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colors1.xml" ContentType="application/vnd.openxmlformats-officedocument.drawingml.diagramColors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diagrams/drawing2.xml" ContentType="application/vnd.ms-office.drawingml.diagramDrawing+xml"/>
  <Override PartName="/ppt/diagrams/quickStyle3.xml" ContentType="application/vnd.openxmlformats-officedocument.drawingml.diagramStyle+xml"/>
  <Override PartName="/ppt/diagrams/drawing3.xml" ContentType="application/vnd.ms-office.drawingml.diagramDrawing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6" r:id="rId2"/>
    <p:sldId id="334" r:id="rId3"/>
    <p:sldId id="288" r:id="rId4"/>
    <p:sldId id="317" r:id="rId5"/>
    <p:sldId id="318" r:id="rId6"/>
    <p:sldId id="333" r:id="rId7"/>
    <p:sldId id="312" r:id="rId8"/>
    <p:sldId id="354" r:id="rId9"/>
    <p:sldId id="345" r:id="rId10"/>
    <p:sldId id="352" r:id="rId11"/>
    <p:sldId id="353" r:id="rId12"/>
    <p:sldId id="322" r:id="rId13"/>
    <p:sldId id="337" r:id="rId14"/>
    <p:sldId id="326" r:id="rId15"/>
    <p:sldId id="328" r:id="rId16"/>
    <p:sldId id="336" r:id="rId17"/>
    <p:sldId id="335" r:id="rId18"/>
    <p:sldId id="338" r:id="rId19"/>
    <p:sldId id="348" r:id="rId20"/>
    <p:sldId id="349" r:id="rId21"/>
    <p:sldId id="351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263"/>
    <a:srgbClr val="2662AC"/>
    <a:srgbClr val="FF4548"/>
    <a:srgbClr val="ECECEC"/>
    <a:srgbClr val="6192C5"/>
    <a:srgbClr val="003D7C"/>
    <a:srgbClr val="0E7ABF"/>
    <a:srgbClr val="1B5CAC"/>
    <a:srgbClr val="1956A0"/>
    <a:srgbClr val="DA0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15B0CD-AED0-8265-2F9B-C9161C24D815}" v="359" dt="2024-05-29T12:53:36.236"/>
    <p1510:client id="{BDD31804-8213-9C37-9C10-380A9FABD022}" v="171" dt="2024-05-29T11:10:06.907"/>
    <p1510:client id="{C5E65CBD-F8A4-CB65-2ABE-81A78D07D258}" v="63" dt="2024-05-30T07:25:02.9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99" autoAdjust="0"/>
    <p:restoredTop sz="92393" autoAdjust="0"/>
  </p:normalViewPr>
  <p:slideViewPr>
    <p:cSldViewPr snapToGrid="0">
      <p:cViewPr varScale="1">
        <p:scale>
          <a:sx n="78" d="100"/>
          <a:sy n="78" d="100"/>
        </p:scale>
        <p:origin x="6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2261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BF8A63-6A50-451C-AAAE-CDF54AB625A6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0B9C6EC1-03CB-437D-BA10-D879240C0863}">
      <dgm:prSet phldrT="[Texte]" phldr="0"/>
      <dgm:spPr/>
      <dgm:t>
        <a:bodyPr/>
        <a:lstStyle/>
        <a:p>
          <a:pPr rtl="0"/>
          <a:r>
            <a:rPr lang="fr-FR" b="1" dirty="0">
              <a:latin typeface="Arial" panose="020B0604020202020204" pitchFamily="34" charset="0"/>
              <a:cs typeface="Arial" panose="020B0604020202020204" pitchFamily="34" charset="0"/>
            </a:rPr>
            <a:t>Fonction publique d'Etat</a:t>
          </a:r>
        </a:p>
      </dgm:t>
    </dgm:pt>
    <dgm:pt modelId="{AB2A544E-5819-40D0-84FC-602048B66AD5}" type="parTrans" cxnId="{6A597576-0CDC-42FB-B807-EED5717A799A}">
      <dgm:prSet/>
      <dgm:spPr/>
      <dgm:t>
        <a:bodyPr/>
        <a:lstStyle/>
        <a:p>
          <a:endParaRPr lang="fr-FR"/>
        </a:p>
      </dgm:t>
    </dgm:pt>
    <dgm:pt modelId="{8E0B9FA0-6560-4F53-8DF6-0B5A2B82E2DB}" type="sibTrans" cxnId="{6A597576-0CDC-42FB-B807-EED5717A799A}">
      <dgm:prSet/>
      <dgm:spPr/>
      <dgm:t>
        <a:bodyPr/>
        <a:lstStyle/>
        <a:p>
          <a:endParaRPr lang="fr-FR"/>
        </a:p>
      </dgm:t>
    </dgm:pt>
    <dgm:pt modelId="{B95E1FFF-232A-4A06-84DD-1338A3144524}">
      <dgm:prSet phldrT="[Texte]" phldr="0"/>
      <dgm:spPr/>
      <dgm:t>
        <a:bodyPr/>
        <a:lstStyle/>
        <a:p>
          <a:pPr algn="ctr" rtl="0"/>
          <a:r>
            <a:rPr lang="fr-FR" b="1" dirty="0" smtClean="0">
              <a:latin typeface="Arial" panose="020B0604020202020204" pitchFamily="34" charset="0"/>
              <a:cs typeface="Arial" panose="020B0604020202020204" pitchFamily="34" charset="0"/>
            </a:rPr>
            <a:t>2,5 millions d'agents (45%)</a:t>
          </a:r>
          <a:endParaRPr lang="fr-F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E53B82-D864-48BF-9661-D04D49ACE0DD}" type="parTrans" cxnId="{11499335-C751-4F38-AAFF-A4918DDF9595}">
      <dgm:prSet/>
      <dgm:spPr/>
      <dgm:t>
        <a:bodyPr/>
        <a:lstStyle/>
        <a:p>
          <a:endParaRPr lang="fr-FR"/>
        </a:p>
      </dgm:t>
    </dgm:pt>
    <dgm:pt modelId="{547FE698-3389-40C0-8D53-E86E28070FE6}" type="sibTrans" cxnId="{11499335-C751-4F38-AAFF-A4918DDF9595}">
      <dgm:prSet/>
      <dgm:spPr/>
      <dgm:t>
        <a:bodyPr/>
        <a:lstStyle/>
        <a:p>
          <a:endParaRPr lang="fr-FR"/>
        </a:p>
      </dgm:t>
    </dgm:pt>
    <dgm:pt modelId="{CC3FC50B-F1C1-4BC6-9D82-5C86EF594AB2}">
      <dgm:prSet phldr="0"/>
      <dgm:spPr/>
      <dgm:t>
        <a:bodyPr/>
        <a:lstStyle/>
        <a:p>
          <a:pPr rtl="0"/>
          <a:r>
            <a:rPr lang="fr-FR" b="1" dirty="0">
              <a:latin typeface="Arial" panose="020B0604020202020204" pitchFamily="34" charset="0"/>
              <a:cs typeface="Arial" panose="020B0604020202020204" pitchFamily="34" charset="0"/>
            </a:rPr>
            <a:t>Fonction publique territoriale</a:t>
          </a:r>
        </a:p>
      </dgm:t>
    </dgm:pt>
    <dgm:pt modelId="{BA890DE2-A5A2-4D04-9342-0692B7A28D8B}" type="parTrans" cxnId="{7CB4F1DD-7E2B-43F5-A1D8-BF5CBE79DF8A}">
      <dgm:prSet/>
      <dgm:spPr/>
      <dgm:t>
        <a:bodyPr/>
        <a:lstStyle/>
        <a:p>
          <a:endParaRPr lang="fr-FR"/>
        </a:p>
      </dgm:t>
    </dgm:pt>
    <dgm:pt modelId="{174906BB-8ECE-4DF6-8962-E55819E1E4D7}" type="sibTrans" cxnId="{7CB4F1DD-7E2B-43F5-A1D8-BF5CBE79DF8A}">
      <dgm:prSet/>
      <dgm:spPr/>
      <dgm:t>
        <a:bodyPr/>
        <a:lstStyle/>
        <a:p>
          <a:endParaRPr lang="fr-FR"/>
        </a:p>
      </dgm:t>
    </dgm:pt>
    <dgm:pt modelId="{84082B7A-3C81-4178-B067-A655DFB4B31A}">
      <dgm:prSet phldr="0"/>
      <dgm:spPr/>
      <dgm:t>
        <a:bodyPr/>
        <a:lstStyle/>
        <a:p>
          <a:pPr algn="ctr" rtl="0"/>
          <a:r>
            <a:rPr lang="fr-FR" b="1" dirty="0">
              <a:latin typeface="Arial" panose="020B0604020202020204" pitchFamily="34" charset="0"/>
              <a:cs typeface="Arial" panose="020B0604020202020204" pitchFamily="34" charset="0"/>
            </a:rPr>
            <a:t>1,9 </a:t>
          </a:r>
          <a:r>
            <a:rPr lang="fr-FR" b="1" dirty="0" smtClean="0">
              <a:latin typeface="Arial" panose="020B0604020202020204" pitchFamily="34" charset="0"/>
              <a:cs typeface="Arial" panose="020B0604020202020204" pitchFamily="34" charset="0"/>
            </a:rPr>
            <a:t>million d'agents </a:t>
          </a:r>
          <a:r>
            <a:rPr lang="fr-FR" b="1" dirty="0">
              <a:latin typeface="Arial" panose="020B0604020202020204" pitchFamily="34" charset="0"/>
              <a:cs typeface="Arial" panose="020B0604020202020204" pitchFamily="34" charset="0"/>
            </a:rPr>
            <a:t>(34%)</a:t>
          </a:r>
        </a:p>
      </dgm:t>
    </dgm:pt>
    <dgm:pt modelId="{0B72EFAE-5233-483C-AD1A-C20CB5C5B810}" type="parTrans" cxnId="{26C9CE0C-4BFE-4B8B-859C-27A2F54860CC}">
      <dgm:prSet/>
      <dgm:spPr/>
      <dgm:t>
        <a:bodyPr/>
        <a:lstStyle/>
        <a:p>
          <a:endParaRPr lang="fr-FR"/>
        </a:p>
      </dgm:t>
    </dgm:pt>
    <dgm:pt modelId="{0B855687-2643-498C-B4F4-0623FF48BFD6}" type="sibTrans" cxnId="{26C9CE0C-4BFE-4B8B-859C-27A2F54860CC}">
      <dgm:prSet/>
      <dgm:spPr/>
      <dgm:t>
        <a:bodyPr/>
        <a:lstStyle/>
        <a:p>
          <a:endParaRPr lang="fr-FR"/>
        </a:p>
      </dgm:t>
    </dgm:pt>
    <dgm:pt modelId="{2EB1EA83-0785-4A05-9F8F-415CE21F5A9A}">
      <dgm:prSet phldr="0"/>
      <dgm:spPr/>
      <dgm:t>
        <a:bodyPr/>
        <a:lstStyle/>
        <a:p>
          <a:pPr rtl="0"/>
          <a:r>
            <a:rPr lang="fr-FR" b="1" dirty="0">
              <a:latin typeface="Arial" panose="020B0604020202020204" pitchFamily="34" charset="0"/>
              <a:cs typeface="Arial" panose="020B0604020202020204" pitchFamily="34" charset="0"/>
            </a:rPr>
            <a:t>Fonction publique hospitalière</a:t>
          </a:r>
        </a:p>
      </dgm:t>
    </dgm:pt>
    <dgm:pt modelId="{1EE9EFAA-C1A0-4568-B8D3-90FF2440304B}" type="parTrans" cxnId="{D7968BC9-A4CC-4CFD-A61D-1DC6DCAFACC8}">
      <dgm:prSet/>
      <dgm:spPr/>
      <dgm:t>
        <a:bodyPr/>
        <a:lstStyle/>
        <a:p>
          <a:endParaRPr lang="fr-FR"/>
        </a:p>
      </dgm:t>
    </dgm:pt>
    <dgm:pt modelId="{A1EDE692-C59A-4D62-B596-BFF0E169A701}" type="sibTrans" cxnId="{D7968BC9-A4CC-4CFD-A61D-1DC6DCAFACC8}">
      <dgm:prSet/>
      <dgm:spPr/>
      <dgm:t>
        <a:bodyPr/>
        <a:lstStyle/>
        <a:p>
          <a:endParaRPr lang="fr-FR"/>
        </a:p>
      </dgm:t>
    </dgm:pt>
    <dgm:pt modelId="{E01D831F-5D8A-43D2-9ADD-F3B101C90E28}">
      <dgm:prSet phldr="0"/>
      <dgm:spPr/>
      <dgm:t>
        <a:bodyPr/>
        <a:lstStyle/>
        <a:p>
          <a:pPr algn="ctr" rtl="0"/>
          <a:r>
            <a:rPr lang="fr-FR" b="1" dirty="0">
              <a:latin typeface="Arial" panose="020B0604020202020204" pitchFamily="34" charset="0"/>
              <a:cs typeface="Arial" panose="020B0604020202020204" pitchFamily="34" charset="0"/>
            </a:rPr>
            <a:t>1,2 </a:t>
          </a:r>
          <a:r>
            <a:rPr lang="fr-FR" b="1" dirty="0" smtClean="0">
              <a:latin typeface="Arial" panose="020B0604020202020204" pitchFamily="34" charset="0"/>
              <a:cs typeface="Arial" panose="020B0604020202020204" pitchFamily="34" charset="0"/>
            </a:rPr>
            <a:t>million d'agents </a:t>
          </a:r>
          <a:r>
            <a:rPr lang="fr-FR" b="1" dirty="0">
              <a:latin typeface="Arial" panose="020B0604020202020204" pitchFamily="34" charset="0"/>
              <a:cs typeface="Arial" panose="020B0604020202020204" pitchFamily="34" charset="0"/>
            </a:rPr>
            <a:t>(21%) </a:t>
          </a:r>
        </a:p>
      </dgm:t>
    </dgm:pt>
    <dgm:pt modelId="{1F36F129-D580-43A3-8BDA-46E003D33280}" type="parTrans" cxnId="{E17BD755-CF36-42A7-9856-D49C618B5DFB}">
      <dgm:prSet/>
      <dgm:spPr/>
      <dgm:t>
        <a:bodyPr/>
        <a:lstStyle/>
        <a:p>
          <a:endParaRPr lang="fr-FR"/>
        </a:p>
      </dgm:t>
    </dgm:pt>
    <dgm:pt modelId="{657F4C8B-5B53-42CA-BFBF-A23F9DD875C2}" type="sibTrans" cxnId="{E17BD755-CF36-42A7-9856-D49C618B5DFB}">
      <dgm:prSet/>
      <dgm:spPr/>
      <dgm:t>
        <a:bodyPr/>
        <a:lstStyle/>
        <a:p>
          <a:endParaRPr lang="fr-FR"/>
        </a:p>
      </dgm:t>
    </dgm:pt>
    <dgm:pt modelId="{68702C37-5270-4102-A510-2E2868094BE2}" type="pres">
      <dgm:prSet presAssocID="{F8BF8A63-6A50-451C-AAAE-CDF54AB625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C12B450-2C94-4D9A-9BEF-920534736D07}" type="pres">
      <dgm:prSet presAssocID="{0B9C6EC1-03CB-437D-BA10-D879240C0863}" presName="composite" presStyleCnt="0"/>
      <dgm:spPr/>
    </dgm:pt>
    <dgm:pt modelId="{219DAA05-4163-4870-8F4D-4920C08577F5}" type="pres">
      <dgm:prSet presAssocID="{0B9C6EC1-03CB-437D-BA10-D879240C086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882BC5-5239-4396-9D57-B337370F96CA}" type="pres">
      <dgm:prSet presAssocID="{0B9C6EC1-03CB-437D-BA10-D879240C0863}" presName="desTx" presStyleLbl="alignAccFollowNode1" presStyleIdx="0" presStyleCnt="3" custLinFactNeighborX="-4394" custLinFactNeighborY="-157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56BD60-FD9F-4C99-86E8-289AF2CB6E3E}" type="pres">
      <dgm:prSet presAssocID="{8E0B9FA0-6560-4F53-8DF6-0B5A2B82E2DB}" presName="space" presStyleCnt="0"/>
      <dgm:spPr/>
    </dgm:pt>
    <dgm:pt modelId="{9EE5B031-0A5F-4CBE-BA9B-38F7E4B0CD90}" type="pres">
      <dgm:prSet presAssocID="{CC3FC50B-F1C1-4BC6-9D82-5C86EF594AB2}" presName="composite" presStyleCnt="0"/>
      <dgm:spPr/>
    </dgm:pt>
    <dgm:pt modelId="{61F7FCB7-6D78-4B9E-8406-A9E5BD7D1F4A}" type="pres">
      <dgm:prSet presAssocID="{CC3FC50B-F1C1-4BC6-9D82-5C86EF594AB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B4C600-2875-47CD-A67E-A3F3AA23887F}" type="pres">
      <dgm:prSet presAssocID="{CC3FC50B-F1C1-4BC6-9D82-5C86EF594AB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346BDD-A093-45C4-9E89-1DEB78D04C5A}" type="pres">
      <dgm:prSet presAssocID="{174906BB-8ECE-4DF6-8962-E55819E1E4D7}" presName="space" presStyleCnt="0"/>
      <dgm:spPr/>
    </dgm:pt>
    <dgm:pt modelId="{64DE9F12-B5D3-466C-A456-3DC81353F734}" type="pres">
      <dgm:prSet presAssocID="{2EB1EA83-0785-4A05-9F8F-415CE21F5A9A}" presName="composite" presStyleCnt="0"/>
      <dgm:spPr/>
    </dgm:pt>
    <dgm:pt modelId="{4BA69B60-53DA-4143-A188-50F47BCD25EA}" type="pres">
      <dgm:prSet presAssocID="{2EB1EA83-0785-4A05-9F8F-415CE21F5A9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7A7E83-3EC9-49D0-A125-39228D6A13DF}" type="pres">
      <dgm:prSet presAssocID="{2EB1EA83-0785-4A05-9F8F-415CE21F5A9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1499335-C751-4F38-AAFF-A4918DDF9595}" srcId="{0B9C6EC1-03CB-437D-BA10-D879240C0863}" destId="{B95E1FFF-232A-4A06-84DD-1338A3144524}" srcOrd="0" destOrd="0" parTransId="{F0E53B82-D864-48BF-9661-D04D49ACE0DD}" sibTransId="{547FE698-3389-40C0-8D53-E86E28070FE6}"/>
    <dgm:cxn modelId="{D7968BC9-A4CC-4CFD-A61D-1DC6DCAFACC8}" srcId="{F8BF8A63-6A50-451C-AAAE-CDF54AB625A6}" destId="{2EB1EA83-0785-4A05-9F8F-415CE21F5A9A}" srcOrd="2" destOrd="0" parTransId="{1EE9EFAA-C1A0-4568-B8D3-90FF2440304B}" sibTransId="{A1EDE692-C59A-4D62-B596-BFF0E169A701}"/>
    <dgm:cxn modelId="{18A786BD-AC7C-432F-9044-1A3B04453DD2}" type="presOf" srcId="{2EB1EA83-0785-4A05-9F8F-415CE21F5A9A}" destId="{4BA69B60-53DA-4143-A188-50F47BCD25EA}" srcOrd="0" destOrd="0" presId="urn:microsoft.com/office/officeart/2005/8/layout/hList1"/>
    <dgm:cxn modelId="{26C9CE0C-4BFE-4B8B-859C-27A2F54860CC}" srcId="{CC3FC50B-F1C1-4BC6-9D82-5C86EF594AB2}" destId="{84082B7A-3C81-4178-B067-A655DFB4B31A}" srcOrd="0" destOrd="0" parTransId="{0B72EFAE-5233-483C-AD1A-C20CB5C5B810}" sibTransId="{0B855687-2643-498C-B4F4-0623FF48BFD6}"/>
    <dgm:cxn modelId="{8932F166-98FB-44A6-92DA-208E875D596D}" type="presOf" srcId="{CC3FC50B-F1C1-4BC6-9D82-5C86EF594AB2}" destId="{61F7FCB7-6D78-4B9E-8406-A9E5BD7D1F4A}" srcOrd="0" destOrd="0" presId="urn:microsoft.com/office/officeart/2005/8/layout/hList1"/>
    <dgm:cxn modelId="{EF3390A1-DAB9-44B4-AA21-7B4E8BC523CD}" type="presOf" srcId="{E01D831F-5D8A-43D2-9ADD-F3B101C90E28}" destId="{137A7E83-3EC9-49D0-A125-39228D6A13DF}" srcOrd="0" destOrd="0" presId="urn:microsoft.com/office/officeart/2005/8/layout/hList1"/>
    <dgm:cxn modelId="{5D5227A7-384C-41E9-9822-CDFCA496C7D7}" type="presOf" srcId="{0B9C6EC1-03CB-437D-BA10-D879240C0863}" destId="{219DAA05-4163-4870-8F4D-4920C08577F5}" srcOrd="0" destOrd="0" presId="urn:microsoft.com/office/officeart/2005/8/layout/hList1"/>
    <dgm:cxn modelId="{E17BD755-CF36-42A7-9856-D49C618B5DFB}" srcId="{2EB1EA83-0785-4A05-9F8F-415CE21F5A9A}" destId="{E01D831F-5D8A-43D2-9ADD-F3B101C90E28}" srcOrd="0" destOrd="0" parTransId="{1F36F129-D580-43A3-8BDA-46E003D33280}" sibTransId="{657F4C8B-5B53-42CA-BFBF-A23F9DD875C2}"/>
    <dgm:cxn modelId="{480CBAEC-30CC-418D-AA20-5DF19C335030}" type="presOf" srcId="{84082B7A-3C81-4178-B067-A655DFB4B31A}" destId="{69B4C600-2875-47CD-A67E-A3F3AA23887F}" srcOrd="0" destOrd="0" presId="urn:microsoft.com/office/officeart/2005/8/layout/hList1"/>
    <dgm:cxn modelId="{7CB4F1DD-7E2B-43F5-A1D8-BF5CBE79DF8A}" srcId="{F8BF8A63-6A50-451C-AAAE-CDF54AB625A6}" destId="{CC3FC50B-F1C1-4BC6-9D82-5C86EF594AB2}" srcOrd="1" destOrd="0" parTransId="{BA890DE2-A5A2-4D04-9342-0692B7A28D8B}" sibTransId="{174906BB-8ECE-4DF6-8962-E55819E1E4D7}"/>
    <dgm:cxn modelId="{B27E76F5-9A54-4D9A-A0B7-D47F65EB3EB6}" type="presOf" srcId="{B95E1FFF-232A-4A06-84DD-1338A3144524}" destId="{07882BC5-5239-4396-9D57-B337370F96CA}" srcOrd="0" destOrd="0" presId="urn:microsoft.com/office/officeart/2005/8/layout/hList1"/>
    <dgm:cxn modelId="{6A597576-0CDC-42FB-B807-EED5717A799A}" srcId="{F8BF8A63-6A50-451C-AAAE-CDF54AB625A6}" destId="{0B9C6EC1-03CB-437D-BA10-D879240C0863}" srcOrd="0" destOrd="0" parTransId="{AB2A544E-5819-40D0-84FC-602048B66AD5}" sibTransId="{8E0B9FA0-6560-4F53-8DF6-0B5A2B82E2DB}"/>
    <dgm:cxn modelId="{F94D2752-9BB5-4E81-B8F2-5674AE5C5A58}" type="presOf" srcId="{F8BF8A63-6A50-451C-AAAE-CDF54AB625A6}" destId="{68702C37-5270-4102-A510-2E2868094BE2}" srcOrd="0" destOrd="0" presId="urn:microsoft.com/office/officeart/2005/8/layout/hList1"/>
    <dgm:cxn modelId="{72AA53F3-ECA3-4A0B-8040-54E335853686}" type="presParOf" srcId="{68702C37-5270-4102-A510-2E2868094BE2}" destId="{0C12B450-2C94-4D9A-9BEF-920534736D07}" srcOrd="0" destOrd="0" presId="urn:microsoft.com/office/officeart/2005/8/layout/hList1"/>
    <dgm:cxn modelId="{1CD0C850-11BD-46F5-82CD-A8DC26D76993}" type="presParOf" srcId="{0C12B450-2C94-4D9A-9BEF-920534736D07}" destId="{219DAA05-4163-4870-8F4D-4920C08577F5}" srcOrd="0" destOrd="0" presId="urn:microsoft.com/office/officeart/2005/8/layout/hList1"/>
    <dgm:cxn modelId="{74E2BBF4-61FC-433D-855B-1D709BBF5D16}" type="presParOf" srcId="{0C12B450-2C94-4D9A-9BEF-920534736D07}" destId="{07882BC5-5239-4396-9D57-B337370F96CA}" srcOrd="1" destOrd="0" presId="urn:microsoft.com/office/officeart/2005/8/layout/hList1"/>
    <dgm:cxn modelId="{DFE79773-2450-4248-A311-2F3A2450CF22}" type="presParOf" srcId="{68702C37-5270-4102-A510-2E2868094BE2}" destId="{AD56BD60-FD9F-4C99-86E8-289AF2CB6E3E}" srcOrd="1" destOrd="0" presId="urn:microsoft.com/office/officeart/2005/8/layout/hList1"/>
    <dgm:cxn modelId="{5CE8C36A-0B6F-4A58-B1BF-23C987379E97}" type="presParOf" srcId="{68702C37-5270-4102-A510-2E2868094BE2}" destId="{9EE5B031-0A5F-4CBE-BA9B-38F7E4B0CD90}" srcOrd="2" destOrd="0" presId="urn:microsoft.com/office/officeart/2005/8/layout/hList1"/>
    <dgm:cxn modelId="{2A186E56-E493-4952-8A3B-BBFF86D92FBD}" type="presParOf" srcId="{9EE5B031-0A5F-4CBE-BA9B-38F7E4B0CD90}" destId="{61F7FCB7-6D78-4B9E-8406-A9E5BD7D1F4A}" srcOrd="0" destOrd="0" presId="urn:microsoft.com/office/officeart/2005/8/layout/hList1"/>
    <dgm:cxn modelId="{6058AAC9-BB90-4CCC-ABD7-37DDD93A07BC}" type="presParOf" srcId="{9EE5B031-0A5F-4CBE-BA9B-38F7E4B0CD90}" destId="{69B4C600-2875-47CD-A67E-A3F3AA23887F}" srcOrd="1" destOrd="0" presId="urn:microsoft.com/office/officeart/2005/8/layout/hList1"/>
    <dgm:cxn modelId="{FA5C5B53-CB39-4844-AFB5-B28235AE1041}" type="presParOf" srcId="{68702C37-5270-4102-A510-2E2868094BE2}" destId="{6E346BDD-A093-45C4-9E89-1DEB78D04C5A}" srcOrd="3" destOrd="0" presId="urn:microsoft.com/office/officeart/2005/8/layout/hList1"/>
    <dgm:cxn modelId="{0F3323BE-0485-442A-9227-75164A422317}" type="presParOf" srcId="{68702C37-5270-4102-A510-2E2868094BE2}" destId="{64DE9F12-B5D3-466C-A456-3DC81353F734}" srcOrd="4" destOrd="0" presId="urn:microsoft.com/office/officeart/2005/8/layout/hList1"/>
    <dgm:cxn modelId="{AB4094DF-3C74-4B0F-AE62-842B6F5225D5}" type="presParOf" srcId="{64DE9F12-B5D3-466C-A456-3DC81353F734}" destId="{4BA69B60-53DA-4143-A188-50F47BCD25EA}" srcOrd="0" destOrd="0" presId="urn:microsoft.com/office/officeart/2005/8/layout/hList1"/>
    <dgm:cxn modelId="{225C64CC-FA86-4E36-8229-8B0B016B505B}" type="presParOf" srcId="{64DE9F12-B5D3-466C-A456-3DC81353F734}" destId="{137A7E83-3EC9-49D0-A125-39228D6A13D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0CA732-9122-4AEB-9847-742F3BAB79B6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04F1A146-4B9D-4DB8-9E6F-81127B4F4A5E}">
      <dgm:prSet phldrT="[Texte]" custT="1"/>
      <dgm:spPr/>
      <dgm:t>
        <a:bodyPr/>
        <a:lstStyle/>
        <a:p>
          <a:r>
            <a:rPr lang="fr-FR" sz="2400" b="1" dirty="0" smtClean="0">
              <a:latin typeface="Arial" panose="020B0604020202020204" pitchFamily="34" charset="0"/>
              <a:cs typeface="Arial" panose="020B0604020202020204" pitchFamily="34" charset="0"/>
            </a:rPr>
            <a:t>La </a:t>
          </a:r>
          <a:r>
            <a:rPr lang="fr-FR" sz="2400" b="1" dirty="0">
              <a:latin typeface="Arial" panose="020B0604020202020204" pitchFamily="34" charset="0"/>
              <a:cs typeface="Arial" panose="020B0604020202020204" pitchFamily="34" charset="0"/>
            </a:rPr>
            <a:t>fonction publique </a:t>
          </a:r>
          <a:r>
            <a:rPr lang="fr-FR" sz="2400" b="1" dirty="0" smtClean="0">
              <a:latin typeface="Arial" panose="020B0604020202020204" pitchFamily="34" charset="0"/>
              <a:cs typeface="Arial" panose="020B0604020202020204" pitchFamily="34" charset="0"/>
            </a:rPr>
            <a:t>territoriale en chiffres</a:t>
          </a:r>
          <a:endParaRPr lang="fr-FR" sz="2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FEBA90-E7C8-4807-939E-2BB831C4504A}" type="parTrans" cxnId="{0D0FA597-0356-4658-97C5-52DC1EC63832}">
      <dgm:prSet/>
      <dgm:spPr/>
      <dgm:t>
        <a:bodyPr/>
        <a:lstStyle/>
        <a:p>
          <a:endParaRPr lang="fr-FR"/>
        </a:p>
      </dgm:t>
    </dgm:pt>
    <dgm:pt modelId="{B0F33997-C06B-4790-AB92-BFFF0B8E678D}" type="sibTrans" cxnId="{0D0FA597-0356-4658-97C5-52DC1EC63832}">
      <dgm:prSet/>
      <dgm:spPr/>
      <dgm:t>
        <a:bodyPr/>
        <a:lstStyle/>
        <a:p>
          <a:endParaRPr lang="fr-FR"/>
        </a:p>
      </dgm:t>
    </dgm:pt>
    <dgm:pt modelId="{4F409142-C5E4-4E81-855E-B4C441C93567}">
      <dgm:prSet phldrT="[Texte]"/>
      <dgm:spPr/>
      <dgm:t>
        <a:bodyPr/>
        <a:lstStyle/>
        <a:p>
          <a:r>
            <a:rPr lang="fr-FR" dirty="0" smtClean="0">
              <a:latin typeface="Arial" panose="020B0604020202020204" pitchFamily="34" charset="0"/>
              <a:cs typeface="Arial" panose="020B0604020202020204" pitchFamily="34" charset="0"/>
            </a:rPr>
            <a:t>34 875 </a:t>
          </a: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communes</a:t>
          </a:r>
        </a:p>
      </dgm:t>
    </dgm:pt>
    <dgm:pt modelId="{A9EDC067-FF7D-4A96-8647-10AD1C434F2A}" type="parTrans" cxnId="{C5CEAFFA-2856-4953-ADF3-A677AE0D8B37}">
      <dgm:prSet/>
      <dgm:spPr/>
      <dgm:t>
        <a:bodyPr/>
        <a:lstStyle/>
        <a:p>
          <a:endParaRPr lang="fr-FR"/>
        </a:p>
      </dgm:t>
    </dgm:pt>
    <dgm:pt modelId="{BC61753E-C045-48F2-B656-A66B9565BE99}" type="sibTrans" cxnId="{C5CEAFFA-2856-4953-ADF3-A677AE0D8B37}">
      <dgm:prSet/>
      <dgm:spPr/>
      <dgm:t>
        <a:bodyPr/>
        <a:lstStyle/>
        <a:p>
          <a:endParaRPr lang="fr-FR"/>
        </a:p>
      </dgm:t>
    </dgm:pt>
    <dgm:pt modelId="{6563FB05-8CEA-42AA-80EA-7802959451CB}">
      <dgm:prSet phldrT="[Texte]"/>
      <dgm:spPr/>
      <dgm:t>
        <a:bodyPr/>
        <a:lstStyle/>
        <a:p>
          <a:r>
            <a:rPr lang="fr-FR" dirty="0" smtClean="0">
              <a:latin typeface="Arial" panose="020B0604020202020204" pitchFamily="34" charset="0"/>
              <a:cs typeface="Arial" panose="020B0604020202020204" pitchFamily="34" charset="0"/>
            </a:rPr>
            <a:t>8322 syndicats intercommunaux (SIVU, SIVOM) + 1254 EPCI (CC, CA, CU, Métropoles)</a:t>
          </a:r>
          <a:endParaRPr lang="fr-F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3697EA-0D00-4880-A2B8-8461D437E6B9}" type="parTrans" cxnId="{51DC841D-C27F-40CC-A2F1-BD616E444A71}">
      <dgm:prSet/>
      <dgm:spPr/>
      <dgm:t>
        <a:bodyPr/>
        <a:lstStyle/>
        <a:p>
          <a:endParaRPr lang="fr-FR"/>
        </a:p>
      </dgm:t>
    </dgm:pt>
    <dgm:pt modelId="{E812EFBA-5711-48E7-B092-FC60F2470B1F}" type="sibTrans" cxnId="{51DC841D-C27F-40CC-A2F1-BD616E444A71}">
      <dgm:prSet/>
      <dgm:spPr/>
      <dgm:t>
        <a:bodyPr/>
        <a:lstStyle/>
        <a:p>
          <a:endParaRPr lang="fr-FR"/>
        </a:p>
      </dgm:t>
    </dgm:pt>
    <dgm:pt modelId="{75C091AB-D2D3-4314-B09D-D6EEA4007DA0}">
      <dgm:prSet phldrT="[Texte]"/>
      <dgm:spPr/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101 Départements</a:t>
          </a:r>
          <a:br>
            <a:rPr lang="fr-FR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13 Régions </a:t>
          </a:r>
          <a:br>
            <a:rPr lang="fr-FR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+ 5 Ultramarines</a:t>
          </a:r>
        </a:p>
      </dgm:t>
    </dgm:pt>
    <dgm:pt modelId="{178E4AE7-9DDA-4375-9F87-3E90CD2B2B76}" type="parTrans" cxnId="{3F39176C-678B-4D55-9B70-B1F407430EBF}">
      <dgm:prSet/>
      <dgm:spPr/>
      <dgm:t>
        <a:bodyPr/>
        <a:lstStyle/>
        <a:p>
          <a:endParaRPr lang="fr-FR"/>
        </a:p>
      </dgm:t>
    </dgm:pt>
    <dgm:pt modelId="{42BA2A40-DFC6-42B0-8CF0-9D0AE248D0B0}" type="sibTrans" cxnId="{3F39176C-678B-4D55-9B70-B1F407430EBF}">
      <dgm:prSet/>
      <dgm:spPr/>
      <dgm:t>
        <a:bodyPr/>
        <a:lstStyle/>
        <a:p>
          <a:endParaRPr lang="fr-FR"/>
        </a:p>
      </dgm:t>
    </dgm:pt>
    <dgm:pt modelId="{3F1CE05A-C41D-4561-9502-7E5486FEC76A}">
      <dgm:prSet phldrT="[Texte]"/>
      <dgm:spPr/>
      <dgm:t>
        <a:bodyPr/>
        <a:lstStyle/>
        <a:p>
          <a:r>
            <a:rPr lang="fr-FR" dirty="0" smtClean="0">
              <a:latin typeface="Arial" panose="020B0604020202020204" pitchFamily="34" charset="0"/>
              <a:cs typeface="Arial" panose="020B0604020202020204" pitchFamily="34" charset="0"/>
            </a:rPr>
            <a:t>+ différents établissements publics (CCAS, OPH, caisses des écoles, CDG, CNFPT)</a:t>
          </a:r>
          <a:endParaRPr lang="fr-F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DBEFA6-6B88-43EF-80BE-7028621BC508}" type="parTrans" cxnId="{CB02438A-C045-44EB-B20D-64AD131DCE58}">
      <dgm:prSet/>
      <dgm:spPr/>
      <dgm:t>
        <a:bodyPr/>
        <a:lstStyle/>
        <a:p>
          <a:endParaRPr lang="fr-FR"/>
        </a:p>
      </dgm:t>
    </dgm:pt>
    <dgm:pt modelId="{24E6E787-65D5-4D05-984B-27D435EA2458}" type="sibTrans" cxnId="{CB02438A-C045-44EB-B20D-64AD131DCE58}">
      <dgm:prSet/>
      <dgm:spPr/>
      <dgm:t>
        <a:bodyPr/>
        <a:lstStyle/>
        <a:p>
          <a:endParaRPr lang="fr-FR"/>
        </a:p>
      </dgm:t>
    </dgm:pt>
    <dgm:pt modelId="{4846EE34-DF5B-446D-854E-98566DD76C19}" type="pres">
      <dgm:prSet presAssocID="{0B0CA732-9122-4AEB-9847-742F3BAB79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3AA327E-BA68-45C6-9081-D5896EB4AB0B}" type="pres">
      <dgm:prSet presAssocID="{04F1A146-4B9D-4DB8-9E6F-81127B4F4A5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7F2FE1-BBC0-41CA-8D66-DF47C52419B9}" type="pres">
      <dgm:prSet presAssocID="{B0F33997-C06B-4790-AB92-BFFF0B8E678D}" presName="sibTrans" presStyleCnt="0"/>
      <dgm:spPr/>
      <dgm:t>
        <a:bodyPr/>
        <a:lstStyle/>
        <a:p>
          <a:endParaRPr lang="fr-FR"/>
        </a:p>
      </dgm:t>
    </dgm:pt>
    <dgm:pt modelId="{E5BEE827-F462-4D7E-9836-67932B8DEC53}" type="pres">
      <dgm:prSet presAssocID="{4F409142-C5E4-4E81-855E-B4C441C9356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E347CF-F6C6-47A1-98FD-AF4FFD4C1D46}" type="pres">
      <dgm:prSet presAssocID="{BC61753E-C045-48F2-B656-A66B9565BE99}" presName="sibTrans" presStyleCnt="0"/>
      <dgm:spPr/>
      <dgm:t>
        <a:bodyPr/>
        <a:lstStyle/>
        <a:p>
          <a:endParaRPr lang="fr-FR"/>
        </a:p>
      </dgm:t>
    </dgm:pt>
    <dgm:pt modelId="{30499290-3775-4432-9E76-240475D18966}" type="pres">
      <dgm:prSet presAssocID="{6563FB05-8CEA-42AA-80EA-7802959451C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FBF877-01B2-45F6-987C-7E928AB6F4CB}" type="pres">
      <dgm:prSet presAssocID="{E812EFBA-5711-48E7-B092-FC60F2470B1F}" presName="sibTrans" presStyleCnt="0"/>
      <dgm:spPr/>
      <dgm:t>
        <a:bodyPr/>
        <a:lstStyle/>
        <a:p>
          <a:endParaRPr lang="fr-FR"/>
        </a:p>
      </dgm:t>
    </dgm:pt>
    <dgm:pt modelId="{328091F9-CFF0-4C9B-B567-598D47CDDFE3}" type="pres">
      <dgm:prSet presAssocID="{75C091AB-D2D3-4314-B09D-D6EEA4007DA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F71C9E-6824-47C5-8749-F7699D37CB04}" type="pres">
      <dgm:prSet presAssocID="{42BA2A40-DFC6-42B0-8CF0-9D0AE248D0B0}" presName="sibTrans" presStyleCnt="0"/>
      <dgm:spPr/>
      <dgm:t>
        <a:bodyPr/>
        <a:lstStyle/>
        <a:p>
          <a:endParaRPr lang="fr-FR"/>
        </a:p>
      </dgm:t>
    </dgm:pt>
    <dgm:pt modelId="{7E6D020C-9223-4038-8268-56653A373EA7}" type="pres">
      <dgm:prSet presAssocID="{3F1CE05A-C41D-4561-9502-7E5486FEC76A}" presName="node" presStyleLbl="node1" presStyleIdx="4" presStyleCnt="5" custScaleX="12711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338244E-864E-4414-8592-A2891D691DD8}" type="presOf" srcId="{4F409142-C5E4-4E81-855E-B4C441C93567}" destId="{E5BEE827-F462-4D7E-9836-67932B8DEC53}" srcOrd="0" destOrd="0" presId="urn:microsoft.com/office/officeart/2005/8/layout/default"/>
    <dgm:cxn modelId="{4DA202E7-334D-4790-B419-CF36CC6DA48A}" type="presOf" srcId="{0B0CA732-9122-4AEB-9847-742F3BAB79B6}" destId="{4846EE34-DF5B-446D-854E-98566DD76C19}" srcOrd="0" destOrd="0" presId="urn:microsoft.com/office/officeart/2005/8/layout/default"/>
    <dgm:cxn modelId="{3F39176C-678B-4D55-9B70-B1F407430EBF}" srcId="{0B0CA732-9122-4AEB-9847-742F3BAB79B6}" destId="{75C091AB-D2D3-4314-B09D-D6EEA4007DA0}" srcOrd="3" destOrd="0" parTransId="{178E4AE7-9DDA-4375-9F87-3E90CD2B2B76}" sibTransId="{42BA2A40-DFC6-42B0-8CF0-9D0AE248D0B0}"/>
    <dgm:cxn modelId="{EEB93CFE-7AD6-4B11-8C4C-701F5F234802}" type="presOf" srcId="{3F1CE05A-C41D-4561-9502-7E5486FEC76A}" destId="{7E6D020C-9223-4038-8268-56653A373EA7}" srcOrd="0" destOrd="0" presId="urn:microsoft.com/office/officeart/2005/8/layout/default"/>
    <dgm:cxn modelId="{253338FA-7659-451E-93B4-5365F3B9C062}" type="presOf" srcId="{75C091AB-D2D3-4314-B09D-D6EEA4007DA0}" destId="{328091F9-CFF0-4C9B-B567-598D47CDDFE3}" srcOrd="0" destOrd="0" presId="urn:microsoft.com/office/officeart/2005/8/layout/default"/>
    <dgm:cxn modelId="{C5CEAFFA-2856-4953-ADF3-A677AE0D8B37}" srcId="{0B0CA732-9122-4AEB-9847-742F3BAB79B6}" destId="{4F409142-C5E4-4E81-855E-B4C441C93567}" srcOrd="1" destOrd="0" parTransId="{A9EDC067-FF7D-4A96-8647-10AD1C434F2A}" sibTransId="{BC61753E-C045-48F2-B656-A66B9565BE99}"/>
    <dgm:cxn modelId="{09A1679F-BEDD-41E8-966D-04148DDD72D4}" type="presOf" srcId="{6563FB05-8CEA-42AA-80EA-7802959451CB}" destId="{30499290-3775-4432-9E76-240475D18966}" srcOrd="0" destOrd="0" presId="urn:microsoft.com/office/officeart/2005/8/layout/default"/>
    <dgm:cxn modelId="{CB02438A-C045-44EB-B20D-64AD131DCE58}" srcId="{0B0CA732-9122-4AEB-9847-742F3BAB79B6}" destId="{3F1CE05A-C41D-4561-9502-7E5486FEC76A}" srcOrd="4" destOrd="0" parTransId="{8EDBEFA6-6B88-43EF-80BE-7028621BC508}" sibTransId="{24E6E787-65D5-4D05-984B-27D435EA2458}"/>
    <dgm:cxn modelId="{265E9C0F-1591-4028-806B-163ED865C0AE}" type="presOf" srcId="{04F1A146-4B9D-4DB8-9E6F-81127B4F4A5E}" destId="{43AA327E-BA68-45C6-9081-D5896EB4AB0B}" srcOrd="0" destOrd="0" presId="urn:microsoft.com/office/officeart/2005/8/layout/default"/>
    <dgm:cxn modelId="{0D0FA597-0356-4658-97C5-52DC1EC63832}" srcId="{0B0CA732-9122-4AEB-9847-742F3BAB79B6}" destId="{04F1A146-4B9D-4DB8-9E6F-81127B4F4A5E}" srcOrd="0" destOrd="0" parTransId="{96FEBA90-E7C8-4807-939E-2BB831C4504A}" sibTransId="{B0F33997-C06B-4790-AB92-BFFF0B8E678D}"/>
    <dgm:cxn modelId="{51DC841D-C27F-40CC-A2F1-BD616E444A71}" srcId="{0B0CA732-9122-4AEB-9847-742F3BAB79B6}" destId="{6563FB05-8CEA-42AA-80EA-7802959451CB}" srcOrd="2" destOrd="0" parTransId="{103697EA-0D00-4880-A2B8-8461D437E6B9}" sibTransId="{E812EFBA-5711-48E7-B092-FC60F2470B1F}"/>
    <dgm:cxn modelId="{DF030D80-CE3C-4FA5-ABAD-8972572985E4}" type="presParOf" srcId="{4846EE34-DF5B-446D-854E-98566DD76C19}" destId="{43AA327E-BA68-45C6-9081-D5896EB4AB0B}" srcOrd="0" destOrd="0" presId="urn:microsoft.com/office/officeart/2005/8/layout/default"/>
    <dgm:cxn modelId="{D8384704-C8EE-44AE-BFF5-1D5CFF28CD19}" type="presParOf" srcId="{4846EE34-DF5B-446D-854E-98566DD76C19}" destId="{0D7F2FE1-BBC0-41CA-8D66-DF47C52419B9}" srcOrd="1" destOrd="0" presId="urn:microsoft.com/office/officeart/2005/8/layout/default"/>
    <dgm:cxn modelId="{90034E77-D7CB-4960-A90C-37A2262D0307}" type="presParOf" srcId="{4846EE34-DF5B-446D-854E-98566DD76C19}" destId="{E5BEE827-F462-4D7E-9836-67932B8DEC53}" srcOrd="2" destOrd="0" presId="urn:microsoft.com/office/officeart/2005/8/layout/default"/>
    <dgm:cxn modelId="{3DC5015D-CD27-4D41-B140-981E98DE74A2}" type="presParOf" srcId="{4846EE34-DF5B-446D-854E-98566DD76C19}" destId="{FFE347CF-F6C6-47A1-98FD-AF4FFD4C1D46}" srcOrd="3" destOrd="0" presId="urn:microsoft.com/office/officeart/2005/8/layout/default"/>
    <dgm:cxn modelId="{A985128F-64BC-4A39-8ABF-EEE2F7452D9C}" type="presParOf" srcId="{4846EE34-DF5B-446D-854E-98566DD76C19}" destId="{30499290-3775-4432-9E76-240475D18966}" srcOrd="4" destOrd="0" presId="urn:microsoft.com/office/officeart/2005/8/layout/default"/>
    <dgm:cxn modelId="{3D0C9E11-B4BD-487B-B888-603A31192048}" type="presParOf" srcId="{4846EE34-DF5B-446D-854E-98566DD76C19}" destId="{4EFBF877-01B2-45F6-987C-7E928AB6F4CB}" srcOrd="5" destOrd="0" presId="urn:microsoft.com/office/officeart/2005/8/layout/default"/>
    <dgm:cxn modelId="{5A3AEC17-A286-4A3D-B6A0-F820675746D6}" type="presParOf" srcId="{4846EE34-DF5B-446D-854E-98566DD76C19}" destId="{328091F9-CFF0-4C9B-B567-598D47CDDFE3}" srcOrd="6" destOrd="0" presId="urn:microsoft.com/office/officeart/2005/8/layout/default"/>
    <dgm:cxn modelId="{9D3B7EB1-73F9-4162-8901-54AD9A72E868}" type="presParOf" srcId="{4846EE34-DF5B-446D-854E-98566DD76C19}" destId="{11F71C9E-6824-47C5-8749-F7699D37CB04}" srcOrd="7" destOrd="0" presId="urn:microsoft.com/office/officeart/2005/8/layout/default"/>
    <dgm:cxn modelId="{B3B57A79-6A13-417A-BA36-D5096F8BF17A}" type="presParOf" srcId="{4846EE34-DF5B-446D-854E-98566DD76C19}" destId="{7E6D020C-9223-4038-8268-56653A373EA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F5C49-58C4-4B37-B583-8523591E4157}" type="doc">
      <dgm:prSet loTypeId="urn:microsoft.com/office/officeart/2005/8/layout/chart3" loCatId="cycle" qsTypeId="urn:microsoft.com/office/officeart/2005/8/quickstyle/simple2" qsCatId="simple" csTypeId="urn:microsoft.com/office/officeart/2005/8/colors/colorful5" csCatId="colorful" phldr="1"/>
      <dgm:spPr/>
    </dgm:pt>
    <dgm:pt modelId="{CD4FE800-F9A1-48C0-BF6D-A6F034BC3928}">
      <dgm:prSet phldrT="[Texte]" custT="1"/>
      <dgm:spPr/>
      <dgm:t>
        <a:bodyPr/>
        <a:lstStyle/>
        <a:p>
          <a:r>
            <a:rPr lang="fr-FR" sz="2800" b="1" dirty="0">
              <a:latin typeface="Bahnschrift Condensed" panose="020B0502040204020203" pitchFamily="34" charset="0"/>
            </a:rPr>
            <a:t>FPE </a:t>
          </a:r>
          <a:r>
            <a:rPr lang="fr-FR" sz="1500" dirty="0">
              <a:latin typeface="Bahnschrift Condensed" panose="020B0502040204020203" pitchFamily="34" charset="0"/>
            </a:rPr>
            <a:t/>
          </a:r>
          <a:br>
            <a:rPr lang="fr-FR" sz="1500" dirty="0">
              <a:latin typeface="Bahnschrift Condensed" panose="020B0502040204020203" pitchFamily="34" charset="0"/>
            </a:rPr>
          </a:br>
          <a:r>
            <a:rPr lang="fr-FR" sz="1500" dirty="0">
              <a:latin typeface="Bahnschrift Condensed" panose="020B0502040204020203" pitchFamily="34" charset="0"/>
            </a:rPr>
            <a:t>282 Emploi-Références comptabilisées en 2017</a:t>
          </a:r>
        </a:p>
      </dgm:t>
    </dgm:pt>
    <dgm:pt modelId="{13C858C8-C98E-495A-BC89-0ADC1BE30E46}" type="parTrans" cxnId="{D06B68CD-395C-4F7D-B7D7-A236B5981A94}">
      <dgm:prSet/>
      <dgm:spPr/>
      <dgm:t>
        <a:bodyPr/>
        <a:lstStyle/>
        <a:p>
          <a:endParaRPr lang="fr-FR"/>
        </a:p>
      </dgm:t>
    </dgm:pt>
    <dgm:pt modelId="{D268B95B-951E-4424-B654-D1579F7A861C}" type="sibTrans" cxnId="{D06B68CD-395C-4F7D-B7D7-A236B5981A94}">
      <dgm:prSet/>
      <dgm:spPr/>
      <dgm:t>
        <a:bodyPr/>
        <a:lstStyle/>
        <a:p>
          <a:endParaRPr lang="fr-FR"/>
        </a:p>
      </dgm:t>
    </dgm:pt>
    <dgm:pt modelId="{31AAA6C4-C8AC-4CA4-9589-68CC4F8F529A}">
      <dgm:prSet phldrT="[Texte]" custT="1"/>
      <dgm:spPr/>
      <dgm:t>
        <a:bodyPr/>
        <a:lstStyle/>
        <a:p>
          <a:r>
            <a:rPr lang="fr-FR" sz="2800" b="1" dirty="0">
              <a:latin typeface="Bahnschrift Condensed" panose="020B0502040204020203" pitchFamily="34" charset="0"/>
            </a:rPr>
            <a:t>FPT</a:t>
          </a:r>
        </a:p>
        <a:p>
          <a:r>
            <a:rPr lang="fr-FR" sz="1500" b="0" dirty="0">
              <a:latin typeface="Bahnschrift Condensed" panose="020B0502040204020203" pitchFamily="34" charset="0"/>
            </a:rPr>
            <a:t>+ </a:t>
          </a:r>
          <a:r>
            <a:rPr lang="fr-FR" sz="1500" b="0" dirty="0" smtClean="0">
              <a:latin typeface="Bahnschrift Condensed" panose="020B0502040204020203" pitchFamily="34" charset="0"/>
            </a:rPr>
            <a:t>240 </a:t>
          </a:r>
          <a:r>
            <a:rPr lang="fr-FR" sz="1500" b="0" dirty="0">
              <a:latin typeface="Bahnschrift Condensed" panose="020B0502040204020203" pitchFamily="34" charset="0"/>
            </a:rPr>
            <a:t>Métiers au contact des populations et des territoires (Mairies, bibliothèques, espaces verts, CCAS, crèches et écoles)</a:t>
          </a:r>
        </a:p>
      </dgm:t>
    </dgm:pt>
    <dgm:pt modelId="{B9728265-7683-4115-9F6E-EE20D3A72CED}" type="parTrans" cxnId="{F5AA59CB-DD0F-4FB1-AC65-147AB1CD8E25}">
      <dgm:prSet/>
      <dgm:spPr/>
      <dgm:t>
        <a:bodyPr/>
        <a:lstStyle/>
        <a:p>
          <a:endParaRPr lang="fr-FR"/>
        </a:p>
      </dgm:t>
    </dgm:pt>
    <dgm:pt modelId="{802CA545-521C-4706-83E9-31E48F97D82D}" type="sibTrans" cxnId="{F5AA59CB-DD0F-4FB1-AC65-147AB1CD8E25}">
      <dgm:prSet/>
      <dgm:spPr/>
      <dgm:t>
        <a:bodyPr/>
        <a:lstStyle/>
        <a:p>
          <a:endParaRPr lang="fr-FR"/>
        </a:p>
      </dgm:t>
    </dgm:pt>
    <dgm:pt modelId="{693F01D9-C4ED-4400-A387-0F1108CFAC2B}">
      <dgm:prSet phldrT="[Texte]" custT="1"/>
      <dgm:spPr/>
      <dgm:t>
        <a:bodyPr/>
        <a:lstStyle/>
        <a:p>
          <a:r>
            <a:rPr lang="fr-FR" sz="2800" b="1" dirty="0">
              <a:latin typeface="Bahnschrift Condensed" panose="020B0502040204020203" pitchFamily="34" charset="0"/>
            </a:rPr>
            <a:t>FPH</a:t>
          </a:r>
          <a:r>
            <a:rPr lang="fr-FR" sz="1500" b="1" dirty="0">
              <a:latin typeface="Bahnschrift Condensed" panose="020B0502040204020203" pitchFamily="34" charset="0"/>
            </a:rPr>
            <a:t/>
          </a:r>
          <a:br>
            <a:rPr lang="fr-FR" sz="1500" b="1" dirty="0">
              <a:latin typeface="Bahnschrift Condensed" panose="020B0502040204020203" pitchFamily="34" charset="0"/>
            </a:rPr>
          </a:br>
          <a:r>
            <a:rPr lang="fr-FR" sz="1500" b="0" dirty="0">
              <a:latin typeface="Bahnschrift Condensed" panose="020B0502040204020203" pitchFamily="34" charset="0"/>
            </a:rPr>
            <a:t>200 Métiers (médicaux, social, soignants, administratifs, logistiques, techniques)</a:t>
          </a:r>
        </a:p>
      </dgm:t>
    </dgm:pt>
    <dgm:pt modelId="{9839BEFC-5DA6-46FE-BCC3-4DF2CD761AC0}" type="parTrans" cxnId="{0D28E312-6D2F-45AE-8E34-7D2716EB2BCF}">
      <dgm:prSet/>
      <dgm:spPr/>
      <dgm:t>
        <a:bodyPr/>
        <a:lstStyle/>
        <a:p>
          <a:endParaRPr lang="fr-FR"/>
        </a:p>
      </dgm:t>
    </dgm:pt>
    <dgm:pt modelId="{8F1ABA5D-D3E3-4399-B229-95656A33BD86}" type="sibTrans" cxnId="{0D28E312-6D2F-45AE-8E34-7D2716EB2BCF}">
      <dgm:prSet/>
      <dgm:spPr/>
      <dgm:t>
        <a:bodyPr/>
        <a:lstStyle/>
        <a:p>
          <a:endParaRPr lang="fr-FR"/>
        </a:p>
      </dgm:t>
    </dgm:pt>
    <dgm:pt modelId="{08435144-3E92-487A-97F5-8FDE555B3812}" type="pres">
      <dgm:prSet presAssocID="{599F5C49-58C4-4B37-B583-8523591E4157}" presName="compositeShape" presStyleCnt="0">
        <dgm:presLayoutVars>
          <dgm:chMax val="7"/>
          <dgm:dir/>
          <dgm:resizeHandles val="exact"/>
        </dgm:presLayoutVars>
      </dgm:prSet>
      <dgm:spPr/>
    </dgm:pt>
    <dgm:pt modelId="{81429C37-BEBD-4E9F-BD7D-EA2703AAEEF3}" type="pres">
      <dgm:prSet presAssocID="{599F5C49-58C4-4B37-B583-8523591E4157}" presName="wedge1" presStyleLbl="node1" presStyleIdx="0" presStyleCnt="3" custLinFactNeighborX="-4775" custLinFactNeighborY="3293"/>
      <dgm:spPr/>
      <dgm:t>
        <a:bodyPr/>
        <a:lstStyle/>
        <a:p>
          <a:endParaRPr lang="fr-FR"/>
        </a:p>
      </dgm:t>
    </dgm:pt>
    <dgm:pt modelId="{195F9AAF-CABF-4BB2-BB24-17B2DD654AF7}" type="pres">
      <dgm:prSet presAssocID="{599F5C49-58C4-4B37-B583-8523591E415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4D2A27-6BD1-4DAE-9076-4821E36A3E87}" type="pres">
      <dgm:prSet presAssocID="{599F5C49-58C4-4B37-B583-8523591E4157}" presName="wedge2" presStyleLbl="node1" presStyleIdx="1" presStyleCnt="3"/>
      <dgm:spPr/>
      <dgm:t>
        <a:bodyPr/>
        <a:lstStyle/>
        <a:p>
          <a:endParaRPr lang="fr-FR"/>
        </a:p>
      </dgm:t>
    </dgm:pt>
    <dgm:pt modelId="{9FAC6A19-0699-42BA-BFEB-87784560C8B9}" type="pres">
      <dgm:prSet presAssocID="{599F5C49-58C4-4B37-B583-8523591E415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DD15FF-6FE4-472A-BFD8-96C7C38514C7}" type="pres">
      <dgm:prSet presAssocID="{599F5C49-58C4-4B37-B583-8523591E4157}" presName="wedge3" presStyleLbl="node1" presStyleIdx="2" presStyleCnt="3"/>
      <dgm:spPr/>
      <dgm:t>
        <a:bodyPr/>
        <a:lstStyle/>
        <a:p>
          <a:endParaRPr lang="fr-FR"/>
        </a:p>
      </dgm:t>
    </dgm:pt>
    <dgm:pt modelId="{77E604B2-4832-4D5A-AB63-2A3E98E8B19E}" type="pres">
      <dgm:prSet presAssocID="{599F5C49-58C4-4B37-B583-8523591E415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913B67F-2003-471A-BED9-CADD41A556DE}" type="presOf" srcId="{CD4FE800-F9A1-48C0-BF6D-A6F034BC3928}" destId="{81429C37-BEBD-4E9F-BD7D-EA2703AAEEF3}" srcOrd="0" destOrd="0" presId="urn:microsoft.com/office/officeart/2005/8/layout/chart3"/>
    <dgm:cxn modelId="{355B4640-4D6F-452A-9B84-A3A2BA5124AD}" type="presOf" srcId="{31AAA6C4-C8AC-4CA4-9589-68CC4F8F529A}" destId="{804D2A27-6BD1-4DAE-9076-4821E36A3E87}" srcOrd="0" destOrd="0" presId="urn:microsoft.com/office/officeart/2005/8/layout/chart3"/>
    <dgm:cxn modelId="{F5AA59CB-DD0F-4FB1-AC65-147AB1CD8E25}" srcId="{599F5C49-58C4-4B37-B583-8523591E4157}" destId="{31AAA6C4-C8AC-4CA4-9589-68CC4F8F529A}" srcOrd="1" destOrd="0" parTransId="{B9728265-7683-4115-9F6E-EE20D3A72CED}" sibTransId="{802CA545-521C-4706-83E9-31E48F97D82D}"/>
    <dgm:cxn modelId="{3051A121-11D4-473E-AD7D-D6B9904B0E95}" type="presOf" srcId="{693F01D9-C4ED-4400-A387-0F1108CFAC2B}" destId="{77E604B2-4832-4D5A-AB63-2A3E98E8B19E}" srcOrd="1" destOrd="0" presId="urn:microsoft.com/office/officeart/2005/8/layout/chart3"/>
    <dgm:cxn modelId="{2EABF947-2268-472C-843A-0EEF33AF13FD}" type="presOf" srcId="{CD4FE800-F9A1-48C0-BF6D-A6F034BC3928}" destId="{195F9AAF-CABF-4BB2-BB24-17B2DD654AF7}" srcOrd="1" destOrd="0" presId="urn:microsoft.com/office/officeart/2005/8/layout/chart3"/>
    <dgm:cxn modelId="{238FE4C0-F8D0-4AE5-8D3F-876D2B53828A}" type="presOf" srcId="{599F5C49-58C4-4B37-B583-8523591E4157}" destId="{08435144-3E92-487A-97F5-8FDE555B3812}" srcOrd="0" destOrd="0" presId="urn:microsoft.com/office/officeart/2005/8/layout/chart3"/>
    <dgm:cxn modelId="{D06B68CD-395C-4F7D-B7D7-A236B5981A94}" srcId="{599F5C49-58C4-4B37-B583-8523591E4157}" destId="{CD4FE800-F9A1-48C0-BF6D-A6F034BC3928}" srcOrd="0" destOrd="0" parTransId="{13C858C8-C98E-495A-BC89-0ADC1BE30E46}" sibTransId="{D268B95B-951E-4424-B654-D1579F7A861C}"/>
    <dgm:cxn modelId="{0957FAFE-914D-47B1-A4B4-C7A678DD9F95}" type="presOf" srcId="{693F01D9-C4ED-4400-A387-0F1108CFAC2B}" destId="{12DD15FF-6FE4-472A-BFD8-96C7C38514C7}" srcOrd="0" destOrd="0" presId="urn:microsoft.com/office/officeart/2005/8/layout/chart3"/>
    <dgm:cxn modelId="{F1128729-D9EC-4C18-87B7-56E9D7D38103}" type="presOf" srcId="{31AAA6C4-C8AC-4CA4-9589-68CC4F8F529A}" destId="{9FAC6A19-0699-42BA-BFEB-87784560C8B9}" srcOrd="1" destOrd="0" presId="urn:microsoft.com/office/officeart/2005/8/layout/chart3"/>
    <dgm:cxn modelId="{0D28E312-6D2F-45AE-8E34-7D2716EB2BCF}" srcId="{599F5C49-58C4-4B37-B583-8523591E4157}" destId="{693F01D9-C4ED-4400-A387-0F1108CFAC2B}" srcOrd="2" destOrd="0" parTransId="{9839BEFC-5DA6-46FE-BCC3-4DF2CD761AC0}" sibTransId="{8F1ABA5D-D3E3-4399-B229-95656A33BD86}"/>
    <dgm:cxn modelId="{7F7BE176-F2F5-48B5-A3BF-F7E6D25767B7}" type="presParOf" srcId="{08435144-3E92-487A-97F5-8FDE555B3812}" destId="{81429C37-BEBD-4E9F-BD7D-EA2703AAEEF3}" srcOrd="0" destOrd="0" presId="urn:microsoft.com/office/officeart/2005/8/layout/chart3"/>
    <dgm:cxn modelId="{964511A1-E619-42D4-AE79-00CAC45750F7}" type="presParOf" srcId="{08435144-3E92-487A-97F5-8FDE555B3812}" destId="{195F9AAF-CABF-4BB2-BB24-17B2DD654AF7}" srcOrd="1" destOrd="0" presId="urn:microsoft.com/office/officeart/2005/8/layout/chart3"/>
    <dgm:cxn modelId="{84815978-34A5-4620-8118-55670365924A}" type="presParOf" srcId="{08435144-3E92-487A-97F5-8FDE555B3812}" destId="{804D2A27-6BD1-4DAE-9076-4821E36A3E87}" srcOrd="2" destOrd="0" presId="urn:microsoft.com/office/officeart/2005/8/layout/chart3"/>
    <dgm:cxn modelId="{B22DDB86-349C-4E48-9A0A-70FAC296664B}" type="presParOf" srcId="{08435144-3E92-487A-97F5-8FDE555B3812}" destId="{9FAC6A19-0699-42BA-BFEB-87784560C8B9}" srcOrd="3" destOrd="0" presId="urn:microsoft.com/office/officeart/2005/8/layout/chart3"/>
    <dgm:cxn modelId="{7E36FB29-7DDA-4BEE-962D-A529F3B24BC6}" type="presParOf" srcId="{08435144-3E92-487A-97F5-8FDE555B3812}" destId="{12DD15FF-6FE4-472A-BFD8-96C7C38514C7}" srcOrd="4" destOrd="0" presId="urn:microsoft.com/office/officeart/2005/8/layout/chart3"/>
    <dgm:cxn modelId="{814FF994-42AA-4474-BCF9-F7478CAE296E}" type="presParOf" srcId="{08435144-3E92-487A-97F5-8FDE555B3812}" destId="{77E604B2-4832-4D5A-AB63-2A3E98E8B19E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F5AE68-35A8-4C9B-8B3A-5C0677E55D2E}" type="doc">
      <dgm:prSet loTypeId="urn:microsoft.com/office/officeart/2005/8/layout/process1" loCatId="process" qsTypeId="urn:microsoft.com/office/officeart/2005/8/quickstyle/3d1" qsCatId="3D" csTypeId="urn:microsoft.com/office/officeart/2005/8/colors/colorful5" csCatId="colorful" phldr="1"/>
      <dgm:spPr/>
    </dgm:pt>
    <dgm:pt modelId="{E7B4BAD4-F3E3-4B2A-9FD4-75D4CA51B605}">
      <dgm:prSet phldrT="[Texte]" custT="1"/>
      <dgm:spPr/>
      <dgm:t>
        <a:bodyPr/>
        <a:lstStyle/>
        <a:p>
          <a:r>
            <a:rPr lang="fr-FR" sz="1600" b="1" dirty="0"/>
            <a:t>Réussite à un concours</a:t>
          </a:r>
        </a:p>
      </dgm:t>
    </dgm:pt>
    <dgm:pt modelId="{A35B0BA7-29EF-4C02-9E90-468E65D774B5}" type="parTrans" cxnId="{46FA14BD-627B-41E4-8AC2-EF5E23333F5A}">
      <dgm:prSet/>
      <dgm:spPr/>
      <dgm:t>
        <a:bodyPr/>
        <a:lstStyle/>
        <a:p>
          <a:endParaRPr lang="fr-FR"/>
        </a:p>
      </dgm:t>
    </dgm:pt>
    <dgm:pt modelId="{9F64379C-5585-46B4-8B01-12D09851D156}" type="sibTrans" cxnId="{46FA14BD-627B-41E4-8AC2-EF5E23333F5A}">
      <dgm:prSet/>
      <dgm:spPr/>
      <dgm:t>
        <a:bodyPr/>
        <a:lstStyle/>
        <a:p>
          <a:endParaRPr lang="fr-FR"/>
        </a:p>
      </dgm:t>
    </dgm:pt>
    <dgm:pt modelId="{13BC5107-4AD2-44A7-9636-69F5D4ED326F}">
      <dgm:prSet phldrT="[Texte]" custT="1"/>
      <dgm:spPr/>
      <dgm:t>
        <a:bodyPr/>
        <a:lstStyle/>
        <a:p>
          <a:r>
            <a:rPr lang="fr-FR" sz="1600" b="1" dirty="0"/>
            <a:t>Inscription sur liste d’aptitude </a:t>
          </a:r>
          <a:br>
            <a:rPr lang="fr-FR" sz="1600" b="1" dirty="0"/>
          </a:br>
          <a:r>
            <a:rPr lang="fr-FR" sz="1600" b="1" dirty="0"/>
            <a:t>4 ans maximum</a:t>
          </a:r>
        </a:p>
      </dgm:t>
    </dgm:pt>
    <dgm:pt modelId="{1FA6AFCD-C649-4564-9073-2B859FD42092}" type="parTrans" cxnId="{829D9B51-55E4-415E-87B5-F1D6256CB997}">
      <dgm:prSet/>
      <dgm:spPr/>
      <dgm:t>
        <a:bodyPr/>
        <a:lstStyle/>
        <a:p>
          <a:endParaRPr lang="fr-FR"/>
        </a:p>
      </dgm:t>
    </dgm:pt>
    <dgm:pt modelId="{29E4AEC2-7E18-4F09-8B74-B3B726BB6566}" type="sibTrans" cxnId="{829D9B51-55E4-415E-87B5-F1D6256CB997}">
      <dgm:prSet/>
      <dgm:spPr/>
      <dgm:t>
        <a:bodyPr/>
        <a:lstStyle/>
        <a:p>
          <a:endParaRPr lang="fr-FR"/>
        </a:p>
      </dgm:t>
    </dgm:pt>
    <dgm:pt modelId="{BC609702-AE52-428E-8276-5230FDAD9159}">
      <dgm:prSet phldrT="[Texte]" custT="1"/>
      <dgm:spPr/>
      <dgm:t>
        <a:bodyPr/>
        <a:lstStyle/>
        <a:p>
          <a:r>
            <a:rPr lang="fr-FR" sz="1600" b="1" dirty="0"/>
            <a:t>Recherche d’un poste par le lauréat</a:t>
          </a:r>
        </a:p>
      </dgm:t>
    </dgm:pt>
    <dgm:pt modelId="{673F1E0D-0E88-4818-8801-C38748386FA1}" type="parTrans" cxnId="{1868DE28-AE98-48C8-BB23-A8F5818375E7}">
      <dgm:prSet/>
      <dgm:spPr/>
      <dgm:t>
        <a:bodyPr/>
        <a:lstStyle/>
        <a:p>
          <a:endParaRPr lang="fr-FR"/>
        </a:p>
      </dgm:t>
    </dgm:pt>
    <dgm:pt modelId="{971C6EF0-BD26-44E9-8BEC-17EA3809B14E}" type="sibTrans" cxnId="{1868DE28-AE98-48C8-BB23-A8F5818375E7}">
      <dgm:prSet/>
      <dgm:spPr/>
      <dgm:t>
        <a:bodyPr/>
        <a:lstStyle/>
        <a:p>
          <a:endParaRPr lang="fr-FR"/>
        </a:p>
      </dgm:t>
    </dgm:pt>
    <dgm:pt modelId="{25840CC5-E4B1-4F50-937B-0549869DC3DA}">
      <dgm:prSet phldrT="[Texte]" custT="1"/>
      <dgm:spPr/>
      <dgm:t>
        <a:bodyPr/>
        <a:lstStyle/>
        <a:p>
          <a:r>
            <a:rPr lang="fr-FR" sz="1600" b="1" dirty="0"/>
            <a:t>Entretiens de recrutement</a:t>
          </a:r>
        </a:p>
      </dgm:t>
    </dgm:pt>
    <dgm:pt modelId="{2FDFEEF2-F5C6-448A-9971-6480CDD07864}" type="parTrans" cxnId="{5585C7AB-62A1-49AC-9E0B-825D84683D22}">
      <dgm:prSet/>
      <dgm:spPr/>
      <dgm:t>
        <a:bodyPr/>
        <a:lstStyle/>
        <a:p>
          <a:endParaRPr lang="fr-FR"/>
        </a:p>
      </dgm:t>
    </dgm:pt>
    <dgm:pt modelId="{BC4B4F94-C491-4E1B-8DD8-2B90ED52C7DE}" type="sibTrans" cxnId="{5585C7AB-62A1-49AC-9E0B-825D84683D22}">
      <dgm:prSet/>
      <dgm:spPr/>
      <dgm:t>
        <a:bodyPr/>
        <a:lstStyle/>
        <a:p>
          <a:endParaRPr lang="fr-FR"/>
        </a:p>
      </dgm:t>
    </dgm:pt>
    <dgm:pt modelId="{5D59A2AD-BCFB-476F-B1D4-DDE0C5D4C420}">
      <dgm:prSet phldrT="[Texte]" custT="1"/>
      <dgm:spPr/>
      <dgm:t>
        <a:bodyPr/>
        <a:lstStyle/>
        <a:p>
          <a:r>
            <a:rPr lang="fr-FR" sz="1600" b="1" dirty="0"/>
            <a:t>Arrêté de nomination </a:t>
          </a:r>
          <a:br>
            <a:rPr lang="fr-FR" sz="1600" b="1" dirty="0"/>
          </a:br>
          <a:r>
            <a:rPr lang="fr-FR" sz="1600" b="1" dirty="0"/>
            <a:t>en qualité de stagiaire </a:t>
          </a:r>
          <a:br>
            <a:rPr lang="fr-FR" sz="1600" b="1" dirty="0"/>
          </a:br>
          <a:r>
            <a:rPr lang="fr-FR" sz="1600" b="1" dirty="0"/>
            <a:t>par l’autorité territoriale</a:t>
          </a:r>
        </a:p>
      </dgm:t>
    </dgm:pt>
    <dgm:pt modelId="{1E91001C-678F-4566-B668-236B285E9F4D}" type="parTrans" cxnId="{9982A713-0E71-4A32-BC14-8FE300398DFB}">
      <dgm:prSet/>
      <dgm:spPr/>
      <dgm:t>
        <a:bodyPr/>
        <a:lstStyle/>
        <a:p>
          <a:endParaRPr lang="fr-FR"/>
        </a:p>
      </dgm:t>
    </dgm:pt>
    <dgm:pt modelId="{C14363E5-0316-4A03-8EDA-7D22FC838149}" type="sibTrans" cxnId="{9982A713-0E71-4A32-BC14-8FE300398DFB}">
      <dgm:prSet/>
      <dgm:spPr/>
      <dgm:t>
        <a:bodyPr/>
        <a:lstStyle/>
        <a:p>
          <a:endParaRPr lang="fr-FR"/>
        </a:p>
      </dgm:t>
    </dgm:pt>
    <dgm:pt modelId="{31A76CB8-0865-4A9B-A2D3-C40CDB446FD7}">
      <dgm:prSet phldrT="[Texte]" custT="1"/>
      <dgm:spPr/>
      <dgm:t>
        <a:bodyPr/>
        <a:lstStyle/>
        <a:p>
          <a:r>
            <a:rPr lang="fr-FR" sz="1600" b="1" dirty="0"/>
            <a:t>Titularisation </a:t>
          </a:r>
          <a:br>
            <a:rPr lang="fr-FR" sz="1600" b="1" dirty="0"/>
          </a:br>
          <a:r>
            <a:rPr lang="fr-FR" sz="1600" b="1" dirty="0"/>
            <a:t>ou non</a:t>
          </a:r>
        </a:p>
      </dgm:t>
    </dgm:pt>
    <dgm:pt modelId="{DF876F13-1F30-422F-BAF1-9C295A792094}" type="parTrans" cxnId="{90937640-5E33-4E76-9831-1D80EE61F114}">
      <dgm:prSet/>
      <dgm:spPr/>
      <dgm:t>
        <a:bodyPr/>
        <a:lstStyle/>
        <a:p>
          <a:endParaRPr lang="fr-FR"/>
        </a:p>
      </dgm:t>
    </dgm:pt>
    <dgm:pt modelId="{09661081-2809-45A4-B71E-E4D7B87F6390}" type="sibTrans" cxnId="{90937640-5E33-4E76-9831-1D80EE61F114}">
      <dgm:prSet/>
      <dgm:spPr/>
      <dgm:t>
        <a:bodyPr/>
        <a:lstStyle/>
        <a:p>
          <a:endParaRPr lang="fr-FR"/>
        </a:p>
      </dgm:t>
    </dgm:pt>
    <dgm:pt modelId="{41BA3A9E-4523-49D9-BEA6-A9F9C5656F00}" type="pres">
      <dgm:prSet presAssocID="{31F5AE68-35A8-4C9B-8B3A-5C0677E55D2E}" presName="Name0" presStyleCnt="0">
        <dgm:presLayoutVars>
          <dgm:dir/>
          <dgm:resizeHandles val="exact"/>
        </dgm:presLayoutVars>
      </dgm:prSet>
      <dgm:spPr/>
    </dgm:pt>
    <dgm:pt modelId="{9116E87F-B2DF-465D-8ECB-91DE5D426AFC}" type="pres">
      <dgm:prSet presAssocID="{E7B4BAD4-F3E3-4B2A-9FD4-75D4CA51B605}" presName="node" presStyleLbl="node1" presStyleIdx="0" presStyleCnt="6" custLinFactNeighborX="12903" custLinFactNeighborY="-13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659BC4-FD63-407F-B17F-8A56638A98CC}" type="pres">
      <dgm:prSet presAssocID="{9F64379C-5585-46B4-8B01-12D09851D156}" presName="sibTrans" presStyleLbl="sibTrans2D1" presStyleIdx="0" presStyleCnt="5"/>
      <dgm:spPr/>
      <dgm:t>
        <a:bodyPr/>
        <a:lstStyle/>
        <a:p>
          <a:endParaRPr lang="fr-FR"/>
        </a:p>
      </dgm:t>
    </dgm:pt>
    <dgm:pt modelId="{C8F83F2E-ABCB-4893-B7E8-D236D0D29BA9}" type="pres">
      <dgm:prSet presAssocID="{9F64379C-5585-46B4-8B01-12D09851D156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8FE28871-B38F-4E76-B5C2-8685BAAC15D9}" type="pres">
      <dgm:prSet presAssocID="{13BC5107-4AD2-44A7-9636-69F5D4ED326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FFBA34-3268-48C5-AE75-84120D534731}" type="pres">
      <dgm:prSet presAssocID="{29E4AEC2-7E18-4F09-8B74-B3B726BB6566}" presName="sibTrans" presStyleLbl="sibTrans2D1" presStyleIdx="1" presStyleCnt="5"/>
      <dgm:spPr/>
      <dgm:t>
        <a:bodyPr/>
        <a:lstStyle/>
        <a:p>
          <a:endParaRPr lang="fr-FR"/>
        </a:p>
      </dgm:t>
    </dgm:pt>
    <dgm:pt modelId="{4DABDF8A-D403-4CFA-9A4C-B1424B799C19}" type="pres">
      <dgm:prSet presAssocID="{29E4AEC2-7E18-4F09-8B74-B3B726BB6566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9823D2CE-9EB9-4796-8B07-F6CA4092811E}" type="pres">
      <dgm:prSet presAssocID="{BC609702-AE52-428E-8276-5230FDAD915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66653B-C1D7-4882-B25B-A3A6BB8ABB69}" type="pres">
      <dgm:prSet presAssocID="{971C6EF0-BD26-44E9-8BEC-17EA3809B14E}" presName="sibTrans" presStyleLbl="sibTrans2D1" presStyleIdx="2" presStyleCnt="5"/>
      <dgm:spPr/>
      <dgm:t>
        <a:bodyPr/>
        <a:lstStyle/>
        <a:p>
          <a:endParaRPr lang="fr-FR"/>
        </a:p>
      </dgm:t>
    </dgm:pt>
    <dgm:pt modelId="{621501FB-4BBB-47EC-B59E-EC9783CC00F3}" type="pres">
      <dgm:prSet presAssocID="{971C6EF0-BD26-44E9-8BEC-17EA3809B14E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0DDE9909-CCB5-46D5-A76B-A8361FBB5D71}" type="pres">
      <dgm:prSet presAssocID="{25840CC5-E4B1-4F50-937B-0549869DC3D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BCB38A-5832-4EA6-931E-1E462F7D33AB}" type="pres">
      <dgm:prSet presAssocID="{BC4B4F94-C491-4E1B-8DD8-2B90ED52C7DE}" presName="sibTrans" presStyleLbl="sibTrans2D1" presStyleIdx="3" presStyleCnt="5"/>
      <dgm:spPr/>
      <dgm:t>
        <a:bodyPr/>
        <a:lstStyle/>
        <a:p>
          <a:endParaRPr lang="fr-FR"/>
        </a:p>
      </dgm:t>
    </dgm:pt>
    <dgm:pt modelId="{A82CA4E2-5493-4735-B58A-F925D5FBA238}" type="pres">
      <dgm:prSet presAssocID="{BC4B4F94-C491-4E1B-8DD8-2B90ED52C7DE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CB8CE691-5A8F-4777-B1D4-A9C340E3D588}" type="pres">
      <dgm:prSet presAssocID="{5D59A2AD-BCFB-476F-B1D4-DDE0C5D4C42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E064A4-87A7-4C09-90A0-9B42237EDFC1}" type="pres">
      <dgm:prSet presAssocID="{C14363E5-0316-4A03-8EDA-7D22FC838149}" presName="sibTrans" presStyleLbl="sibTrans2D1" presStyleIdx="4" presStyleCnt="5"/>
      <dgm:spPr/>
      <dgm:t>
        <a:bodyPr/>
        <a:lstStyle/>
        <a:p>
          <a:endParaRPr lang="fr-FR"/>
        </a:p>
      </dgm:t>
    </dgm:pt>
    <dgm:pt modelId="{C89DEF65-F616-4F8F-A9B1-F6060157CA27}" type="pres">
      <dgm:prSet presAssocID="{C14363E5-0316-4A03-8EDA-7D22FC838149}" presName="connectorText" presStyleLbl="sibTrans2D1" presStyleIdx="4" presStyleCnt="5"/>
      <dgm:spPr/>
      <dgm:t>
        <a:bodyPr/>
        <a:lstStyle/>
        <a:p>
          <a:endParaRPr lang="fr-FR"/>
        </a:p>
      </dgm:t>
    </dgm:pt>
    <dgm:pt modelId="{D5B5D873-0FF9-4EDB-ABEF-492DD1C24B8B}" type="pres">
      <dgm:prSet presAssocID="{31A76CB8-0865-4A9B-A2D3-C40CDB446FD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29D9B51-55E4-415E-87B5-F1D6256CB997}" srcId="{31F5AE68-35A8-4C9B-8B3A-5C0677E55D2E}" destId="{13BC5107-4AD2-44A7-9636-69F5D4ED326F}" srcOrd="1" destOrd="0" parTransId="{1FA6AFCD-C649-4564-9073-2B859FD42092}" sibTransId="{29E4AEC2-7E18-4F09-8B74-B3B726BB6566}"/>
    <dgm:cxn modelId="{D6AD83AA-3464-4CB1-9767-7659F773D4E4}" type="presOf" srcId="{13BC5107-4AD2-44A7-9636-69F5D4ED326F}" destId="{8FE28871-B38F-4E76-B5C2-8685BAAC15D9}" srcOrd="0" destOrd="0" presId="urn:microsoft.com/office/officeart/2005/8/layout/process1"/>
    <dgm:cxn modelId="{0A6ED7FC-CC23-4CE4-AAA8-221A060CA2DD}" type="presOf" srcId="{25840CC5-E4B1-4F50-937B-0549869DC3DA}" destId="{0DDE9909-CCB5-46D5-A76B-A8361FBB5D71}" srcOrd="0" destOrd="0" presId="urn:microsoft.com/office/officeart/2005/8/layout/process1"/>
    <dgm:cxn modelId="{5A15781A-F5BD-4E96-A1B3-C2DF82CC8A35}" type="presOf" srcId="{971C6EF0-BD26-44E9-8BEC-17EA3809B14E}" destId="{EE66653B-C1D7-4882-B25B-A3A6BB8ABB69}" srcOrd="0" destOrd="0" presId="urn:microsoft.com/office/officeart/2005/8/layout/process1"/>
    <dgm:cxn modelId="{5585C7AB-62A1-49AC-9E0B-825D84683D22}" srcId="{31F5AE68-35A8-4C9B-8B3A-5C0677E55D2E}" destId="{25840CC5-E4B1-4F50-937B-0549869DC3DA}" srcOrd="3" destOrd="0" parTransId="{2FDFEEF2-F5C6-448A-9971-6480CDD07864}" sibTransId="{BC4B4F94-C491-4E1B-8DD8-2B90ED52C7DE}"/>
    <dgm:cxn modelId="{96BA2240-CB36-4558-8053-8F7EC5B4A341}" type="presOf" srcId="{5D59A2AD-BCFB-476F-B1D4-DDE0C5D4C420}" destId="{CB8CE691-5A8F-4777-B1D4-A9C340E3D588}" srcOrd="0" destOrd="0" presId="urn:microsoft.com/office/officeart/2005/8/layout/process1"/>
    <dgm:cxn modelId="{9982A713-0E71-4A32-BC14-8FE300398DFB}" srcId="{31F5AE68-35A8-4C9B-8B3A-5C0677E55D2E}" destId="{5D59A2AD-BCFB-476F-B1D4-DDE0C5D4C420}" srcOrd="4" destOrd="0" parTransId="{1E91001C-678F-4566-B668-236B285E9F4D}" sibTransId="{C14363E5-0316-4A03-8EDA-7D22FC838149}"/>
    <dgm:cxn modelId="{0D6A0661-3294-4C27-AD73-D098555B72C8}" type="presOf" srcId="{C14363E5-0316-4A03-8EDA-7D22FC838149}" destId="{B4E064A4-87A7-4C09-90A0-9B42237EDFC1}" srcOrd="0" destOrd="0" presId="urn:microsoft.com/office/officeart/2005/8/layout/process1"/>
    <dgm:cxn modelId="{EA829099-511E-4B83-867B-B939C36B1D06}" type="presOf" srcId="{29E4AEC2-7E18-4F09-8B74-B3B726BB6566}" destId="{4DABDF8A-D403-4CFA-9A4C-B1424B799C19}" srcOrd="1" destOrd="0" presId="urn:microsoft.com/office/officeart/2005/8/layout/process1"/>
    <dgm:cxn modelId="{4E969E68-60FF-488B-BE8D-A5EEFA1A9482}" type="presOf" srcId="{31A76CB8-0865-4A9B-A2D3-C40CDB446FD7}" destId="{D5B5D873-0FF9-4EDB-ABEF-492DD1C24B8B}" srcOrd="0" destOrd="0" presId="urn:microsoft.com/office/officeart/2005/8/layout/process1"/>
    <dgm:cxn modelId="{A22B7F6F-7E12-4B87-802D-8205CC25168E}" type="presOf" srcId="{C14363E5-0316-4A03-8EDA-7D22FC838149}" destId="{C89DEF65-F616-4F8F-A9B1-F6060157CA27}" srcOrd="1" destOrd="0" presId="urn:microsoft.com/office/officeart/2005/8/layout/process1"/>
    <dgm:cxn modelId="{517DF20C-9A6B-4E52-83E0-F5CF37CFAAF0}" type="presOf" srcId="{9F64379C-5585-46B4-8B01-12D09851D156}" destId="{C8F83F2E-ABCB-4893-B7E8-D236D0D29BA9}" srcOrd="1" destOrd="0" presId="urn:microsoft.com/office/officeart/2005/8/layout/process1"/>
    <dgm:cxn modelId="{293FCFD7-B4A1-446D-94E6-34469B29767A}" type="presOf" srcId="{BC4B4F94-C491-4E1B-8DD8-2B90ED52C7DE}" destId="{CDBCB38A-5832-4EA6-931E-1E462F7D33AB}" srcOrd="0" destOrd="0" presId="urn:microsoft.com/office/officeart/2005/8/layout/process1"/>
    <dgm:cxn modelId="{719249C0-3306-457D-B07E-1D97226CC594}" type="presOf" srcId="{9F64379C-5585-46B4-8B01-12D09851D156}" destId="{DF659BC4-FD63-407F-B17F-8A56638A98CC}" srcOrd="0" destOrd="0" presId="urn:microsoft.com/office/officeart/2005/8/layout/process1"/>
    <dgm:cxn modelId="{6E4DE84C-51B0-423B-B0C0-02CA6509376E}" type="presOf" srcId="{BC609702-AE52-428E-8276-5230FDAD9159}" destId="{9823D2CE-9EB9-4796-8B07-F6CA4092811E}" srcOrd="0" destOrd="0" presId="urn:microsoft.com/office/officeart/2005/8/layout/process1"/>
    <dgm:cxn modelId="{E61829DD-F9DF-4E83-8218-A6BEA1D643E0}" type="presOf" srcId="{971C6EF0-BD26-44E9-8BEC-17EA3809B14E}" destId="{621501FB-4BBB-47EC-B59E-EC9783CC00F3}" srcOrd="1" destOrd="0" presId="urn:microsoft.com/office/officeart/2005/8/layout/process1"/>
    <dgm:cxn modelId="{46FA14BD-627B-41E4-8AC2-EF5E23333F5A}" srcId="{31F5AE68-35A8-4C9B-8B3A-5C0677E55D2E}" destId="{E7B4BAD4-F3E3-4B2A-9FD4-75D4CA51B605}" srcOrd="0" destOrd="0" parTransId="{A35B0BA7-29EF-4C02-9E90-468E65D774B5}" sibTransId="{9F64379C-5585-46B4-8B01-12D09851D156}"/>
    <dgm:cxn modelId="{1920B3A3-4DED-4696-97D9-9496D8EA388B}" type="presOf" srcId="{31F5AE68-35A8-4C9B-8B3A-5C0677E55D2E}" destId="{41BA3A9E-4523-49D9-BEA6-A9F9C5656F00}" srcOrd="0" destOrd="0" presId="urn:microsoft.com/office/officeart/2005/8/layout/process1"/>
    <dgm:cxn modelId="{1868DE28-AE98-48C8-BB23-A8F5818375E7}" srcId="{31F5AE68-35A8-4C9B-8B3A-5C0677E55D2E}" destId="{BC609702-AE52-428E-8276-5230FDAD9159}" srcOrd="2" destOrd="0" parTransId="{673F1E0D-0E88-4818-8801-C38748386FA1}" sibTransId="{971C6EF0-BD26-44E9-8BEC-17EA3809B14E}"/>
    <dgm:cxn modelId="{90937640-5E33-4E76-9831-1D80EE61F114}" srcId="{31F5AE68-35A8-4C9B-8B3A-5C0677E55D2E}" destId="{31A76CB8-0865-4A9B-A2D3-C40CDB446FD7}" srcOrd="5" destOrd="0" parTransId="{DF876F13-1F30-422F-BAF1-9C295A792094}" sibTransId="{09661081-2809-45A4-B71E-E4D7B87F6390}"/>
    <dgm:cxn modelId="{FC16409F-4F42-4023-ACF8-37D5B6AA1CCA}" type="presOf" srcId="{BC4B4F94-C491-4E1B-8DD8-2B90ED52C7DE}" destId="{A82CA4E2-5493-4735-B58A-F925D5FBA238}" srcOrd="1" destOrd="0" presId="urn:microsoft.com/office/officeart/2005/8/layout/process1"/>
    <dgm:cxn modelId="{1CCE9906-FD69-4A70-AEF8-A5777E0F1C62}" type="presOf" srcId="{29E4AEC2-7E18-4F09-8B74-B3B726BB6566}" destId="{D1FFBA34-3268-48C5-AE75-84120D534731}" srcOrd="0" destOrd="0" presId="urn:microsoft.com/office/officeart/2005/8/layout/process1"/>
    <dgm:cxn modelId="{8E14B1A2-F42A-4236-851C-281B8CDE10B7}" type="presOf" srcId="{E7B4BAD4-F3E3-4B2A-9FD4-75D4CA51B605}" destId="{9116E87F-B2DF-465D-8ECB-91DE5D426AFC}" srcOrd="0" destOrd="0" presId="urn:microsoft.com/office/officeart/2005/8/layout/process1"/>
    <dgm:cxn modelId="{BF6763CA-6F1F-4CC3-8B37-4F8092DFDAA5}" type="presParOf" srcId="{41BA3A9E-4523-49D9-BEA6-A9F9C5656F00}" destId="{9116E87F-B2DF-465D-8ECB-91DE5D426AFC}" srcOrd="0" destOrd="0" presId="urn:microsoft.com/office/officeart/2005/8/layout/process1"/>
    <dgm:cxn modelId="{092505C9-E098-4DA6-ADCD-01E781977C91}" type="presParOf" srcId="{41BA3A9E-4523-49D9-BEA6-A9F9C5656F00}" destId="{DF659BC4-FD63-407F-B17F-8A56638A98CC}" srcOrd="1" destOrd="0" presId="urn:microsoft.com/office/officeart/2005/8/layout/process1"/>
    <dgm:cxn modelId="{D05D45A8-0BEB-4D37-933A-C1B440D4DDE0}" type="presParOf" srcId="{DF659BC4-FD63-407F-B17F-8A56638A98CC}" destId="{C8F83F2E-ABCB-4893-B7E8-D236D0D29BA9}" srcOrd="0" destOrd="0" presId="urn:microsoft.com/office/officeart/2005/8/layout/process1"/>
    <dgm:cxn modelId="{3B6A47DF-B059-4113-B25D-B4351354621D}" type="presParOf" srcId="{41BA3A9E-4523-49D9-BEA6-A9F9C5656F00}" destId="{8FE28871-B38F-4E76-B5C2-8685BAAC15D9}" srcOrd="2" destOrd="0" presId="urn:microsoft.com/office/officeart/2005/8/layout/process1"/>
    <dgm:cxn modelId="{42631C0C-2476-48E9-A10E-A41308853F01}" type="presParOf" srcId="{41BA3A9E-4523-49D9-BEA6-A9F9C5656F00}" destId="{D1FFBA34-3268-48C5-AE75-84120D534731}" srcOrd="3" destOrd="0" presId="urn:microsoft.com/office/officeart/2005/8/layout/process1"/>
    <dgm:cxn modelId="{AFE10F65-916D-4BAB-843C-3C766B6ECB8E}" type="presParOf" srcId="{D1FFBA34-3268-48C5-AE75-84120D534731}" destId="{4DABDF8A-D403-4CFA-9A4C-B1424B799C19}" srcOrd="0" destOrd="0" presId="urn:microsoft.com/office/officeart/2005/8/layout/process1"/>
    <dgm:cxn modelId="{E027EDAF-BDB9-45FD-8333-48DF72D4DA75}" type="presParOf" srcId="{41BA3A9E-4523-49D9-BEA6-A9F9C5656F00}" destId="{9823D2CE-9EB9-4796-8B07-F6CA4092811E}" srcOrd="4" destOrd="0" presId="urn:microsoft.com/office/officeart/2005/8/layout/process1"/>
    <dgm:cxn modelId="{B8814AE5-8BDF-4B35-860F-D973968AEE13}" type="presParOf" srcId="{41BA3A9E-4523-49D9-BEA6-A9F9C5656F00}" destId="{EE66653B-C1D7-4882-B25B-A3A6BB8ABB69}" srcOrd="5" destOrd="0" presId="urn:microsoft.com/office/officeart/2005/8/layout/process1"/>
    <dgm:cxn modelId="{37E5F660-B98D-4A29-8692-BC4008B88202}" type="presParOf" srcId="{EE66653B-C1D7-4882-B25B-A3A6BB8ABB69}" destId="{621501FB-4BBB-47EC-B59E-EC9783CC00F3}" srcOrd="0" destOrd="0" presId="urn:microsoft.com/office/officeart/2005/8/layout/process1"/>
    <dgm:cxn modelId="{B4F12B2D-9A75-450E-BC75-EAC1C12392D6}" type="presParOf" srcId="{41BA3A9E-4523-49D9-BEA6-A9F9C5656F00}" destId="{0DDE9909-CCB5-46D5-A76B-A8361FBB5D71}" srcOrd="6" destOrd="0" presId="urn:microsoft.com/office/officeart/2005/8/layout/process1"/>
    <dgm:cxn modelId="{EEBFFF24-F368-4FFB-99BF-F2F25C75D3C4}" type="presParOf" srcId="{41BA3A9E-4523-49D9-BEA6-A9F9C5656F00}" destId="{CDBCB38A-5832-4EA6-931E-1E462F7D33AB}" srcOrd="7" destOrd="0" presId="urn:microsoft.com/office/officeart/2005/8/layout/process1"/>
    <dgm:cxn modelId="{9A8C537E-8C21-4B0E-BED0-B38272B4DCF8}" type="presParOf" srcId="{CDBCB38A-5832-4EA6-931E-1E462F7D33AB}" destId="{A82CA4E2-5493-4735-B58A-F925D5FBA238}" srcOrd="0" destOrd="0" presId="urn:microsoft.com/office/officeart/2005/8/layout/process1"/>
    <dgm:cxn modelId="{D38F621E-D938-4051-871A-1387EDF6513A}" type="presParOf" srcId="{41BA3A9E-4523-49D9-BEA6-A9F9C5656F00}" destId="{CB8CE691-5A8F-4777-B1D4-A9C340E3D588}" srcOrd="8" destOrd="0" presId="urn:microsoft.com/office/officeart/2005/8/layout/process1"/>
    <dgm:cxn modelId="{A91D6312-D5BB-42D4-9D18-AACBCBA16EE2}" type="presParOf" srcId="{41BA3A9E-4523-49D9-BEA6-A9F9C5656F00}" destId="{B4E064A4-87A7-4C09-90A0-9B42237EDFC1}" srcOrd="9" destOrd="0" presId="urn:microsoft.com/office/officeart/2005/8/layout/process1"/>
    <dgm:cxn modelId="{F5DFA342-ED4A-49F6-9D12-1695762AABB3}" type="presParOf" srcId="{B4E064A4-87A7-4C09-90A0-9B42237EDFC1}" destId="{C89DEF65-F616-4F8F-A9B1-F6060157CA27}" srcOrd="0" destOrd="0" presId="urn:microsoft.com/office/officeart/2005/8/layout/process1"/>
    <dgm:cxn modelId="{42510C04-2939-4072-89D2-9D9B0075E673}" type="presParOf" srcId="{41BA3A9E-4523-49D9-BEA6-A9F9C5656F00}" destId="{D5B5D873-0FF9-4EDB-ABEF-492DD1C24B8B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BF81EA-3649-4E8C-B88A-A7F2F3A09B6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49735333-DA6A-494E-9733-D75CD36CB945}">
      <dgm:prSet phldrT="[Texte]"/>
      <dgm:spPr/>
      <dgm:t>
        <a:bodyPr/>
        <a:lstStyle/>
        <a:p>
          <a:r>
            <a:rPr lang="fr-FR" b="1" dirty="0">
              <a:latin typeface="Arial" panose="020B0604020202020204" pitchFamily="34" charset="0"/>
              <a:cs typeface="Arial" panose="020B0604020202020204" pitchFamily="34" charset="0"/>
            </a:rPr>
            <a:t>Concours externes</a:t>
          </a: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 </a:t>
          </a:r>
        </a:p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Conditions de diplôme ou de niveau d'étude qui sera fonction de la catégorie du concours. </a:t>
          </a:r>
        </a:p>
        <a:p>
          <a:r>
            <a:rPr lang="fr-FR" dirty="0" smtClean="0">
              <a:latin typeface="Arial" panose="020B0604020202020204" pitchFamily="34" charset="0"/>
              <a:cs typeface="Arial" panose="020B0604020202020204" pitchFamily="34" charset="0"/>
            </a:rPr>
            <a:t>Concernent </a:t>
          </a: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des candidats en général extérieurs à la fonction publique</a:t>
          </a:r>
        </a:p>
      </dgm:t>
    </dgm:pt>
    <dgm:pt modelId="{7949FC71-8A98-4AB1-8734-BE54E19C6536}" type="parTrans" cxnId="{05F7D0B1-7777-44EE-B016-DA7B1A357007}">
      <dgm:prSet/>
      <dgm:spPr/>
      <dgm:t>
        <a:bodyPr/>
        <a:lstStyle/>
        <a:p>
          <a:endParaRPr lang="fr-FR"/>
        </a:p>
      </dgm:t>
    </dgm:pt>
    <dgm:pt modelId="{091089DC-7A9C-465F-87AD-2E5CCD392600}" type="sibTrans" cxnId="{05F7D0B1-7777-44EE-B016-DA7B1A357007}">
      <dgm:prSet/>
      <dgm:spPr/>
      <dgm:t>
        <a:bodyPr/>
        <a:lstStyle/>
        <a:p>
          <a:endParaRPr lang="fr-FR"/>
        </a:p>
      </dgm:t>
    </dgm:pt>
    <dgm:pt modelId="{E822E313-AEAB-46BF-804D-ED18DE983584}">
      <dgm:prSet phldrT="[Texte]"/>
      <dgm:spPr/>
      <dgm:t>
        <a:bodyPr/>
        <a:lstStyle/>
        <a:p>
          <a:r>
            <a:rPr lang="fr-FR" b="1" dirty="0">
              <a:latin typeface="Arial" panose="020B0604020202020204" pitchFamily="34" charset="0"/>
              <a:cs typeface="Arial" panose="020B0604020202020204" pitchFamily="34" charset="0"/>
            </a:rPr>
            <a:t>Concours internes</a:t>
          </a: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 </a:t>
          </a:r>
        </a:p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Réservés aux candidats </a:t>
          </a:r>
          <a:br>
            <a:rPr lang="fr-FR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appartenant déjà à l'administration qui remplissent des conditions d'ancienneté</a:t>
          </a:r>
        </a:p>
      </dgm:t>
    </dgm:pt>
    <dgm:pt modelId="{C544D874-ADFA-420E-BE06-AB0061356FD3}" type="parTrans" cxnId="{A8537A8E-215D-4462-80FE-F4ED2AF31C4E}">
      <dgm:prSet/>
      <dgm:spPr/>
      <dgm:t>
        <a:bodyPr/>
        <a:lstStyle/>
        <a:p>
          <a:endParaRPr lang="fr-FR"/>
        </a:p>
      </dgm:t>
    </dgm:pt>
    <dgm:pt modelId="{4FDD9BED-EA33-4516-BDA3-EBEC0083054A}" type="sibTrans" cxnId="{A8537A8E-215D-4462-80FE-F4ED2AF31C4E}">
      <dgm:prSet/>
      <dgm:spPr/>
      <dgm:t>
        <a:bodyPr/>
        <a:lstStyle/>
        <a:p>
          <a:endParaRPr lang="fr-FR"/>
        </a:p>
      </dgm:t>
    </dgm:pt>
    <dgm:pt modelId="{8A73D51C-4FA2-47D3-A3F8-A8A522BAFEAC}">
      <dgm:prSet phldrT="[Texte]"/>
      <dgm:spPr/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Les </a:t>
          </a:r>
          <a:r>
            <a:rPr lang="fr-FR" b="1" dirty="0">
              <a:latin typeface="Arial" panose="020B0604020202020204" pitchFamily="34" charset="0"/>
              <a:cs typeface="Arial" panose="020B0604020202020204" pitchFamily="34" charset="0"/>
            </a:rPr>
            <a:t>troisièmes concours</a:t>
          </a: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 sont des concours réservés aux candidats justifiant de l’exercice, pendant plusieurs années, soit d’une ou plusieurs activités professionnelles soit d’un ou plusieurs mandats d’élu ou de responsable d’une </a:t>
          </a:r>
          <a:r>
            <a:rPr lang="fr-FR" dirty="0" smtClean="0">
              <a:latin typeface="Arial" panose="020B0604020202020204" pitchFamily="34" charset="0"/>
              <a:cs typeface="Arial" panose="020B0604020202020204" pitchFamily="34" charset="0"/>
            </a:rPr>
            <a:t>association</a:t>
          </a:r>
          <a:endParaRPr lang="fr-F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028945-87D6-4A22-9792-B74847AC334F}" type="parTrans" cxnId="{C47EC7DC-4A6B-4FC9-A6B2-572B0CDF70C4}">
      <dgm:prSet/>
      <dgm:spPr/>
      <dgm:t>
        <a:bodyPr/>
        <a:lstStyle/>
        <a:p>
          <a:endParaRPr lang="fr-FR"/>
        </a:p>
      </dgm:t>
    </dgm:pt>
    <dgm:pt modelId="{8EE43594-0D1C-465E-9546-5822BEFC319E}" type="sibTrans" cxnId="{C47EC7DC-4A6B-4FC9-A6B2-572B0CDF70C4}">
      <dgm:prSet/>
      <dgm:spPr/>
      <dgm:t>
        <a:bodyPr/>
        <a:lstStyle/>
        <a:p>
          <a:endParaRPr lang="fr-FR"/>
        </a:p>
      </dgm:t>
    </dgm:pt>
    <dgm:pt modelId="{8D2367FB-BF36-49A4-B2E7-276B65E50386}" type="pres">
      <dgm:prSet presAssocID="{BBBF81EA-3649-4E8C-B88A-A7F2F3A09B6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ED04E14-3D4B-4A24-B542-04454AD73EAC}" type="pres">
      <dgm:prSet presAssocID="{49735333-DA6A-494E-9733-D75CD36CB945}" presName="node" presStyleLbl="node1" presStyleIdx="0" presStyleCnt="3" custScaleX="12624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AFF92F-15E5-4442-94BE-0A41621867B2}" type="pres">
      <dgm:prSet presAssocID="{091089DC-7A9C-465F-87AD-2E5CCD392600}" presName="sibTrans" presStyleCnt="0"/>
      <dgm:spPr/>
    </dgm:pt>
    <dgm:pt modelId="{2D4697C9-3242-4EF6-A19E-8BA92884E0BD}" type="pres">
      <dgm:prSet presAssocID="{E822E313-AEAB-46BF-804D-ED18DE983584}" presName="node" presStyleLbl="node1" presStyleIdx="1" presStyleCnt="3" custScaleX="12814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4C87CE4-A8A5-4D63-933E-7D4F13B19550}" type="pres">
      <dgm:prSet presAssocID="{4FDD9BED-EA33-4516-BDA3-EBEC0083054A}" presName="sibTrans" presStyleCnt="0"/>
      <dgm:spPr/>
    </dgm:pt>
    <dgm:pt modelId="{863C9F69-CB19-4776-B722-5A1138159BB2}" type="pres">
      <dgm:prSet presAssocID="{8A73D51C-4FA2-47D3-A3F8-A8A522BAFEAC}" presName="node" presStyleLbl="node1" presStyleIdx="2" presStyleCnt="3" custScaleX="1416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47EC7DC-4A6B-4FC9-A6B2-572B0CDF70C4}" srcId="{BBBF81EA-3649-4E8C-B88A-A7F2F3A09B6C}" destId="{8A73D51C-4FA2-47D3-A3F8-A8A522BAFEAC}" srcOrd="2" destOrd="0" parTransId="{C9028945-87D6-4A22-9792-B74847AC334F}" sibTransId="{8EE43594-0D1C-465E-9546-5822BEFC319E}"/>
    <dgm:cxn modelId="{890E7196-8FBE-4150-9DAB-C0CE19E211CD}" type="presOf" srcId="{BBBF81EA-3649-4E8C-B88A-A7F2F3A09B6C}" destId="{8D2367FB-BF36-49A4-B2E7-276B65E50386}" srcOrd="0" destOrd="0" presId="urn:microsoft.com/office/officeart/2005/8/layout/default"/>
    <dgm:cxn modelId="{A8537A8E-215D-4462-80FE-F4ED2AF31C4E}" srcId="{BBBF81EA-3649-4E8C-B88A-A7F2F3A09B6C}" destId="{E822E313-AEAB-46BF-804D-ED18DE983584}" srcOrd="1" destOrd="0" parTransId="{C544D874-ADFA-420E-BE06-AB0061356FD3}" sibTransId="{4FDD9BED-EA33-4516-BDA3-EBEC0083054A}"/>
    <dgm:cxn modelId="{8A85A7D4-028B-4576-A2B3-6B3A03481125}" type="presOf" srcId="{49735333-DA6A-494E-9733-D75CD36CB945}" destId="{EED04E14-3D4B-4A24-B542-04454AD73EAC}" srcOrd="0" destOrd="0" presId="urn:microsoft.com/office/officeart/2005/8/layout/default"/>
    <dgm:cxn modelId="{7F29F2D3-AD90-47F5-9276-ADA09AE6E33E}" type="presOf" srcId="{E822E313-AEAB-46BF-804D-ED18DE983584}" destId="{2D4697C9-3242-4EF6-A19E-8BA92884E0BD}" srcOrd="0" destOrd="0" presId="urn:microsoft.com/office/officeart/2005/8/layout/default"/>
    <dgm:cxn modelId="{670E1E6B-A695-4137-A98F-B5DB4CA9025B}" type="presOf" srcId="{8A73D51C-4FA2-47D3-A3F8-A8A522BAFEAC}" destId="{863C9F69-CB19-4776-B722-5A1138159BB2}" srcOrd="0" destOrd="0" presId="urn:microsoft.com/office/officeart/2005/8/layout/default"/>
    <dgm:cxn modelId="{05F7D0B1-7777-44EE-B016-DA7B1A357007}" srcId="{BBBF81EA-3649-4E8C-B88A-A7F2F3A09B6C}" destId="{49735333-DA6A-494E-9733-D75CD36CB945}" srcOrd="0" destOrd="0" parTransId="{7949FC71-8A98-4AB1-8734-BE54E19C6536}" sibTransId="{091089DC-7A9C-465F-87AD-2E5CCD392600}"/>
    <dgm:cxn modelId="{3D1D37B0-5FC2-4241-988D-6D9943312DB9}" type="presParOf" srcId="{8D2367FB-BF36-49A4-B2E7-276B65E50386}" destId="{EED04E14-3D4B-4A24-B542-04454AD73EAC}" srcOrd="0" destOrd="0" presId="urn:microsoft.com/office/officeart/2005/8/layout/default"/>
    <dgm:cxn modelId="{469F8D0E-EC50-4251-8F04-854B6D768AD7}" type="presParOf" srcId="{8D2367FB-BF36-49A4-B2E7-276B65E50386}" destId="{8FAFF92F-15E5-4442-94BE-0A41621867B2}" srcOrd="1" destOrd="0" presId="urn:microsoft.com/office/officeart/2005/8/layout/default"/>
    <dgm:cxn modelId="{5CBBDD3C-3DC4-4874-BFFF-8BE803CCD013}" type="presParOf" srcId="{8D2367FB-BF36-49A4-B2E7-276B65E50386}" destId="{2D4697C9-3242-4EF6-A19E-8BA92884E0BD}" srcOrd="2" destOrd="0" presId="urn:microsoft.com/office/officeart/2005/8/layout/default"/>
    <dgm:cxn modelId="{5360FE47-9A0B-43B0-9092-9B8335372770}" type="presParOf" srcId="{8D2367FB-BF36-49A4-B2E7-276B65E50386}" destId="{04C87CE4-A8A5-4D63-933E-7D4F13B19550}" srcOrd="3" destOrd="0" presId="urn:microsoft.com/office/officeart/2005/8/layout/default"/>
    <dgm:cxn modelId="{9112AFDE-7AAA-47B8-ADA7-28CF0D24105F}" type="presParOf" srcId="{8D2367FB-BF36-49A4-B2E7-276B65E50386}" destId="{863C9F69-CB19-4776-B722-5A1138159BB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DAA05-4163-4870-8F4D-4920C08577F5}">
      <dsp:nvSpPr>
        <dsp:cNvPr id="0" name=""/>
        <dsp:cNvSpPr/>
      </dsp:nvSpPr>
      <dsp:spPr>
        <a:xfrm>
          <a:off x="1940" y="640246"/>
          <a:ext cx="1892027" cy="5233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>
              <a:latin typeface="Arial" panose="020B0604020202020204" pitchFamily="34" charset="0"/>
              <a:cs typeface="Arial" panose="020B0604020202020204" pitchFamily="34" charset="0"/>
            </a:rPr>
            <a:t>Fonction publique d'Etat</a:t>
          </a:r>
        </a:p>
      </dsp:txBody>
      <dsp:txXfrm>
        <a:off x="1940" y="640246"/>
        <a:ext cx="1892027" cy="523353"/>
      </dsp:txXfrm>
    </dsp:sp>
    <dsp:sp modelId="{07882BC5-5239-4396-9D57-B337370F96CA}">
      <dsp:nvSpPr>
        <dsp:cNvPr id="0" name=""/>
        <dsp:cNvSpPr/>
      </dsp:nvSpPr>
      <dsp:spPr>
        <a:xfrm>
          <a:off x="0" y="1153210"/>
          <a:ext cx="1892027" cy="6588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ctr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2,5 millions d'agents (45%)</a:t>
          </a:r>
          <a:endParaRPr lang="fr-FR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153210"/>
        <a:ext cx="1892027" cy="658800"/>
      </dsp:txXfrm>
    </dsp:sp>
    <dsp:sp modelId="{61F7FCB7-6D78-4B9E-8406-A9E5BD7D1F4A}">
      <dsp:nvSpPr>
        <dsp:cNvPr id="0" name=""/>
        <dsp:cNvSpPr/>
      </dsp:nvSpPr>
      <dsp:spPr>
        <a:xfrm>
          <a:off x="2158852" y="640246"/>
          <a:ext cx="1892027" cy="523353"/>
        </a:xfrm>
        <a:prstGeom prst="rect">
          <a:avLst/>
        </a:prstGeom>
        <a:solidFill>
          <a:schemeClr val="accent4">
            <a:hueOff val="4328008"/>
            <a:satOff val="-36179"/>
            <a:lumOff val="-8726"/>
            <a:alphaOff val="0"/>
          </a:schemeClr>
        </a:solidFill>
        <a:ln w="12700" cap="flat" cmpd="sng" algn="ctr">
          <a:solidFill>
            <a:schemeClr val="accent4">
              <a:hueOff val="4328008"/>
              <a:satOff val="-36179"/>
              <a:lumOff val="-8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>
              <a:latin typeface="Arial" panose="020B0604020202020204" pitchFamily="34" charset="0"/>
              <a:cs typeface="Arial" panose="020B0604020202020204" pitchFamily="34" charset="0"/>
            </a:rPr>
            <a:t>Fonction publique territoriale</a:t>
          </a:r>
        </a:p>
      </dsp:txBody>
      <dsp:txXfrm>
        <a:off x="2158852" y="640246"/>
        <a:ext cx="1892027" cy="523353"/>
      </dsp:txXfrm>
    </dsp:sp>
    <dsp:sp modelId="{69B4C600-2875-47CD-A67E-A3F3AA23887F}">
      <dsp:nvSpPr>
        <dsp:cNvPr id="0" name=""/>
        <dsp:cNvSpPr/>
      </dsp:nvSpPr>
      <dsp:spPr>
        <a:xfrm>
          <a:off x="2158852" y="1163599"/>
          <a:ext cx="1892027" cy="658800"/>
        </a:xfrm>
        <a:prstGeom prst="rect">
          <a:avLst/>
        </a:prstGeom>
        <a:solidFill>
          <a:schemeClr val="accent4">
            <a:tint val="40000"/>
            <a:alpha val="90000"/>
            <a:hueOff val="4239988"/>
            <a:satOff val="-41515"/>
            <a:lumOff val="-306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4239988"/>
              <a:satOff val="-41515"/>
              <a:lumOff val="-30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ctr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b="1" kern="1200" dirty="0">
              <a:latin typeface="Arial" panose="020B0604020202020204" pitchFamily="34" charset="0"/>
              <a:cs typeface="Arial" panose="020B0604020202020204" pitchFamily="34" charset="0"/>
            </a:rPr>
            <a:t>1,9 </a:t>
          </a:r>
          <a:r>
            <a:rPr lang="fr-FR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million d'agents </a:t>
          </a:r>
          <a:r>
            <a:rPr lang="fr-FR" sz="1500" b="1" kern="1200" dirty="0">
              <a:latin typeface="Arial" panose="020B0604020202020204" pitchFamily="34" charset="0"/>
              <a:cs typeface="Arial" panose="020B0604020202020204" pitchFamily="34" charset="0"/>
            </a:rPr>
            <a:t>(34%)</a:t>
          </a:r>
        </a:p>
      </dsp:txBody>
      <dsp:txXfrm>
        <a:off x="2158852" y="1163599"/>
        <a:ext cx="1892027" cy="658800"/>
      </dsp:txXfrm>
    </dsp:sp>
    <dsp:sp modelId="{4BA69B60-53DA-4143-A188-50F47BCD25EA}">
      <dsp:nvSpPr>
        <dsp:cNvPr id="0" name=""/>
        <dsp:cNvSpPr/>
      </dsp:nvSpPr>
      <dsp:spPr>
        <a:xfrm>
          <a:off x="4315763" y="640246"/>
          <a:ext cx="1892027" cy="523353"/>
        </a:xfrm>
        <a:prstGeom prst="rect">
          <a:avLst/>
        </a:prstGeom>
        <a:solidFill>
          <a:schemeClr val="accent4">
            <a:hueOff val="8656015"/>
            <a:satOff val="-72358"/>
            <a:lumOff val="-17451"/>
            <a:alphaOff val="0"/>
          </a:schemeClr>
        </a:solidFill>
        <a:ln w="12700" cap="flat" cmpd="sng" algn="ctr">
          <a:solidFill>
            <a:schemeClr val="accent4">
              <a:hueOff val="8656015"/>
              <a:satOff val="-72358"/>
              <a:lumOff val="-17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>
              <a:latin typeface="Arial" panose="020B0604020202020204" pitchFamily="34" charset="0"/>
              <a:cs typeface="Arial" panose="020B0604020202020204" pitchFamily="34" charset="0"/>
            </a:rPr>
            <a:t>Fonction publique hospitalière</a:t>
          </a:r>
        </a:p>
      </dsp:txBody>
      <dsp:txXfrm>
        <a:off x="4315763" y="640246"/>
        <a:ext cx="1892027" cy="523353"/>
      </dsp:txXfrm>
    </dsp:sp>
    <dsp:sp modelId="{137A7E83-3EC9-49D0-A125-39228D6A13DF}">
      <dsp:nvSpPr>
        <dsp:cNvPr id="0" name=""/>
        <dsp:cNvSpPr/>
      </dsp:nvSpPr>
      <dsp:spPr>
        <a:xfrm>
          <a:off x="4315763" y="1163599"/>
          <a:ext cx="1892027" cy="658800"/>
        </a:xfrm>
        <a:prstGeom prst="rect">
          <a:avLst/>
        </a:prstGeom>
        <a:solidFill>
          <a:schemeClr val="accent4">
            <a:tint val="40000"/>
            <a:alpha val="90000"/>
            <a:hueOff val="8479976"/>
            <a:satOff val="-83030"/>
            <a:lumOff val="-613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8479976"/>
              <a:satOff val="-83030"/>
              <a:lumOff val="-61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ctr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b="1" kern="1200" dirty="0">
              <a:latin typeface="Arial" panose="020B0604020202020204" pitchFamily="34" charset="0"/>
              <a:cs typeface="Arial" panose="020B0604020202020204" pitchFamily="34" charset="0"/>
            </a:rPr>
            <a:t>1,2 </a:t>
          </a:r>
          <a:r>
            <a:rPr lang="fr-FR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million d'agents </a:t>
          </a:r>
          <a:r>
            <a:rPr lang="fr-FR" sz="1500" b="1" kern="1200" dirty="0">
              <a:latin typeface="Arial" panose="020B0604020202020204" pitchFamily="34" charset="0"/>
              <a:cs typeface="Arial" panose="020B0604020202020204" pitchFamily="34" charset="0"/>
            </a:rPr>
            <a:t>(21%) </a:t>
          </a:r>
        </a:p>
      </dsp:txBody>
      <dsp:txXfrm>
        <a:off x="4315763" y="1163599"/>
        <a:ext cx="1892027" cy="658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A327E-BA68-45C6-9081-D5896EB4AB0B}">
      <dsp:nvSpPr>
        <dsp:cNvPr id="0" name=""/>
        <dsp:cNvSpPr/>
      </dsp:nvSpPr>
      <dsp:spPr>
        <a:xfrm>
          <a:off x="1221978" y="2645"/>
          <a:ext cx="2706687" cy="162401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La </a:t>
          </a:r>
          <a:r>
            <a:rPr lang="fr-FR" sz="2400" b="1" kern="1200" dirty="0">
              <a:latin typeface="Arial" panose="020B0604020202020204" pitchFamily="34" charset="0"/>
              <a:cs typeface="Arial" panose="020B0604020202020204" pitchFamily="34" charset="0"/>
            </a:rPr>
            <a:t>fonction publique </a:t>
          </a:r>
          <a:r>
            <a:rPr lang="fr-FR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territoriale en chiffres</a:t>
          </a:r>
          <a:endParaRPr lang="fr-FR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21978" y="2645"/>
        <a:ext cx="2706687" cy="1624012"/>
      </dsp:txXfrm>
    </dsp:sp>
    <dsp:sp modelId="{E5BEE827-F462-4D7E-9836-67932B8DEC53}">
      <dsp:nvSpPr>
        <dsp:cNvPr id="0" name=""/>
        <dsp:cNvSpPr/>
      </dsp:nvSpPr>
      <dsp:spPr>
        <a:xfrm>
          <a:off x="4199334" y="2645"/>
          <a:ext cx="2706687" cy="1624012"/>
        </a:xfrm>
        <a:prstGeom prst="rect">
          <a:avLst/>
        </a:prstGeom>
        <a:gradFill rotWithShape="0">
          <a:gsLst>
            <a:gs pos="0">
              <a:schemeClr val="accent5">
                <a:hueOff val="2886515"/>
                <a:satOff val="14053"/>
                <a:lumOff val="-112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2886515"/>
                <a:satOff val="14053"/>
                <a:lumOff val="-112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2886515"/>
                <a:satOff val="14053"/>
                <a:lumOff val="-112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34 875 </a:t>
          </a:r>
          <a:r>
            <a:rPr lang="fr-FR" sz="2100" kern="1200" dirty="0">
              <a:latin typeface="Arial" panose="020B0604020202020204" pitchFamily="34" charset="0"/>
              <a:cs typeface="Arial" panose="020B0604020202020204" pitchFamily="34" charset="0"/>
            </a:rPr>
            <a:t>communes</a:t>
          </a:r>
        </a:p>
      </dsp:txBody>
      <dsp:txXfrm>
        <a:off x="4199334" y="2645"/>
        <a:ext cx="2706687" cy="1624012"/>
      </dsp:txXfrm>
    </dsp:sp>
    <dsp:sp modelId="{30499290-3775-4432-9E76-240475D18966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gradFill rotWithShape="0">
          <a:gsLst>
            <a:gs pos="0">
              <a:schemeClr val="accent5">
                <a:hueOff val="5773031"/>
                <a:satOff val="28106"/>
                <a:lumOff val="-225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5773031"/>
                <a:satOff val="28106"/>
                <a:lumOff val="-225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5773031"/>
                <a:satOff val="28106"/>
                <a:lumOff val="-225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8322 syndicats intercommunaux (SIVU, SIVOM) + 1254 EPCI (CC, CA, CU, Métropoles)</a:t>
          </a:r>
          <a:endParaRPr lang="fr-FR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21978" y="1897327"/>
        <a:ext cx="2706687" cy="1624012"/>
      </dsp:txXfrm>
    </dsp:sp>
    <dsp:sp modelId="{328091F9-CFF0-4C9B-B567-598D47CDDFE3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gradFill rotWithShape="0">
          <a:gsLst>
            <a:gs pos="0">
              <a:schemeClr val="accent5">
                <a:hueOff val="8659547"/>
                <a:satOff val="42159"/>
                <a:lumOff val="-338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8659547"/>
                <a:satOff val="42159"/>
                <a:lumOff val="-338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8659547"/>
                <a:satOff val="42159"/>
                <a:lumOff val="-338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>
              <a:latin typeface="Arial" panose="020B0604020202020204" pitchFamily="34" charset="0"/>
              <a:cs typeface="Arial" panose="020B0604020202020204" pitchFamily="34" charset="0"/>
            </a:rPr>
            <a:t>101 Départements</a:t>
          </a:r>
          <a:br>
            <a:rPr lang="fr-FR" sz="21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fr-FR" sz="2100" kern="1200" dirty="0">
              <a:latin typeface="Arial" panose="020B0604020202020204" pitchFamily="34" charset="0"/>
              <a:cs typeface="Arial" panose="020B0604020202020204" pitchFamily="34" charset="0"/>
            </a:rPr>
            <a:t>13 Régions </a:t>
          </a:r>
          <a:br>
            <a:rPr lang="fr-FR" sz="21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fr-FR" sz="2100" kern="1200" dirty="0">
              <a:latin typeface="Arial" panose="020B0604020202020204" pitchFamily="34" charset="0"/>
              <a:cs typeface="Arial" panose="020B0604020202020204" pitchFamily="34" charset="0"/>
            </a:rPr>
            <a:t>+ 5 Ultramarines</a:t>
          </a:r>
        </a:p>
      </dsp:txBody>
      <dsp:txXfrm>
        <a:off x="4199334" y="1897327"/>
        <a:ext cx="2706687" cy="1624012"/>
      </dsp:txXfrm>
    </dsp:sp>
    <dsp:sp modelId="{7E6D020C-9223-4038-8268-56653A373EA7}">
      <dsp:nvSpPr>
        <dsp:cNvPr id="0" name=""/>
        <dsp:cNvSpPr/>
      </dsp:nvSpPr>
      <dsp:spPr>
        <a:xfrm>
          <a:off x="2343642" y="3792008"/>
          <a:ext cx="3440714" cy="1624012"/>
        </a:xfrm>
        <a:prstGeom prst="rect">
          <a:avLst/>
        </a:prstGeom>
        <a:gradFill rotWithShape="0">
          <a:gsLst>
            <a:gs pos="0">
              <a:schemeClr val="accent5">
                <a:hueOff val="11546061"/>
                <a:satOff val="56212"/>
                <a:lumOff val="-450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1546061"/>
                <a:satOff val="56212"/>
                <a:lumOff val="-450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1546061"/>
                <a:satOff val="56212"/>
                <a:lumOff val="-450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+ différents établissements publics (CCAS, OPH, caisses des écoles, CDG, CNFPT)</a:t>
          </a:r>
          <a:endParaRPr lang="fr-FR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43642" y="3792008"/>
        <a:ext cx="3440714" cy="1624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29C37-BEBD-4E9F-BD7D-EA2703AAEEF3}">
      <dsp:nvSpPr>
        <dsp:cNvPr id="0" name=""/>
        <dsp:cNvSpPr/>
      </dsp:nvSpPr>
      <dsp:spPr>
        <a:xfrm>
          <a:off x="1688131" y="515646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>
              <a:latin typeface="Bahnschrift Condensed" panose="020B0502040204020203" pitchFamily="34" charset="0"/>
            </a:rPr>
            <a:t>FPE </a:t>
          </a:r>
          <a:r>
            <a:rPr lang="fr-FR" sz="1500" kern="1200" dirty="0">
              <a:latin typeface="Bahnschrift Condensed" panose="020B0502040204020203" pitchFamily="34" charset="0"/>
            </a:rPr>
            <a:t/>
          </a:r>
          <a:br>
            <a:rPr lang="fr-FR" sz="1500" kern="1200" dirty="0">
              <a:latin typeface="Bahnschrift Condensed" panose="020B0502040204020203" pitchFamily="34" charset="0"/>
            </a:rPr>
          </a:br>
          <a:r>
            <a:rPr lang="fr-FR" sz="1500" kern="1200" dirty="0">
              <a:latin typeface="Bahnschrift Condensed" panose="020B0502040204020203" pitchFamily="34" charset="0"/>
            </a:rPr>
            <a:t>282 Emploi-Références comptabilisées en 2017</a:t>
          </a:r>
        </a:p>
      </dsp:txBody>
      <dsp:txXfrm>
        <a:off x="4162836" y="1355540"/>
        <a:ext cx="1544320" cy="1517226"/>
      </dsp:txXfrm>
    </dsp:sp>
    <dsp:sp modelId="{804D2A27-6BD1-4DAE-9076-4821E36A3E87}">
      <dsp:nvSpPr>
        <dsp:cNvPr id="0" name=""/>
        <dsp:cNvSpPr/>
      </dsp:nvSpPr>
      <dsp:spPr>
        <a:xfrm>
          <a:off x="1670845" y="501226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5773031"/>
            <a:satOff val="28106"/>
            <a:lumOff val="-22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>
              <a:latin typeface="Bahnschrift Condensed" panose="020B0502040204020203" pitchFamily="34" charset="0"/>
            </a:rPr>
            <a:t>FPT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0" kern="1200" dirty="0">
              <a:latin typeface="Bahnschrift Condensed" panose="020B0502040204020203" pitchFamily="34" charset="0"/>
            </a:rPr>
            <a:t>+ </a:t>
          </a:r>
          <a:r>
            <a:rPr lang="fr-FR" sz="1500" b="0" kern="1200" dirty="0" smtClean="0">
              <a:latin typeface="Bahnschrift Condensed" panose="020B0502040204020203" pitchFamily="34" charset="0"/>
            </a:rPr>
            <a:t>240 </a:t>
          </a:r>
          <a:r>
            <a:rPr lang="fr-FR" sz="1500" b="0" kern="1200" dirty="0">
              <a:latin typeface="Bahnschrift Condensed" panose="020B0502040204020203" pitchFamily="34" charset="0"/>
            </a:rPr>
            <a:t>Métiers au contact des populations et des territoires (Mairies, bibliothèques, espaces verts, CCAS, crèches et écoles)</a:t>
          </a:r>
        </a:p>
      </dsp:txBody>
      <dsp:txXfrm>
        <a:off x="2917139" y="3373120"/>
        <a:ext cx="2059093" cy="1408853"/>
      </dsp:txXfrm>
    </dsp:sp>
    <dsp:sp modelId="{12DD15FF-6FE4-472A-BFD8-96C7C38514C7}">
      <dsp:nvSpPr>
        <dsp:cNvPr id="0" name=""/>
        <dsp:cNvSpPr/>
      </dsp:nvSpPr>
      <dsp:spPr>
        <a:xfrm>
          <a:off x="1670845" y="501226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11546061"/>
            <a:satOff val="56212"/>
            <a:lumOff val="-45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>
              <a:latin typeface="Bahnschrift Condensed" panose="020B0502040204020203" pitchFamily="34" charset="0"/>
            </a:rPr>
            <a:t>FPH</a:t>
          </a:r>
          <a:r>
            <a:rPr lang="fr-FR" sz="1500" b="1" kern="1200" dirty="0">
              <a:latin typeface="Bahnschrift Condensed" panose="020B0502040204020203" pitchFamily="34" charset="0"/>
            </a:rPr>
            <a:t/>
          </a:r>
          <a:br>
            <a:rPr lang="fr-FR" sz="1500" b="1" kern="1200" dirty="0">
              <a:latin typeface="Bahnschrift Condensed" panose="020B0502040204020203" pitchFamily="34" charset="0"/>
            </a:rPr>
          </a:br>
          <a:r>
            <a:rPr lang="fr-FR" sz="1500" b="0" kern="1200" dirty="0">
              <a:latin typeface="Bahnschrift Condensed" panose="020B0502040204020203" pitchFamily="34" charset="0"/>
            </a:rPr>
            <a:t>200 Métiers (médicaux, social, soignants, administratifs, logistiques, techniques)</a:t>
          </a:r>
        </a:p>
      </dsp:txBody>
      <dsp:txXfrm>
        <a:off x="2158525" y="1395306"/>
        <a:ext cx="1544320" cy="15172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6E87F-B2DF-465D-8ECB-91DE5D426AFC}">
      <dsp:nvSpPr>
        <dsp:cNvPr id="0" name=""/>
        <dsp:cNvSpPr/>
      </dsp:nvSpPr>
      <dsp:spPr>
        <a:xfrm>
          <a:off x="78656" y="780098"/>
          <a:ext cx="1523999" cy="1482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/>
            <a:t>Réussite à un concours</a:t>
          </a:r>
        </a:p>
      </dsp:txBody>
      <dsp:txXfrm>
        <a:off x="122072" y="823514"/>
        <a:ext cx="1437167" cy="1395496"/>
      </dsp:txXfrm>
    </dsp:sp>
    <dsp:sp modelId="{DF659BC4-FD63-407F-B17F-8A56638A98CC}">
      <dsp:nvSpPr>
        <dsp:cNvPr id="0" name=""/>
        <dsp:cNvSpPr/>
      </dsp:nvSpPr>
      <dsp:spPr>
        <a:xfrm rot="32906">
          <a:off x="1735386" y="1342197"/>
          <a:ext cx="281412" cy="3779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>
        <a:off x="1735388" y="1417383"/>
        <a:ext cx="196988" cy="226772"/>
      </dsp:txXfrm>
    </dsp:sp>
    <dsp:sp modelId="{8FE28871-B38F-4E76-B5C2-8685BAAC15D9}">
      <dsp:nvSpPr>
        <dsp:cNvPr id="0" name=""/>
        <dsp:cNvSpPr/>
      </dsp:nvSpPr>
      <dsp:spPr>
        <a:xfrm>
          <a:off x="2133600" y="799768"/>
          <a:ext cx="1523999" cy="1482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309212"/>
                <a:satOff val="11242"/>
                <a:lumOff val="-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309212"/>
                <a:satOff val="11242"/>
                <a:lumOff val="-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309212"/>
                <a:satOff val="11242"/>
                <a:lumOff val="-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/>
            <a:t>Inscription sur liste d’aptitude </a:t>
          </a:r>
          <a:br>
            <a:rPr lang="fr-FR" sz="1600" b="1" kern="1200" dirty="0"/>
          </a:br>
          <a:r>
            <a:rPr lang="fr-FR" sz="1600" b="1" kern="1200" dirty="0"/>
            <a:t>4 ans maximum</a:t>
          </a:r>
        </a:p>
      </dsp:txBody>
      <dsp:txXfrm>
        <a:off x="2177016" y="843184"/>
        <a:ext cx="1437167" cy="1395496"/>
      </dsp:txXfrm>
    </dsp:sp>
    <dsp:sp modelId="{D1FFBA34-3268-48C5-AE75-84120D534731}">
      <dsp:nvSpPr>
        <dsp:cNvPr id="0" name=""/>
        <dsp:cNvSpPr/>
      </dsp:nvSpPr>
      <dsp:spPr>
        <a:xfrm>
          <a:off x="3810000" y="1351957"/>
          <a:ext cx="323088" cy="3779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2886515"/>
                <a:satOff val="14053"/>
                <a:lumOff val="-11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886515"/>
                <a:satOff val="14053"/>
                <a:lumOff val="-11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886515"/>
                <a:satOff val="14053"/>
                <a:lumOff val="-11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>
        <a:off x="3810000" y="1427547"/>
        <a:ext cx="226162" cy="226772"/>
      </dsp:txXfrm>
    </dsp:sp>
    <dsp:sp modelId="{9823D2CE-9EB9-4796-8B07-F6CA4092811E}">
      <dsp:nvSpPr>
        <dsp:cNvPr id="0" name=""/>
        <dsp:cNvSpPr/>
      </dsp:nvSpPr>
      <dsp:spPr>
        <a:xfrm>
          <a:off x="4267200" y="799768"/>
          <a:ext cx="1523999" cy="1482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618425"/>
                <a:satOff val="22485"/>
                <a:lumOff val="-1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618425"/>
                <a:satOff val="22485"/>
                <a:lumOff val="-1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618425"/>
                <a:satOff val="22485"/>
                <a:lumOff val="-1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/>
            <a:t>Recherche d’un poste par le lauréat</a:t>
          </a:r>
        </a:p>
      </dsp:txBody>
      <dsp:txXfrm>
        <a:off x="4310616" y="843184"/>
        <a:ext cx="1437167" cy="1395496"/>
      </dsp:txXfrm>
    </dsp:sp>
    <dsp:sp modelId="{EE66653B-C1D7-4882-B25B-A3A6BB8ABB69}">
      <dsp:nvSpPr>
        <dsp:cNvPr id="0" name=""/>
        <dsp:cNvSpPr/>
      </dsp:nvSpPr>
      <dsp:spPr>
        <a:xfrm>
          <a:off x="5943600" y="1351957"/>
          <a:ext cx="323088" cy="3779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5773031"/>
                <a:satOff val="28106"/>
                <a:lumOff val="-22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773031"/>
                <a:satOff val="28106"/>
                <a:lumOff val="-22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773031"/>
                <a:satOff val="28106"/>
                <a:lumOff val="-22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>
        <a:off x="5943600" y="1427547"/>
        <a:ext cx="226162" cy="226772"/>
      </dsp:txXfrm>
    </dsp:sp>
    <dsp:sp modelId="{0DDE9909-CCB5-46D5-A76B-A8361FBB5D71}">
      <dsp:nvSpPr>
        <dsp:cNvPr id="0" name=""/>
        <dsp:cNvSpPr/>
      </dsp:nvSpPr>
      <dsp:spPr>
        <a:xfrm>
          <a:off x="6400800" y="799768"/>
          <a:ext cx="1523999" cy="1482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6927637"/>
                <a:satOff val="33727"/>
                <a:lumOff val="-27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927637"/>
                <a:satOff val="33727"/>
                <a:lumOff val="-27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927637"/>
                <a:satOff val="33727"/>
                <a:lumOff val="-27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/>
            <a:t>Entretiens de recrutement</a:t>
          </a:r>
        </a:p>
      </dsp:txBody>
      <dsp:txXfrm>
        <a:off x="6444216" y="843184"/>
        <a:ext cx="1437167" cy="1395496"/>
      </dsp:txXfrm>
    </dsp:sp>
    <dsp:sp modelId="{CDBCB38A-5832-4EA6-931E-1E462F7D33AB}">
      <dsp:nvSpPr>
        <dsp:cNvPr id="0" name=""/>
        <dsp:cNvSpPr/>
      </dsp:nvSpPr>
      <dsp:spPr>
        <a:xfrm>
          <a:off x="8077200" y="1351957"/>
          <a:ext cx="323088" cy="3779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8659547"/>
                <a:satOff val="42159"/>
                <a:lumOff val="-33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659547"/>
                <a:satOff val="42159"/>
                <a:lumOff val="-33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659547"/>
                <a:satOff val="42159"/>
                <a:lumOff val="-33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>
        <a:off x="8077200" y="1427547"/>
        <a:ext cx="226162" cy="226772"/>
      </dsp:txXfrm>
    </dsp:sp>
    <dsp:sp modelId="{CB8CE691-5A8F-4777-B1D4-A9C340E3D588}">
      <dsp:nvSpPr>
        <dsp:cNvPr id="0" name=""/>
        <dsp:cNvSpPr/>
      </dsp:nvSpPr>
      <dsp:spPr>
        <a:xfrm>
          <a:off x="8534400" y="799768"/>
          <a:ext cx="1523999" cy="1482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9236850"/>
                <a:satOff val="44970"/>
                <a:lumOff val="-36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236850"/>
                <a:satOff val="44970"/>
                <a:lumOff val="-36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236850"/>
                <a:satOff val="44970"/>
                <a:lumOff val="-36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/>
            <a:t>Arrêté de nomination </a:t>
          </a:r>
          <a:br>
            <a:rPr lang="fr-FR" sz="1600" b="1" kern="1200" dirty="0"/>
          </a:br>
          <a:r>
            <a:rPr lang="fr-FR" sz="1600" b="1" kern="1200" dirty="0"/>
            <a:t>en qualité de stagiaire </a:t>
          </a:r>
          <a:br>
            <a:rPr lang="fr-FR" sz="1600" b="1" kern="1200" dirty="0"/>
          </a:br>
          <a:r>
            <a:rPr lang="fr-FR" sz="1600" b="1" kern="1200" dirty="0"/>
            <a:t>par l’autorité territoriale</a:t>
          </a:r>
        </a:p>
      </dsp:txBody>
      <dsp:txXfrm>
        <a:off x="8577816" y="843184"/>
        <a:ext cx="1437167" cy="1395496"/>
      </dsp:txXfrm>
    </dsp:sp>
    <dsp:sp modelId="{B4E064A4-87A7-4C09-90A0-9B42237EDFC1}">
      <dsp:nvSpPr>
        <dsp:cNvPr id="0" name=""/>
        <dsp:cNvSpPr/>
      </dsp:nvSpPr>
      <dsp:spPr>
        <a:xfrm>
          <a:off x="10210800" y="1351957"/>
          <a:ext cx="323088" cy="3779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1546061"/>
                <a:satOff val="56212"/>
                <a:lumOff val="-45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546061"/>
                <a:satOff val="56212"/>
                <a:lumOff val="-45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546061"/>
                <a:satOff val="56212"/>
                <a:lumOff val="-45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>
        <a:off x="10210800" y="1427547"/>
        <a:ext cx="226162" cy="226772"/>
      </dsp:txXfrm>
    </dsp:sp>
    <dsp:sp modelId="{D5B5D873-0FF9-4EDB-ABEF-492DD1C24B8B}">
      <dsp:nvSpPr>
        <dsp:cNvPr id="0" name=""/>
        <dsp:cNvSpPr/>
      </dsp:nvSpPr>
      <dsp:spPr>
        <a:xfrm>
          <a:off x="10668000" y="799768"/>
          <a:ext cx="1523999" cy="1482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1546061"/>
                <a:satOff val="56212"/>
                <a:lumOff val="-45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546061"/>
                <a:satOff val="56212"/>
                <a:lumOff val="-45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546061"/>
                <a:satOff val="56212"/>
                <a:lumOff val="-45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/>
            <a:t>Titularisation </a:t>
          </a:r>
          <a:br>
            <a:rPr lang="fr-FR" sz="1600" b="1" kern="1200" dirty="0"/>
          </a:br>
          <a:r>
            <a:rPr lang="fr-FR" sz="1600" b="1" kern="1200" dirty="0"/>
            <a:t>ou non</a:t>
          </a:r>
        </a:p>
      </dsp:txBody>
      <dsp:txXfrm>
        <a:off x="10711416" y="843184"/>
        <a:ext cx="1437167" cy="13954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04E14-3D4B-4A24-B542-04454AD73EAC}">
      <dsp:nvSpPr>
        <dsp:cNvPr id="0" name=""/>
        <dsp:cNvSpPr/>
      </dsp:nvSpPr>
      <dsp:spPr>
        <a:xfrm>
          <a:off x="496718" y="629"/>
          <a:ext cx="5212584" cy="24773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>
              <a:latin typeface="Arial" panose="020B0604020202020204" pitchFamily="34" charset="0"/>
              <a:cs typeface="Arial" panose="020B0604020202020204" pitchFamily="34" charset="0"/>
            </a:rPr>
            <a:t>Concours externes</a:t>
          </a:r>
          <a:r>
            <a:rPr lang="fr-FR" sz="2300" kern="1200" dirty="0">
              <a:latin typeface="Arial" panose="020B0604020202020204" pitchFamily="34" charset="0"/>
              <a:cs typeface="Arial" panose="020B0604020202020204" pitchFamily="34" charset="0"/>
            </a:rPr>
            <a:t> 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>
              <a:latin typeface="Arial" panose="020B0604020202020204" pitchFamily="34" charset="0"/>
              <a:cs typeface="Arial" panose="020B0604020202020204" pitchFamily="34" charset="0"/>
            </a:rPr>
            <a:t>Conditions de diplôme ou de niveau d'étude qui sera fonction de la catégorie du concours.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Concernent </a:t>
          </a:r>
          <a:r>
            <a:rPr lang="fr-FR" sz="2300" kern="1200" dirty="0">
              <a:latin typeface="Arial" panose="020B0604020202020204" pitchFamily="34" charset="0"/>
              <a:cs typeface="Arial" panose="020B0604020202020204" pitchFamily="34" charset="0"/>
            </a:rPr>
            <a:t>des candidats en général extérieurs à la fonction publique</a:t>
          </a:r>
        </a:p>
      </dsp:txBody>
      <dsp:txXfrm>
        <a:off x="496718" y="629"/>
        <a:ext cx="5212584" cy="2477326"/>
      </dsp:txXfrm>
    </dsp:sp>
    <dsp:sp modelId="{2D4697C9-3242-4EF6-A19E-8BA92884E0BD}">
      <dsp:nvSpPr>
        <dsp:cNvPr id="0" name=""/>
        <dsp:cNvSpPr/>
      </dsp:nvSpPr>
      <dsp:spPr>
        <a:xfrm>
          <a:off x="6122191" y="629"/>
          <a:ext cx="5290868" cy="2477326"/>
        </a:xfrm>
        <a:prstGeom prst="rect">
          <a:avLst/>
        </a:prstGeom>
        <a:solidFill>
          <a:schemeClr val="accent5">
            <a:hueOff val="5773031"/>
            <a:satOff val="28106"/>
            <a:lumOff val="-22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>
              <a:latin typeface="Arial" panose="020B0604020202020204" pitchFamily="34" charset="0"/>
              <a:cs typeface="Arial" panose="020B0604020202020204" pitchFamily="34" charset="0"/>
            </a:rPr>
            <a:t>Concours internes</a:t>
          </a:r>
          <a:r>
            <a:rPr lang="fr-FR" sz="2300" kern="1200" dirty="0">
              <a:latin typeface="Arial" panose="020B0604020202020204" pitchFamily="34" charset="0"/>
              <a:cs typeface="Arial" panose="020B0604020202020204" pitchFamily="34" charset="0"/>
            </a:rPr>
            <a:t> 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>
              <a:latin typeface="Arial" panose="020B0604020202020204" pitchFamily="34" charset="0"/>
              <a:cs typeface="Arial" panose="020B0604020202020204" pitchFamily="34" charset="0"/>
            </a:rPr>
            <a:t>Réservés aux candidats </a:t>
          </a:r>
          <a:br>
            <a:rPr lang="fr-FR" sz="23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fr-FR" sz="2300" kern="1200" dirty="0">
              <a:latin typeface="Arial" panose="020B0604020202020204" pitchFamily="34" charset="0"/>
              <a:cs typeface="Arial" panose="020B0604020202020204" pitchFamily="34" charset="0"/>
            </a:rPr>
            <a:t>appartenant déjà à l'administration qui remplissent des conditions d'ancienneté</a:t>
          </a:r>
        </a:p>
      </dsp:txBody>
      <dsp:txXfrm>
        <a:off x="6122191" y="629"/>
        <a:ext cx="5290868" cy="2477326"/>
      </dsp:txXfrm>
    </dsp:sp>
    <dsp:sp modelId="{863C9F69-CB19-4776-B722-5A1138159BB2}">
      <dsp:nvSpPr>
        <dsp:cNvPr id="0" name=""/>
        <dsp:cNvSpPr/>
      </dsp:nvSpPr>
      <dsp:spPr>
        <a:xfrm>
          <a:off x="3029764" y="2890843"/>
          <a:ext cx="5850248" cy="2477326"/>
        </a:xfrm>
        <a:prstGeom prst="rect">
          <a:avLst/>
        </a:prstGeom>
        <a:solidFill>
          <a:schemeClr val="accent5">
            <a:hueOff val="11546061"/>
            <a:satOff val="56212"/>
            <a:lumOff val="-45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>
              <a:latin typeface="Arial" panose="020B0604020202020204" pitchFamily="34" charset="0"/>
              <a:cs typeface="Arial" panose="020B0604020202020204" pitchFamily="34" charset="0"/>
            </a:rPr>
            <a:t>Les </a:t>
          </a:r>
          <a:r>
            <a:rPr lang="fr-FR" sz="2300" b="1" kern="1200" dirty="0">
              <a:latin typeface="Arial" panose="020B0604020202020204" pitchFamily="34" charset="0"/>
              <a:cs typeface="Arial" panose="020B0604020202020204" pitchFamily="34" charset="0"/>
            </a:rPr>
            <a:t>troisièmes concours</a:t>
          </a:r>
          <a:r>
            <a:rPr lang="fr-FR" sz="2300" kern="1200" dirty="0">
              <a:latin typeface="Arial" panose="020B0604020202020204" pitchFamily="34" charset="0"/>
              <a:cs typeface="Arial" panose="020B0604020202020204" pitchFamily="34" charset="0"/>
            </a:rPr>
            <a:t> sont des concours réservés aux candidats justifiant de l’exercice, pendant plusieurs années, soit d’une ou plusieurs activités professionnelles soit d’un ou plusieurs mandats d’élu ou de responsable d’une </a:t>
          </a:r>
          <a:r>
            <a:rPr lang="fr-FR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association</a:t>
          </a:r>
          <a:endParaRPr lang="fr-FR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29764" y="2890843"/>
        <a:ext cx="5850248" cy="2477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80E0C754-0DFA-D34E-A454-95759056EC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6B8B7E23-380F-5443-A46B-D63BB122D8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90732-3CF1-A846-88D3-A67E35B2A7C7}" type="datetimeFigureOut">
              <a:rPr lang="fr-FR" smtClean="0"/>
              <a:t>09/12/2025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40A4D3BA-A77B-1A44-9DF3-125AE04A8B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A65C64DF-E0C0-BE46-B5C4-E3A7DE4554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50BB3-BEC6-7249-A34F-160990CEC0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53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A799A-711C-4364-9AE7-F8B2B8AC888B}" type="datetimeFigureOut">
              <a:rPr lang="fr-FR" smtClean="0"/>
              <a:t>09/12/2025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37688-7020-496A-AD16-14AB1F5A5E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06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37688-7020-496A-AD16-14AB1F5A5ED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386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37688-7020-496A-AD16-14AB1F5A5ED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666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37688-7020-496A-AD16-14AB1F5A5ED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991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37688-7020-496A-AD16-14AB1F5A5ED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410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37688-7020-496A-AD16-14AB1F5A5ED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9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ou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720000" y="1440000"/>
            <a:ext cx="5314950" cy="2387600"/>
          </a:xfrm>
        </p:spPr>
        <p:txBody>
          <a:bodyPr anchor="b">
            <a:normAutofit/>
          </a:bodyPr>
          <a:lstStyle>
            <a:lvl1pPr algn="l">
              <a:defRPr sz="4800" b="1">
                <a:latin typeface="Marianne ExtraBold" panose="020000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20000" y="3960000"/>
            <a:ext cx="5314950" cy="1655762"/>
          </a:xfrm>
        </p:spPr>
        <p:txBody>
          <a:bodyPr/>
          <a:lstStyle>
            <a:lvl1pPr marL="0" indent="0" algn="l">
              <a:buNone/>
              <a:defRPr sz="2400" b="1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xmlns="" id="{59BC231A-D1BD-084E-8F1A-DA062621BC32}"/>
              </a:ext>
            </a:extLst>
          </p:cNvPr>
          <p:cNvSpPr/>
          <p:nvPr userDrawn="1"/>
        </p:nvSpPr>
        <p:spPr>
          <a:xfrm rot="4492608">
            <a:off x="-4934542" y="-9517078"/>
            <a:ext cx="16788264" cy="16788264"/>
          </a:xfrm>
          <a:prstGeom prst="arc">
            <a:avLst/>
          </a:prstGeom>
          <a:ln w="825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05F863FE-1B4D-464D-90E6-0033A4AC518B}"/>
              </a:ext>
            </a:extLst>
          </p:cNvPr>
          <p:cNvSpPr/>
          <p:nvPr userDrawn="1"/>
        </p:nvSpPr>
        <p:spPr>
          <a:xfrm rot="21023656">
            <a:off x="7277533" y="800139"/>
            <a:ext cx="5616000" cy="5616000"/>
          </a:xfrm>
          <a:prstGeom prst="ellipse">
            <a:avLst/>
          </a:prstGeom>
          <a:solidFill>
            <a:schemeClr val="bg1"/>
          </a:solidFill>
          <a:ln w="825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xmlns="" id="{5507AEDD-8CA8-1049-A596-898E3E0C24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15629" y="828187"/>
            <a:ext cx="5544000" cy="5544000"/>
          </a:xfrm>
          <a:prstGeom prst="ellipse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500" b="1"/>
            </a:lvl1pPr>
          </a:lstStyle>
          <a:p>
            <a:endParaRPr lang="fr-FR" dirty="0"/>
          </a:p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FD47407C-19B9-7D43-8149-9C418E1574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7" y="197036"/>
            <a:ext cx="2694054" cy="8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4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et Focus Vers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C4BFB60-577D-6545-8C65-CE00BCDAC713}"/>
              </a:ext>
            </a:extLst>
          </p:cNvPr>
          <p:cNvSpPr/>
          <p:nvPr userDrawn="1"/>
        </p:nvSpPr>
        <p:spPr>
          <a:xfrm>
            <a:off x="0" y="3429000"/>
            <a:ext cx="12192000" cy="3429001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44B2DDB3-1A6A-B943-AE5A-2515B32F8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7" name="Forme libre : forme 12">
            <a:extLst>
              <a:ext uri="{FF2B5EF4-FFF2-40B4-BE49-F238E27FC236}">
                <a16:creationId xmlns:a16="http://schemas.microsoft.com/office/drawing/2014/main" xmlns="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10639"/>
            <a:ext cx="5501036" cy="1123289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33AF95C0-C400-184B-8B6C-4FBAE334CF53}" type="datetime1">
              <a:rPr lang="fr-FR" smtClean="0"/>
              <a:t>09/12/2025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66C8A843-8912-C243-B5E8-6D76AD99DE8A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7290032" y="-7031048"/>
            <a:ext cx="13938949" cy="13212755"/>
            <a:chOff x="-4934542" y="-9517078"/>
            <a:chExt cx="17710972" cy="16788264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xmlns="" id="{614B2499-4A4A-1145-9D2B-9C51E8121C5D}"/>
                </a:ext>
              </a:extLst>
            </p:cNvPr>
            <p:cNvSpPr/>
            <p:nvPr userDrawn="1"/>
          </p:nvSpPr>
          <p:spPr>
            <a:xfrm rot="4492608">
              <a:off x="-4934542" y="-9517078"/>
              <a:ext cx="16788264" cy="16788264"/>
            </a:xfrm>
            <a:prstGeom prst="arc">
              <a:avLst/>
            </a:prstGeom>
            <a:ln w="825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xmlns="" id="{A8AA61A9-E132-094A-B651-87DF4259F086}"/>
                </a:ext>
              </a:extLst>
            </p:cNvPr>
            <p:cNvSpPr/>
            <p:nvPr userDrawn="1"/>
          </p:nvSpPr>
          <p:spPr>
            <a:xfrm rot="21023656">
              <a:off x="7151082" y="780897"/>
              <a:ext cx="5625348" cy="5625348"/>
            </a:xfrm>
            <a:prstGeom prst="ellipse">
              <a:avLst/>
            </a:prstGeom>
            <a:solidFill>
              <a:schemeClr val="accent3"/>
            </a:solidFill>
            <a:ln w="825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7ADFC11-F0C8-5D4F-9301-1ED0FBA90D72}"/>
              </a:ext>
            </a:extLst>
          </p:cNvPr>
          <p:cNvSpPr/>
          <p:nvPr userDrawn="1"/>
        </p:nvSpPr>
        <p:spPr>
          <a:xfrm>
            <a:off x="2254102" y="6858000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xmlns="" id="{F50B58D4-6C4B-8C4D-9D77-D45533B43E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9527" y="3632071"/>
            <a:ext cx="3643076" cy="4857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accent2"/>
                </a:solidFill>
              </a:defRPr>
            </a:lvl2pPr>
            <a:lvl3pPr marL="914400" indent="0" algn="ctr">
              <a:buFontTx/>
              <a:buNone/>
              <a:defRPr>
                <a:solidFill>
                  <a:schemeClr val="accent2"/>
                </a:solidFill>
              </a:defRPr>
            </a:lvl3pPr>
            <a:lvl4pPr marL="1371600" indent="0" algn="ctr">
              <a:buFontTx/>
              <a:buNone/>
              <a:defRPr>
                <a:solidFill>
                  <a:schemeClr val="accent2"/>
                </a:solidFill>
              </a:defRPr>
            </a:lvl4pPr>
            <a:lvl5pPr marL="1828800" indent="0" algn="ctr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xmlns="" id="{209D99ED-776C-CA4E-A874-42BBCEA749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5239" y="2221357"/>
            <a:ext cx="3671762" cy="1057275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800" b="1" i="0">
                <a:solidFill>
                  <a:schemeClr val="bg1"/>
                </a:solidFill>
                <a:latin typeface="Marianne ExtraBold" panose="02000000000000000000" pitchFamily="50" charset="0"/>
              </a:defRPr>
            </a:lvl1pPr>
            <a:lvl2pPr marL="457200" indent="0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2pPr>
            <a:lvl3pPr marL="914400" indent="0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3pPr>
            <a:lvl4pPr marL="1371600" indent="0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4pPr>
            <a:lvl5pPr marL="1828800" indent="0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xmlns="" id="{290C58F6-26F2-7449-9595-05B74AAF59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2925" y="1840047"/>
            <a:ext cx="5486400" cy="1262918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357188" indent="-179388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536575" indent="-179388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714375" indent="-1778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893763" indent="-179388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0" name="Espace réservé du texte 28">
            <a:extLst>
              <a:ext uri="{FF2B5EF4-FFF2-40B4-BE49-F238E27FC236}">
                <a16:creationId xmlns:a16="http://schemas.microsoft.com/office/drawing/2014/main" xmlns="" id="{58086997-3B92-164A-9535-AF3DEFFAB5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180000"/>
            <a:ext cx="1858643" cy="331304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xmlns="" id="{B6715AE3-BF44-E54D-8082-4F6ACBA059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2925" y="4746638"/>
            <a:ext cx="5486400" cy="1262918"/>
          </a:xfrm>
        </p:spPr>
        <p:txBody>
          <a:bodyPr/>
          <a:lstStyle>
            <a:lvl1pPr marL="0" indent="0">
              <a:buClr>
                <a:schemeClr val="accent3"/>
              </a:buClr>
              <a:buFontTx/>
              <a:buNone/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25" name="Logo">
            <a:extLst>
              <a:ext uri="{FF2B5EF4-FFF2-40B4-BE49-F238E27FC236}">
                <a16:creationId xmlns:a16="http://schemas.microsoft.com/office/drawing/2014/main" xmlns="" id="{3274EA2F-1186-2049-92E5-0ECE4D99C45B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29" name="AutoShape 13" descr="Forme libre 29">
              <a:extLst>
                <a:ext uri="{FF2B5EF4-FFF2-40B4-BE49-F238E27FC236}">
                  <a16:creationId xmlns:a16="http://schemas.microsoft.com/office/drawing/2014/main" xmlns="" id="{E79C984D-6454-FD44-AAFE-05859C42B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31" name="AutoShape 14" descr="Forme libre 30">
              <a:extLst>
                <a:ext uri="{FF2B5EF4-FFF2-40B4-BE49-F238E27FC236}">
                  <a16:creationId xmlns:a16="http://schemas.microsoft.com/office/drawing/2014/main" xmlns="" id="{057F5003-F9C2-E146-BB18-F11C74D09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</p:grpSp>
      <p:sp>
        <p:nvSpPr>
          <p:cNvPr id="11" name="Espace réservé du texte 10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803650"/>
            <a:ext cx="5500688" cy="80486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  <a:latin typeface="Marianne ExtraBold" panose="02000000000000000000" pitchFamily="50" charset="0"/>
              </a:defRPr>
            </a:lvl1pPr>
          </a:lstStyle>
          <a:p>
            <a:pPr lvl="0"/>
            <a:r>
              <a:rPr lang="fr-FR" dirty="0"/>
              <a:t>MODIFIEZ LE STYLE DU TITRE</a:t>
            </a:r>
          </a:p>
        </p:txBody>
      </p:sp>
      <p:pic>
        <p:nvPicPr>
          <p:cNvPr id="32" name="Google Shape;65;p13">
            <a:extLst>
              <a:ext uri="{FF2B5EF4-FFF2-40B4-BE49-F238E27FC236}">
                <a16:creationId xmlns:a16="http://schemas.microsoft.com/office/drawing/2014/main" xmlns="" id="{08953D88-DBA2-A847-93EF-D9C1FA7A8CE8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970" y="6389378"/>
            <a:ext cx="841574" cy="439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7375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Focus Vers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44B2DDB3-1A6A-B943-AE5A-2515B32F8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7" name="Forme libre : forme 12">
            <a:extLst>
              <a:ext uri="{FF2B5EF4-FFF2-40B4-BE49-F238E27FC236}">
                <a16:creationId xmlns:a16="http://schemas.microsoft.com/office/drawing/2014/main" xmlns="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678052"/>
            <a:ext cx="5435009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33AF95C0-C400-184B-8B6C-4FBAE334CF53}" type="datetime1">
              <a:rPr lang="fr-FR" smtClean="0"/>
              <a:t>09/12/2025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20" name="Logo">
            <a:extLst>
              <a:ext uri="{FF2B5EF4-FFF2-40B4-BE49-F238E27FC236}">
                <a16:creationId xmlns:a16="http://schemas.microsoft.com/office/drawing/2014/main" xmlns="" id="{24586DE6-51CA-2948-B823-22B956727B76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3" name="AutoShape 13" descr="Forme libre 29">
              <a:extLst>
                <a:ext uri="{FF2B5EF4-FFF2-40B4-BE49-F238E27FC236}">
                  <a16:creationId xmlns:a16="http://schemas.microsoft.com/office/drawing/2014/main" xmlns="" id="{596A7DE2-E07F-C347-8EEE-AC006FEF7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14" name="AutoShape 14" descr="Forme libre 30">
              <a:extLst>
                <a:ext uri="{FF2B5EF4-FFF2-40B4-BE49-F238E27FC236}">
                  <a16:creationId xmlns:a16="http://schemas.microsoft.com/office/drawing/2014/main" xmlns="" id="{D4001C0E-6E77-6A4E-BB5B-D213C0966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66C8A843-8912-C243-B5E8-6D76AD99DE8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4266972" y="-8174052"/>
            <a:ext cx="16324454" cy="15363669"/>
            <a:chOff x="-4934542" y="-9517078"/>
            <a:chExt cx="17838137" cy="16788264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xmlns="" id="{614B2499-4A4A-1145-9D2B-9C51E8121C5D}"/>
                </a:ext>
              </a:extLst>
            </p:cNvPr>
            <p:cNvSpPr/>
            <p:nvPr userDrawn="1"/>
          </p:nvSpPr>
          <p:spPr>
            <a:xfrm rot="4492608">
              <a:off x="-4934542" y="-9517078"/>
              <a:ext cx="16788264" cy="16788264"/>
            </a:xfrm>
            <a:prstGeom prst="arc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xmlns="" id="{A8AA61A9-E132-094A-B651-87DF4259F086}"/>
                </a:ext>
              </a:extLst>
            </p:cNvPr>
            <p:cNvSpPr/>
            <p:nvPr userDrawn="1"/>
          </p:nvSpPr>
          <p:spPr>
            <a:xfrm rot="21023656">
              <a:off x="7278247" y="743784"/>
              <a:ext cx="5625348" cy="5625348"/>
            </a:xfrm>
            <a:prstGeom prst="ellipse">
              <a:avLst/>
            </a:prstGeom>
            <a:solidFill>
              <a:schemeClr val="bg1"/>
            </a:solidFill>
            <a:ln w="825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7ADFC11-F0C8-5D4F-9301-1ED0FBA90D72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xmlns="" id="{F50B58D4-6C4B-8C4D-9D77-D45533B43E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9527" y="2957513"/>
            <a:ext cx="3629025" cy="4857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400">
                <a:solidFill>
                  <a:schemeClr val="accent2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accent2"/>
                </a:solidFill>
              </a:defRPr>
            </a:lvl2pPr>
            <a:lvl3pPr marL="914400" indent="0" algn="ctr">
              <a:buFontTx/>
              <a:buNone/>
              <a:defRPr>
                <a:solidFill>
                  <a:schemeClr val="accent2"/>
                </a:solidFill>
              </a:defRPr>
            </a:lvl3pPr>
            <a:lvl4pPr marL="1371600" indent="0" algn="ctr">
              <a:buFontTx/>
              <a:buNone/>
              <a:defRPr>
                <a:solidFill>
                  <a:schemeClr val="accent2"/>
                </a:solidFill>
              </a:defRPr>
            </a:lvl4pPr>
            <a:lvl5pPr marL="1828800" indent="0" algn="ctr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xmlns="" id="{209D99ED-776C-CA4E-A874-42BBCEA749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5239" y="3600451"/>
            <a:ext cx="3657600" cy="1057275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1pPr>
            <a:lvl2pPr marL="457200" indent="0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2pPr>
            <a:lvl3pPr marL="914400" indent="0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3pPr>
            <a:lvl4pPr marL="1371600" indent="0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4pPr>
            <a:lvl5pPr marL="1828800" indent="0">
              <a:buFontTx/>
              <a:buNone/>
              <a:defRPr sz="2000" b="1" i="0">
                <a:solidFill>
                  <a:schemeClr val="accent1"/>
                </a:solidFill>
                <a:latin typeface="Pole Emploi PRO" panose="02000503040000020004" pitchFamily="2" charset="77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xmlns="" id="{290C58F6-26F2-7449-9595-05B74AAF59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2925" y="2134152"/>
            <a:ext cx="5486400" cy="4398963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0" name="Espace réservé du texte 28">
            <a:extLst>
              <a:ext uri="{FF2B5EF4-FFF2-40B4-BE49-F238E27FC236}">
                <a16:creationId xmlns:a16="http://schemas.microsoft.com/office/drawing/2014/main" xmlns="" id="{58086997-3B92-164A-9535-AF3DEFFAB5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180000"/>
            <a:ext cx="1858643" cy="331304"/>
          </a:xfrm>
          <a:solidFill>
            <a:schemeClr val="accent2">
              <a:lumMod val="60000"/>
              <a:lumOff val="40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  <p:pic>
        <p:nvPicPr>
          <p:cNvPr id="22" name="Google Shape;65;p13">
            <a:extLst>
              <a:ext uri="{FF2B5EF4-FFF2-40B4-BE49-F238E27FC236}">
                <a16:creationId xmlns:a16="http://schemas.microsoft.com/office/drawing/2014/main" xmlns="" id="{08953D88-DBA2-A847-93EF-D9C1FA7A8CE8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970" y="6389378"/>
            <a:ext cx="841574" cy="439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5978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00DF9681-7768-254C-B962-8FB51777D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9" name="Forme libre : forme 12">
            <a:extLst>
              <a:ext uri="{FF2B5EF4-FFF2-40B4-BE49-F238E27FC236}">
                <a16:creationId xmlns:a16="http://schemas.microsoft.com/office/drawing/2014/main" xmlns="" id="{A925156F-F1E5-7A4F-A619-56FCD2CE08CC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xmlns="" id="{8E5EC97E-430A-C843-9894-D8D98DAA17D8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1" name="AutoShape 13" descr="Forme libre 29">
              <a:extLst>
                <a:ext uri="{FF2B5EF4-FFF2-40B4-BE49-F238E27FC236}">
                  <a16:creationId xmlns:a16="http://schemas.microsoft.com/office/drawing/2014/main" xmlns="" id="{0BA81608-B1A9-574D-89C0-F989537BA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12" name="AutoShape 14" descr="Forme libre 30">
              <a:extLst>
                <a:ext uri="{FF2B5EF4-FFF2-40B4-BE49-F238E27FC236}">
                  <a16:creationId xmlns:a16="http://schemas.microsoft.com/office/drawing/2014/main" xmlns="" id="{8C16A347-1E84-B440-A0A4-EA8CDAFF6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7351947-423C-B24A-B115-10D2BD69BA01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0847138" cy="1325563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40000" y="2160000"/>
            <a:ext cx="5181600" cy="4351338"/>
          </a:xfrm>
          <a:ln>
            <a:noFill/>
          </a:ln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160000"/>
            <a:ext cx="51816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47687" y="7656810"/>
            <a:ext cx="838200" cy="187027"/>
          </a:xfrm>
        </p:spPr>
        <p:txBody>
          <a:bodyPr/>
          <a:lstStyle/>
          <a:p>
            <a:fld id="{8198F7CA-F303-8347-879F-B1840B5E05B2}" type="datetime1">
              <a:rPr lang="fr-FR" smtClean="0"/>
              <a:t>09/12/2025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500187" y="7656810"/>
            <a:ext cx="8420100" cy="187027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/>
          </a:p>
        </p:txBody>
      </p:sp>
      <p:sp>
        <p:nvSpPr>
          <p:cNvPr id="18" name="Espace réservé du texte 28">
            <a:extLst>
              <a:ext uri="{FF2B5EF4-FFF2-40B4-BE49-F238E27FC236}">
                <a16:creationId xmlns:a16="http://schemas.microsoft.com/office/drawing/2014/main" xmlns="" id="{2DF67E5F-EBCB-D347-A981-54B8A0F10D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180000"/>
            <a:ext cx="1858643" cy="331304"/>
          </a:xfrm>
          <a:solidFill>
            <a:schemeClr val="accent2">
              <a:lumMod val="60000"/>
              <a:lumOff val="40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  <p:pic>
        <p:nvPicPr>
          <p:cNvPr id="17" name="Google Shape;65;p13">
            <a:extLst>
              <a:ext uri="{FF2B5EF4-FFF2-40B4-BE49-F238E27FC236}">
                <a16:creationId xmlns:a16="http://schemas.microsoft.com/office/drawing/2014/main" xmlns="" id="{08953D88-DBA2-A847-93EF-D9C1FA7A8CE8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456" y="6389378"/>
            <a:ext cx="841574" cy="439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4990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 fond Ble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00DF9681-7768-254C-B962-8FB51777D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9" name="Forme libre : forme 12">
            <a:extLst>
              <a:ext uri="{FF2B5EF4-FFF2-40B4-BE49-F238E27FC236}">
                <a16:creationId xmlns:a16="http://schemas.microsoft.com/office/drawing/2014/main" xmlns="" id="{A925156F-F1E5-7A4F-A619-56FCD2CE08CC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xmlns="" id="{8E5EC97E-430A-C843-9894-D8D98DAA17D8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1" name="AutoShape 13" descr="Forme libre 29">
              <a:extLst>
                <a:ext uri="{FF2B5EF4-FFF2-40B4-BE49-F238E27FC236}">
                  <a16:creationId xmlns:a16="http://schemas.microsoft.com/office/drawing/2014/main" xmlns="" id="{0BA81608-B1A9-574D-89C0-F989537BA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12" name="AutoShape 14" descr="Forme libre 30">
              <a:extLst>
                <a:ext uri="{FF2B5EF4-FFF2-40B4-BE49-F238E27FC236}">
                  <a16:creationId xmlns:a16="http://schemas.microsoft.com/office/drawing/2014/main" xmlns="" id="{8C16A347-1E84-B440-A0A4-EA8CDAFF6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7351947-423C-B24A-B115-10D2BD69BA01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0847138" cy="1325563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40000" y="2160000"/>
            <a:ext cx="5181600" cy="4351338"/>
          </a:xfrm>
          <a:ln>
            <a:noFill/>
          </a:ln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160000"/>
            <a:ext cx="5181600" cy="4351338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47687" y="7656810"/>
            <a:ext cx="838200" cy="187027"/>
          </a:xfrm>
        </p:spPr>
        <p:txBody>
          <a:bodyPr/>
          <a:lstStyle/>
          <a:p>
            <a:fld id="{4D5B2A10-F9D7-C542-AC90-1783952E4DC3}" type="datetime1">
              <a:rPr lang="fr-FR" smtClean="0"/>
              <a:t>09/12/2025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500187" y="7656810"/>
            <a:ext cx="8420100" cy="187027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14DB2B-3EFD-4766-A6C9-C9A5E84D289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texte 28">
            <a:extLst>
              <a:ext uri="{FF2B5EF4-FFF2-40B4-BE49-F238E27FC236}">
                <a16:creationId xmlns:a16="http://schemas.microsoft.com/office/drawing/2014/main" xmlns="" id="{E6CC1BF1-8EB8-9540-AE5E-CED7EDF47D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180000"/>
            <a:ext cx="1858643" cy="331304"/>
          </a:xfrm>
          <a:solidFill>
            <a:schemeClr val="accent2">
              <a:lumMod val="60000"/>
              <a:lumOff val="40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  <p:pic>
        <p:nvPicPr>
          <p:cNvPr id="18" name="Google Shape;65;p13">
            <a:extLst>
              <a:ext uri="{FF2B5EF4-FFF2-40B4-BE49-F238E27FC236}">
                <a16:creationId xmlns:a16="http://schemas.microsoft.com/office/drawing/2014/main" xmlns="" id="{08953D88-DBA2-A847-93EF-D9C1FA7A8CE8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456" y="6389378"/>
            <a:ext cx="841574" cy="439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355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onnes fond Ble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00DF9681-7768-254C-B962-8FB51777D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9" name="Forme libre : forme 12">
            <a:extLst>
              <a:ext uri="{FF2B5EF4-FFF2-40B4-BE49-F238E27FC236}">
                <a16:creationId xmlns:a16="http://schemas.microsoft.com/office/drawing/2014/main" xmlns="" id="{A925156F-F1E5-7A4F-A619-56FCD2CE08CC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xmlns="" id="{8E5EC97E-430A-C843-9894-D8D98DAA17D8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11" name="AutoShape 13" descr="Forme libre 29">
              <a:extLst>
                <a:ext uri="{FF2B5EF4-FFF2-40B4-BE49-F238E27FC236}">
                  <a16:creationId xmlns:a16="http://schemas.microsoft.com/office/drawing/2014/main" xmlns="" id="{0BA81608-B1A9-574D-89C0-F989537BA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12" name="AutoShape 14" descr="Forme libre 30">
              <a:extLst>
                <a:ext uri="{FF2B5EF4-FFF2-40B4-BE49-F238E27FC236}">
                  <a16:creationId xmlns:a16="http://schemas.microsoft.com/office/drawing/2014/main" xmlns="" id="{8C16A347-1E84-B440-A0A4-EA8CDAFF6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7351947-423C-B24A-B115-10D2BD69BA01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0847138" cy="1325563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40000" y="2160000"/>
            <a:ext cx="5181600" cy="4351338"/>
          </a:xfrm>
          <a:ln>
            <a:noFill/>
          </a:ln>
        </p:spPr>
        <p:txBody>
          <a:bodyPr/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520700" indent="-3429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700087" indent="-3429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79475" indent="-3429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57275" indent="-3429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160000"/>
            <a:ext cx="5181600" cy="4351338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520700" indent="-3429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700087" indent="-3429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79475" indent="-3429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57275" indent="-3429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47687" y="7656810"/>
            <a:ext cx="838200" cy="187027"/>
          </a:xfrm>
        </p:spPr>
        <p:txBody>
          <a:bodyPr/>
          <a:lstStyle/>
          <a:p>
            <a:fld id="{4D5B2A10-F9D7-C542-AC90-1783952E4DC3}" type="datetime1">
              <a:rPr lang="fr-FR" smtClean="0"/>
              <a:t>09/12/2025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500187" y="7656810"/>
            <a:ext cx="8420100" cy="187027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14DB2B-3EFD-4766-A6C9-C9A5E84D289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texte 28">
            <a:extLst>
              <a:ext uri="{FF2B5EF4-FFF2-40B4-BE49-F238E27FC236}">
                <a16:creationId xmlns:a16="http://schemas.microsoft.com/office/drawing/2014/main" xmlns="" id="{E6CC1BF1-8EB8-9540-AE5E-CED7EDF47D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180000"/>
            <a:ext cx="1858643" cy="331304"/>
          </a:xfrm>
          <a:solidFill>
            <a:schemeClr val="accent3">
              <a:lumMod val="75000"/>
            </a:schemeClr>
          </a:solidFill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r-FR" sz="1000" b="0" i="0" cap="all" spc="200" normalizeH="0" baseline="0" dirty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</a:lstStyle>
          <a:p>
            <a:pPr marL="0" lvl="0" indent="0">
              <a:buFontTx/>
              <a:buNone/>
            </a:pPr>
            <a:r>
              <a:rPr lang="fr-FR" dirty="0"/>
              <a:t>Titre du chapitre</a:t>
            </a:r>
          </a:p>
        </p:txBody>
      </p:sp>
      <p:pic>
        <p:nvPicPr>
          <p:cNvPr id="18" name="Google Shape;65;p13">
            <a:extLst>
              <a:ext uri="{FF2B5EF4-FFF2-40B4-BE49-F238E27FC236}">
                <a16:creationId xmlns:a16="http://schemas.microsoft.com/office/drawing/2014/main" xmlns="" id="{08953D88-DBA2-A847-93EF-D9C1FA7A8CE8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456" y="6389378"/>
            <a:ext cx="841574" cy="439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6865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44B2DDB3-1A6A-B943-AE5A-2515B32F8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7" name="Forme libre : forme 12">
            <a:extLst>
              <a:ext uri="{FF2B5EF4-FFF2-40B4-BE49-F238E27FC236}">
                <a16:creationId xmlns:a16="http://schemas.microsoft.com/office/drawing/2014/main" xmlns="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AF225402-CD42-9C44-9B94-C82B5FF63BCF}" type="datetime1">
              <a:rPr lang="fr-FR" smtClean="0"/>
              <a:t>09/12/2025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xmlns="" id="{9BF582F5-4A99-C44F-9F49-E5C0419E9625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22" name="AutoShape 13" descr="Forme libre 29">
              <a:extLst>
                <a:ext uri="{FF2B5EF4-FFF2-40B4-BE49-F238E27FC236}">
                  <a16:creationId xmlns:a16="http://schemas.microsoft.com/office/drawing/2014/main" xmlns="" id="{589F5E54-5D79-E742-A4BC-762306ADE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23" name="AutoShape 14" descr="Forme libre 30">
              <a:extLst>
                <a:ext uri="{FF2B5EF4-FFF2-40B4-BE49-F238E27FC236}">
                  <a16:creationId xmlns:a16="http://schemas.microsoft.com/office/drawing/2014/main" xmlns="" id="{738FD99E-9B1C-5945-96F8-179132B13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7ADFC11-F0C8-5D4F-9301-1ED0FBA90D72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Google Shape;65;p13">
            <a:extLst>
              <a:ext uri="{FF2B5EF4-FFF2-40B4-BE49-F238E27FC236}">
                <a16:creationId xmlns:a16="http://schemas.microsoft.com/office/drawing/2014/main" xmlns="" id="{08953D88-DBA2-A847-93EF-D9C1FA7A8CE8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456" y="6389378"/>
            <a:ext cx="841574" cy="439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5147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Ble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6D873991-0888-2343-A71D-7CED788B5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7" name="Forme libre : forme 12">
            <a:extLst>
              <a:ext uri="{FF2B5EF4-FFF2-40B4-BE49-F238E27FC236}">
                <a16:creationId xmlns:a16="http://schemas.microsoft.com/office/drawing/2014/main" xmlns="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868DB6B1-1930-024B-A6D7-219AB1973B75}" type="datetime1">
              <a:rPr lang="fr-FR" smtClean="0"/>
              <a:t>09/12/2025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xmlns="" id="{1E24928D-C72E-0D4B-B959-2129F15663EB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22" name="AutoShape 13" descr="Forme libre 29">
              <a:extLst>
                <a:ext uri="{FF2B5EF4-FFF2-40B4-BE49-F238E27FC236}">
                  <a16:creationId xmlns:a16="http://schemas.microsoft.com/office/drawing/2014/main" xmlns="" id="{71719A7A-1047-E640-812D-944957E10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23" name="AutoShape 14" descr="Forme libre 30">
              <a:extLst>
                <a:ext uri="{FF2B5EF4-FFF2-40B4-BE49-F238E27FC236}">
                  <a16:creationId xmlns:a16="http://schemas.microsoft.com/office/drawing/2014/main" xmlns="" id="{09297469-0E98-B04F-A833-DBD67B251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7ADFC11-F0C8-5D4F-9301-1ED0FBA90D72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Google Shape;65;p13">
            <a:extLst>
              <a:ext uri="{FF2B5EF4-FFF2-40B4-BE49-F238E27FC236}">
                <a16:creationId xmlns:a16="http://schemas.microsoft.com/office/drawing/2014/main" xmlns="" id="{08953D88-DBA2-A847-93EF-D9C1FA7A8CE8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456" y="6389378"/>
            <a:ext cx="841574" cy="439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5517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 Ble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6D873991-0888-2343-A71D-7CED788B5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7" name="Forme libre : forme 12">
            <a:extLst>
              <a:ext uri="{FF2B5EF4-FFF2-40B4-BE49-F238E27FC236}">
                <a16:creationId xmlns:a16="http://schemas.microsoft.com/office/drawing/2014/main" xmlns="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868DB6B1-1930-024B-A6D7-219AB1973B75}" type="datetime1">
              <a:rPr lang="fr-FR" smtClean="0"/>
              <a:t>09/12/2025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xmlns="" id="{1E24928D-C72E-0D4B-B959-2129F15663EB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22" name="AutoShape 13" descr="Forme libre 29">
              <a:extLst>
                <a:ext uri="{FF2B5EF4-FFF2-40B4-BE49-F238E27FC236}">
                  <a16:creationId xmlns:a16="http://schemas.microsoft.com/office/drawing/2014/main" xmlns="" id="{71719A7A-1047-E640-812D-944957E10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23" name="AutoShape 14" descr="Forme libre 30">
              <a:extLst>
                <a:ext uri="{FF2B5EF4-FFF2-40B4-BE49-F238E27FC236}">
                  <a16:creationId xmlns:a16="http://schemas.microsoft.com/office/drawing/2014/main" xmlns="" id="{09297469-0E98-B04F-A833-DBD67B251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7ADFC11-F0C8-5D4F-9301-1ED0FBA90D72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Google Shape;65;p13">
            <a:extLst>
              <a:ext uri="{FF2B5EF4-FFF2-40B4-BE49-F238E27FC236}">
                <a16:creationId xmlns:a16="http://schemas.microsoft.com/office/drawing/2014/main" xmlns="" id="{08953D88-DBA2-A847-93EF-D9C1FA7A8CE8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456" y="6389378"/>
            <a:ext cx="841574" cy="439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505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_Long_blan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E618FAA9-4F0B-9E4B-9B89-549E08600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pic>
        <p:nvPicPr>
          <p:cNvPr id="62" name="Image 61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44B2DDB3-1A6A-B943-AE5A-2515B32F86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" y="1474"/>
            <a:ext cx="3747541" cy="6858000"/>
          </a:xfrm>
          <a:prstGeom prst="rect">
            <a:avLst/>
          </a:prstGeom>
        </p:spPr>
      </p:pic>
      <p:sp>
        <p:nvSpPr>
          <p:cNvPr id="51" name="Espace réservé du texte 8">
            <a:extLst>
              <a:ext uri="{FF2B5EF4-FFF2-40B4-BE49-F238E27FC236}">
                <a16:creationId xmlns:a16="http://schemas.microsoft.com/office/drawing/2014/main" xmlns="" id="{8B03DBCA-F295-8746-8DAF-8B3EEA7F43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9419" y="1083086"/>
            <a:ext cx="658523" cy="31854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/>
              <a:t>SLIDE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N°X</a:t>
            </a:r>
          </a:p>
        </p:txBody>
      </p:sp>
      <p:sp>
        <p:nvSpPr>
          <p:cNvPr id="90" name="Sous-titre 2">
            <a:extLst>
              <a:ext uri="{FF2B5EF4-FFF2-40B4-BE49-F238E27FC236}">
                <a16:creationId xmlns:a16="http://schemas.microsoft.com/office/drawing/2014/main" xmlns="" id="{0E27009F-9B3B-AB4C-9181-36A1E1A55B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68382" y="1034611"/>
            <a:ext cx="2333502" cy="415498"/>
          </a:xfrm>
        </p:spPr>
        <p:txBody>
          <a:bodyPr vert="horz" lIns="0" tIns="0" rIns="0" bIns="0" rtlCol="0" anchor="ctr">
            <a:spAutoFit/>
          </a:bodyPr>
          <a:lstStyle>
            <a:lvl1pPr>
              <a:buFontTx/>
              <a:buNone/>
              <a:defRPr lang="fr-FR" sz="1500" b="1" cap="all" baseline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fr-FR" dirty="0"/>
              <a:t>Modifiez le style des titres</a:t>
            </a:r>
          </a:p>
        </p:txBody>
      </p:sp>
      <p:sp>
        <p:nvSpPr>
          <p:cNvPr id="91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79419" y="1898499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3C1F99D6-5209-C44E-B121-EB188E2E9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97268" y="1884363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xmlns="" id="{50C1C02F-4F10-BD47-BB82-7C1361E91C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97268" y="2468866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9" name="Espace réservé du texte 4">
            <a:extLst>
              <a:ext uri="{FF2B5EF4-FFF2-40B4-BE49-F238E27FC236}">
                <a16:creationId xmlns:a16="http://schemas.microsoft.com/office/drawing/2014/main" xmlns="" id="{59679C81-60C0-7747-87E4-B130F23BA1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97268" y="3053369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1" name="Espace réservé du texte 4">
            <a:extLst>
              <a:ext uri="{FF2B5EF4-FFF2-40B4-BE49-F238E27FC236}">
                <a16:creationId xmlns:a16="http://schemas.microsoft.com/office/drawing/2014/main" xmlns="" id="{08D40874-3DDB-1042-85D9-7D78753414A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97268" y="3637872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3" name="Espace réservé du texte 4">
            <a:extLst>
              <a:ext uri="{FF2B5EF4-FFF2-40B4-BE49-F238E27FC236}">
                <a16:creationId xmlns:a16="http://schemas.microsoft.com/office/drawing/2014/main" xmlns="" id="{AC50021B-6F85-0149-84EA-1010105189F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397268" y="4222375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5" name="Espace réservé du texte 4">
            <a:extLst>
              <a:ext uri="{FF2B5EF4-FFF2-40B4-BE49-F238E27FC236}">
                <a16:creationId xmlns:a16="http://schemas.microsoft.com/office/drawing/2014/main" xmlns="" id="{F56D289E-3AAA-EC45-90C0-9934D2362A5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397268" y="4806879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6" name="Espace réservé du texte 8">
            <a:extLst>
              <a:ext uri="{FF2B5EF4-FFF2-40B4-BE49-F238E27FC236}">
                <a16:creationId xmlns:a16="http://schemas.microsoft.com/office/drawing/2014/main" xmlns="" id="{9300AD24-D8CC-0447-873F-37F612C075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84229" y="1083086"/>
            <a:ext cx="658523" cy="31854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/>
              <a:t>SLIDE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N°X</a:t>
            </a:r>
          </a:p>
        </p:txBody>
      </p:sp>
      <p:sp>
        <p:nvSpPr>
          <p:cNvPr id="109" name="Espace réservé du texte 4">
            <a:extLst>
              <a:ext uri="{FF2B5EF4-FFF2-40B4-BE49-F238E27FC236}">
                <a16:creationId xmlns:a16="http://schemas.microsoft.com/office/drawing/2014/main" xmlns="" id="{80C515A3-2917-F04E-8EF9-B8D6BB3AA14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2078" y="1884363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1" name="Espace réservé du texte 4">
            <a:extLst>
              <a:ext uri="{FF2B5EF4-FFF2-40B4-BE49-F238E27FC236}">
                <a16:creationId xmlns:a16="http://schemas.microsoft.com/office/drawing/2014/main" xmlns="" id="{A1C7F87C-E1E8-1448-9DBE-CD951242719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02078" y="2468866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3" name="Espace réservé du texte 4">
            <a:extLst>
              <a:ext uri="{FF2B5EF4-FFF2-40B4-BE49-F238E27FC236}">
                <a16:creationId xmlns:a16="http://schemas.microsoft.com/office/drawing/2014/main" xmlns="" id="{14FF84DA-C212-714C-8959-3A3ED40DBE2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302078" y="3053369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5" name="Espace réservé du texte 4">
            <a:extLst>
              <a:ext uri="{FF2B5EF4-FFF2-40B4-BE49-F238E27FC236}">
                <a16:creationId xmlns:a16="http://schemas.microsoft.com/office/drawing/2014/main" xmlns="" id="{6010E604-BA1B-4F4E-94F9-37A1D03E649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02078" y="3637872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7" name="Espace réservé du texte 4">
            <a:extLst>
              <a:ext uri="{FF2B5EF4-FFF2-40B4-BE49-F238E27FC236}">
                <a16:creationId xmlns:a16="http://schemas.microsoft.com/office/drawing/2014/main" xmlns="" id="{37892731-D573-664F-8893-EADD4CBEAA1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302078" y="4222375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9" name="Espace réservé du texte 4">
            <a:extLst>
              <a:ext uri="{FF2B5EF4-FFF2-40B4-BE49-F238E27FC236}">
                <a16:creationId xmlns:a16="http://schemas.microsoft.com/office/drawing/2014/main" xmlns="" id="{EE3B2EA8-E277-A544-B33F-53E961CDCC3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02078" y="4806879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1" name="Espace réservé du texte 4">
            <a:extLst>
              <a:ext uri="{FF2B5EF4-FFF2-40B4-BE49-F238E27FC236}">
                <a16:creationId xmlns:a16="http://schemas.microsoft.com/office/drawing/2014/main" xmlns="" id="{BC19ED37-69C8-BF4C-B4F9-0B51B9E7292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643713" y="1884363"/>
            <a:ext cx="2326610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3" name="Espace réservé du texte 4">
            <a:extLst>
              <a:ext uri="{FF2B5EF4-FFF2-40B4-BE49-F238E27FC236}">
                <a16:creationId xmlns:a16="http://schemas.microsoft.com/office/drawing/2014/main" xmlns="" id="{17BD7125-7BDE-104D-A76B-A944BA40655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643713" y="2468866"/>
            <a:ext cx="2326610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5" name="Espace réservé du texte 4">
            <a:extLst>
              <a:ext uri="{FF2B5EF4-FFF2-40B4-BE49-F238E27FC236}">
                <a16:creationId xmlns:a16="http://schemas.microsoft.com/office/drawing/2014/main" xmlns="" id="{B0B8C0E8-08CB-FF48-A0C2-241E742BD67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643713" y="3053369"/>
            <a:ext cx="2326610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7" name="Espace réservé du texte 4">
            <a:extLst>
              <a:ext uri="{FF2B5EF4-FFF2-40B4-BE49-F238E27FC236}">
                <a16:creationId xmlns:a16="http://schemas.microsoft.com/office/drawing/2014/main" xmlns="" id="{D1F4D694-CBA8-8346-862E-3FD12293575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643713" y="3637872"/>
            <a:ext cx="2326610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9" name="Espace réservé du texte 4">
            <a:extLst>
              <a:ext uri="{FF2B5EF4-FFF2-40B4-BE49-F238E27FC236}">
                <a16:creationId xmlns:a16="http://schemas.microsoft.com/office/drawing/2014/main" xmlns="" id="{64A1BDC2-9E2E-9349-90EB-BE8C1A46245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643713" y="4222375"/>
            <a:ext cx="2326610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1" name="Espace réservé du texte 4">
            <a:extLst>
              <a:ext uri="{FF2B5EF4-FFF2-40B4-BE49-F238E27FC236}">
                <a16:creationId xmlns:a16="http://schemas.microsoft.com/office/drawing/2014/main" xmlns="" id="{08227E97-9524-F94F-9D77-34D9D36ECB3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643713" y="4806879"/>
            <a:ext cx="2326610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xmlns="" id="{06A29DDF-F810-8146-B005-A5D00BB21F25}"/>
              </a:ext>
            </a:extLst>
          </p:cNvPr>
          <p:cNvSpPr txBox="1"/>
          <p:nvPr userDrawn="1"/>
        </p:nvSpPr>
        <p:spPr>
          <a:xfrm rot="16200000">
            <a:off x="-2708563" y="2708565"/>
            <a:ext cx="6858000" cy="14408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8000" b="1" i="0">
                <a:solidFill>
                  <a:schemeClr val="accent6"/>
                </a:solidFill>
                <a:latin typeface="Pole Emploi PRO" panose="02000503040000020004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fr-FR" dirty="0">
                <a:solidFill>
                  <a:schemeClr val="accent2"/>
                </a:solidFill>
                <a:latin typeface="Marianne ExtraBold" panose="02000000000000000000" pitchFamily="50" charset="0"/>
              </a:rPr>
              <a:t>SOMMAIRE</a:t>
            </a:r>
          </a:p>
        </p:txBody>
      </p:sp>
      <p:sp>
        <p:nvSpPr>
          <p:cNvPr id="136" name="Espace réservé du texte 4">
            <a:extLst>
              <a:ext uri="{FF2B5EF4-FFF2-40B4-BE49-F238E27FC236}">
                <a16:creationId xmlns:a16="http://schemas.microsoft.com/office/drawing/2014/main" xmlns="" id="{2AB3129C-8146-2246-8A53-D0D893F17DC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315932" y="1034611"/>
            <a:ext cx="4033413" cy="415498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Tx/>
              <a:buNone/>
              <a:defRPr lang="fr-FR" sz="1500" b="1" cap="all" baseline="0" dirty="0" smtClean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4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88784" y="2468866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591026" y="3053369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46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575366" y="3649257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47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558116" y="4251737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48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575584" y="4813889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49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4229" y="1896615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0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4229" y="2502905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2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484228" y="3053368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3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473578" y="3646523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4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484227" y="4235609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5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84227" y="4824744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6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821100" y="1896615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7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821100" y="2498836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8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815212" y="3090850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9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815212" y="3653139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60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803847" y="4235609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61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815212" y="4816545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accent2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0959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_4 Chap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E618FAA9-4F0B-9E4B-9B89-549E08600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51" name="Espace réservé du texte 8">
            <a:extLst>
              <a:ext uri="{FF2B5EF4-FFF2-40B4-BE49-F238E27FC236}">
                <a16:creationId xmlns:a16="http://schemas.microsoft.com/office/drawing/2014/main" xmlns="" id="{8B03DBCA-F295-8746-8DAF-8B3EEA7F43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9418" y="1083086"/>
            <a:ext cx="658523" cy="31854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/>
              <a:t>SLIDE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N°X</a:t>
            </a:r>
          </a:p>
        </p:txBody>
      </p:sp>
      <p:sp>
        <p:nvSpPr>
          <p:cNvPr id="90" name="Sous-titre 2">
            <a:extLst>
              <a:ext uri="{FF2B5EF4-FFF2-40B4-BE49-F238E27FC236}">
                <a16:creationId xmlns:a16="http://schemas.microsoft.com/office/drawing/2014/main" xmlns="" id="{0E27009F-9B3B-AB4C-9181-36A1E1A55B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68382" y="1034611"/>
            <a:ext cx="2333502" cy="415498"/>
          </a:xfrm>
        </p:spPr>
        <p:txBody>
          <a:bodyPr vert="horz" lIns="0" tIns="0" rIns="0" bIns="0" rtlCol="0" anchor="ctr">
            <a:spAutoFit/>
          </a:bodyPr>
          <a:lstStyle>
            <a:lvl1pPr>
              <a:buFontTx/>
              <a:buNone/>
              <a:defRPr lang="fr-FR" sz="1500" b="1" cap="all" baseline="0" dirty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fr-FR" dirty="0"/>
              <a:t>Modifiez le style des titres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3C1F99D6-5209-C44E-B121-EB188E2E9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97268" y="1718108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xmlns="" id="{50C1C02F-4F10-BD47-BB82-7C1361E91C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97268" y="2302611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9" name="Espace réservé du texte 4">
            <a:extLst>
              <a:ext uri="{FF2B5EF4-FFF2-40B4-BE49-F238E27FC236}">
                <a16:creationId xmlns:a16="http://schemas.microsoft.com/office/drawing/2014/main" xmlns="" id="{59679C81-60C0-7747-87E4-B130F23BA1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97268" y="3898497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1" name="Espace réservé du texte 4">
            <a:extLst>
              <a:ext uri="{FF2B5EF4-FFF2-40B4-BE49-F238E27FC236}">
                <a16:creationId xmlns:a16="http://schemas.microsoft.com/office/drawing/2014/main" xmlns="" id="{08D40874-3DDB-1042-85D9-7D78753414A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97268" y="4483000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3" name="Espace réservé du texte 4">
            <a:extLst>
              <a:ext uri="{FF2B5EF4-FFF2-40B4-BE49-F238E27FC236}">
                <a16:creationId xmlns:a16="http://schemas.microsoft.com/office/drawing/2014/main" xmlns="" id="{AC50021B-6F85-0149-84EA-1010105189F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397268" y="5067503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5" name="Espace réservé du texte 4">
            <a:extLst>
              <a:ext uri="{FF2B5EF4-FFF2-40B4-BE49-F238E27FC236}">
                <a16:creationId xmlns:a16="http://schemas.microsoft.com/office/drawing/2014/main" xmlns="" id="{F56D289E-3AAA-EC45-90C0-9934D2362A5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397268" y="5652007"/>
            <a:ext cx="2520950" cy="360099"/>
          </a:xfrm>
        </p:spPr>
        <p:txBody>
          <a:bodyPr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6" name="Espace réservé du texte 8">
            <a:extLst>
              <a:ext uri="{FF2B5EF4-FFF2-40B4-BE49-F238E27FC236}">
                <a16:creationId xmlns:a16="http://schemas.microsoft.com/office/drawing/2014/main" xmlns="" id="{9300AD24-D8CC-0447-873F-37F612C075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84229" y="1083086"/>
            <a:ext cx="658523" cy="31854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/>
              <a:t>SLIDE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N°X</a:t>
            </a:r>
          </a:p>
        </p:txBody>
      </p:sp>
      <p:sp>
        <p:nvSpPr>
          <p:cNvPr id="109" name="Espace réservé du texte 4">
            <a:extLst>
              <a:ext uri="{FF2B5EF4-FFF2-40B4-BE49-F238E27FC236}">
                <a16:creationId xmlns:a16="http://schemas.microsoft.com/office/drawing/2014/main" xmlns="" id="{80C515A3-2917-F04E-8EF9-B8D6BB3AA14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02078" y="1718108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1" name="Espace réservé du texte 4">
            <a:extLst>
              <a:ext uri="{FF2B5EF4-FFF2-40B4-BE49-F238E27FC236}">
                <a16:creationId xmlns:a16="http://schemas.microsoft.com/office/drawing/2014/main" xmlns="" id="{A1C7F87C-E1E8-1448-9DBE-CD951242719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02078" y="2302611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3" name="Espace réservé du texte 4">
            <a:extLst>
              <a:ext uri="{FF2B5EF4-FFF2-40B4-BE49-F238E27FC236}">
                <a16:creationId xmlns:a16="http://schemas.microsoft.com/office/drawing/2014/main" xmlns="" id="{14FF84DA-C212-714C-8959-3A3ED40DBE2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302078" y="3898497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5" name="Espace réservé du texte 4">
            <a:extLst>
              <a:ext uri="{FF2B5EF4-FFF2-40B4-BE49-F238E27FC236}">
                <a16:creationId xmlns:a16="http://schemas.microsoft.com/office/drawing/2014/main" xmlns="" id="{6010E604-BA1B-4F4E-94F9-37A1D03E649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02078" y="4483000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7" name="Espace réservé du texte 4">
            <a:extLst>
              <a:ext uri="{FF2B5EF4-FFF2-40B4-BE49-F238E27FC236}">
                <a16:creationId xmlns:a16="http://schemas.microsoft.com/office/drawing/2014/main" xmlns="" id="{37892731-D573-664F-8893-EADD4CBEAA1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302078" y="5067503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9" name="Espace réservé du texte 4">
            <a:extLst>
              <a:ext uri="{FF2B5EF4-FFF2-40B4-BE49-F238E27FC236}">
                <a16:creationId xmlns:a16="http://schemas.microsoft.com/office/drawing/2014/main" xmlns="" id="{EE3B2EA8-E277-A544-B33F-53E961CDCC3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02078" y="5652007"/>
            <a:ext cx="2343157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5" name="Espace réservé du texte 4">
            <a:extLst>
              <a:ext uri="{FF2B5EF4-FFF2-40B4-BE49-F238E27FC236}">
                <a16:creationId xmlns:a16="http://schemas.microsoft.com/office/drawing/2014/main" xmlns="" id="{B0B8C0E8-08CB-FF48-A0C2-241E742BD67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643713" y="3898497"/>
            <a:ext cx="2326610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7" name="Espace réservé du texte 4">
            <a:extLst>
              <a:ext uri="{FF2B5EF4-FFF2-40B4-BE49-F238E27FC236}">
                <a16:creationId xmlns:a16="http://schemas.microsoft.com/office/drawing/2014/main" xmlns="" id="{D1F4D694-CBA8-8346-862E-3FD12293575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643713" y="4483000"/>
            <a:ext cx="2326610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9" name="Espace réservé du texte 4">
            <a:extLst>
              <a:ext uri="{FF2B5EF4-FFF2-40B4-BE49-F238E27FC236}">
                <a16:creationId xmlns:a16="http://schemas.microsoft.com/office/drawing/2014/main" xmlns="" id="{64A1BDC2-9E2E-9349-90EB-BE8C1A46245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643713" y="5067503"/>
            <a:ext cx="2326610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1" name="Espace réservé du texte 4">
            <a:extLst>
              <a:ext uri="{FF2B5EF4-FFF2-40B4-BE49-F238E27FC236}">
                <a16:creationId xmlns:a16="http://schemas.microsoft.com/office/drawing/2014/main" xmlns="" id="{08227E97-9524-F94F-9D77-34D9D36ECB3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643713" y="5652007"/>
            <a:ext cx="2326610" cy="36009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xmlns="" id="{06A29DDF-F810-8146-B005-A5D00BB21F25}"/>
              </a:ext>
            </a:extLst>
          </p:cNvPr>
          <p:cNvSpPr txBox="1"/>
          <p:nvPr userDrawn="1"/>
        </p:nvSpPr>
        <p:spPr>
          <a:xfrm rot="16200000">
            <a:off x="-2708563" y="2708565"/>
            <a:ext cx="6858000" cy="14408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8000" b="1" i="0">
                <a:solidFill>
                  <a:schemeClr val="accent6"/>
                </a:solidFill>
                <a:latin typeface="Pole Emploi PRO" panose="02000503040000020004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fr-FR" dirty="0">
                <a:solidFill>
                  <a:schemeClr val="accent3">
                    <a:lumMod val="20000"/>
                    <a:lumOff val="80000"/>
                  </a:schemeClr>
                </a:solidFill>
                <a:latin typeface="Marianne ExtraBold" panose="02000000000000000000" pitchFamily="50" charset="0"/>
              </a:rPr>
              <a:t>SOMMAIRE</a:t>
            </a:r>
          </a:p>
        </p:txBody>
      </p:sp>
      <p:sp>
        <p:nvSpPr>
          <p:cNvPr id="136" name="Espace réservé du texte 4">
            <a:extLst>
              <a:ext uri="{FF2B5EF4-FFF2-40B4-BE49-F238E27FC236}">
                <a16:creationId xmlns:a16="http://schemas.microsoft.com/office/drawing/2014/main" xmlns="" id="{2AB3129C-8146-2246-8A53-D0D893F17DC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02078" y="1034611"/>
            <a:ext cx="2661813" cy="415498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Tx/>
              <a:buNone/>
              <a:defRPr lang="fr-FR" sz="1500" b="1" cap="all" baseline="0" dirty="0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4" name="Espace réservé du texte 8">
            <a:extLst>
              <a:ext uri="{FF2B5EF4-FFF2-40B4-BE49-F238E27FC236}">
                <a16:creationId xmlns:a16="http://schemas.microsoft.com/office/drawing/2014/main" xmlns="" id="{FF247E95-9BDF-E249-A3DF-958A93B8D90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79418" y="3313668"/>
            <a:ext cx="658523" cy="31854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/>
              <a:t>SLIDE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N°X</a:t>
            </a:r>
          </a:p>
        </p:txBody>
      </p:sp>
      <p:sp>
        <p:nvSpPr>
          <p:cNvPr id="46" name="Espace réservé du texte 8">
            <a:extLst>
              <a:ext uri="{FF2B5EF4-FFF2-40B4-BE49-F238E27FC236}">
                <a16:creationId xmlns:a16="http://schemas.microsoft.com/office/drawing/2014/main" xmlns="" id="{6C76B0C8-6023-6E4B-9385-0E7284F96FB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511938" y="3313668"/>
            <a:ext cx="658523" cy="31854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b="1" dirty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/>
              <a:t>SLIDE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N°X</a:t>
            </a:r>
          </a:p>
        </p:txBody>
      </p:sp>
      <p:sp>
        <p:nvSpPr>
          <p:cNvPr id="47" name="Espace réservé du texte 4">
            <a:extLst>
              <a:ext uri="{FF2B5EF4-FFF2-40B4-BE49-F238E27FC236}">
                <a16:creationId xmlns:a16="http://schemas.microsoft.com/office/drawing/2014/main" xmlns="" id="{3D145A80-9C04-664C-B990-9CBD8421E0F8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302078" y="3265193"/>
            <a:ext cx="4033413" cy="415498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Tx/>
              <a:buNone/>
              <a:defRPr lang="fr-FR" sz="1500" b="1" cap="all" baseline="0" dirty="0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8" name="Espace réservé du texte 4">
            <a:extLst>
              <a:ext uri="{FF2B5EF4-FFF2-40B4-BE49-F238E27FC236}">
                <a16:creationId xmlns:a16="http://schemas.microsoft.com/office/drawing/2014/main" xmlns="" id="{78E7B9C9-9FDD-0644-8497-F0CA8E5F455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397268" y="3279047"/>
            <a:ext cx="2661813" cy="415498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FontTx/>
              <a:buNone/>
              <a:defRPr lang="fr-FR" sz="1500" b="1" cap="all" baseline="0" dirty="0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588784" y="1718108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49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588784" y="2302611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0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484228" y="1744333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2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484227" y="2302610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3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588784" y="3898171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4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588784" y="4484054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5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588784" y="5067503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6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75366" y="5650952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7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511938" y="3911687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8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511937" y="4478932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59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511936" y="5068250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60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511935" y="5650951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61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815212" y="3911687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62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15211" y="4482275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63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815210" y="5067910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  <p:sp>
        <p:nvSpPr>
          <p:cNvPr id="64" name="Espace réservé du texte 8">
            <a:extLst>
              <a:ext uri="{FF2B5EF4-FFF2-40B4-BE49-F238E27FC236}">
                <a16:creationId xmlns:a16="http://schemas.microsoft.com/office/drawing/2014/main" xmlns="" id="{71DE631B-149C-494C-98E9-DCC7FC312574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815209" y="5651698"/>
            <a:ext cx="658523" cy="138499"/>
          </a:xfrm>
        </p:spPr>
        <p:txBody>
          <a:bodyPr vert="horz" lIns="0" tIns="0" rIns="0" bIns="0" rtlCol="0" anchor="ctr">
            <a:spAutoFit/>
          </a:bodyPr>
          <a:lstStyle>
            <a:lvl1pPr algn="r">
              <a:buFontTx/>
              <a:buNone/>
              <a:defRPr lang="fr-FR" sz="1000" b="1" dirty="0">
                <a:solidFill>
                  <a:schemeClr val="bg1"/>
                </a:solidFill>
              </a:defRPr>
            </a:lvl1pPr>
          </a:lstStyle>
          <a:p>
            <a:pPr marL="0" lvl="0" indent="0" algn="r">
              <a:buFontTx/>
              <a:buNone/>
            </a:pPr>
            <a:r>
              <a:rPr lang="fr-FR" sz="1000" dirty="0" err="1"/>
              <a:t>p.X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0771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hap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E618FAA9-4F0B-9E4B-9B89-549E08600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xmlns="" id="{59BC231A-D1BD-084E-8F1A-DA062621BC32}"/>
              </a:ext>
            </a:extLst>
          </p:cNvPr>
          <p:cNvSpPr/>
          <p:nvPr userDrawn="1"/>
        </p:nvSpPr>
        <p:spPr>
          <a:xfrm rot="4492608">
            <a:off x="-4934542" y="-9517078"/>
            <a:ext cx="16788264" cy="16788264"/>
          </a:xfrm>
          <a:prstGeom prst="arc">
            <a:avLst/>
          </a:prstGeom>
          <a:ln w="825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05F863FE-1B4D-464D-90E6-0033A4AC518B}"/>
              </a:ext>
            </a:extLst>
          </p:cNvPr>
          <p:cNvSpPr/>
          <p:nvPr userDrawn="1"/>
        </p:nvSpPr>
        <p:spPr>
          <a:xfrm rot="21023656">
            <a:off x="7277533" y="800139"/>
            <a:ext cx="5616000" cy="5616000"/>
          </a:xfrm>
          <a:prstGeom prst="ellipse">
            <a:avLst/>
          </a:prstGeom>
          <a:solidFill>
            <a:schemeClr val="bg1"/>
          </a:solidFill>
          <a:ln w="825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720000" y="756000"/>
            <a:ext cx="531495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arianne ExtraBold" panose="020000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20000" y="3240000"/>
            <a:ext cx="53149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6" name="Espace réservé pour une image  14">
            <a:extLst>
              <a:ext uri="{FF2B5EF4-FFF2-40B4-BE49-F238E27FC236}">
                <a16:creationId xmlns:a16="http://schemas.microsoft.com/office/drawing/2014/main" xmlns="" id="{A3A06414-8D96-2848-A4DA-32DD1AD595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5533" y="818139"/>
            <a:ext cx="5580000" cy="5580000"/>
          </a:xfrm>
          <a:prstGeom prst="ellipse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500" b="1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53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it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E618FAA9-4F0B-9E4B-9B89-549E08600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xmlns="" id="{59BC231A-D1BD-084E-8F1A-DA062621BC32}"/>
              </a:ext>
            </a:extLst>
          </p:cNvPr>
          <p:cNvSpPr/>
          <p:nvPr userDrawn="1"/>
        </p:nvSpPr>
        <p:spPr>
          <a:xfrm rot="4492608">
            <a:off x="-4934542" y="-9517078"/>
            <a:ext cx="16788264" cy="16788264"/>
          </a:xfrm>
          <a:prstGeom prst="arc">
            <a:avLst/>
          </a:prstGeom>
          <a:ln w="825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05F863FE-1B4D-464D-90E6-0033A4AC518B}"/>
              </a:ext>
            </a:extLst>
          </p:cNvPr>
          <p:cNvSpPr/>
          <p:nvPr userDrawn="1"/>
        </p:nvSpPr>
        <p:spPr>
          <a:xfrm rot="21023656">
            <a:off x="7277533" y="800139"/>
            <a:ext cx="5616000" cy="5616000"/>
          </a:xfrm>
          <a:prstGeom prst="ellipse">
            <a:avLst/>
          </a:prstGeom>
          <a:solidFill>
            <a:schemeClr val="bg1"/>
          </a:solidFill>
          <a:ln w="825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4">
            <a:extLst>
              <a:ext uri="{FF2B5EF4-FFF2-40B4-BE49-F238E27FC236}">
                <a16:creationId xmlns:a16="http://schemas.microsoft.com/office/drawing/2014/main" xmlns="" id="{A3A06414-8D96-2848-A4DA-32DD1AD595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13105" y="838235"/>
            <a:ext cx="5544000" cy="5544000"/>
          </a:xfrm>
          <a:prstGeom prst="ellipse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500" b="1"/>
            </a:lvl1pPr>
          </a:lstStyle>
          <a:p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720000" y="756000"/>
            <a:ext cx="531495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arianne ExtraBold" panose="020000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720000" y="3240000"/>
            <a:ext cx="53149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11495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_Fond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E5C0FD5B-E29E-3C4E-9257-B315D44B9E1A}"/>
              </a:ext>
            </a:extLst>
          </p:cNvPr>
          <p:cNvSpPr/>
          <p:nvPr userDrawn="1"/>
        </p:nvSpPr>
        <p:spPr>
          <a:xfrm rot="21023656">
            <a:off x="5688977" y="-1537511"/>
            <a:ext cx="8928000" cy="89280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44B2DDB3-1A6A-B943-AE5A-2515B32F8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7" name="Forme libre : forme 12">
            <a:extLst>
              <a:ext uri="{FF2B5EF4-FFF2-40B4-BE49-F238E27FC236}">
                <a16:creationId xmlns:a16="http://schemas.microsoft.com/office/drawing/2014/main" xmlns="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712278"/>
            <a:ext cx="5435009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E60CC378-FC54-D041-B5F4-B42A70B664BD}" type="datetime1">
              <a:rPr lang="fr-FR" smtClean="0"/>
              <a:t>09/12/2025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xmlns="" id="{9BF582F5-4A99-C44F-9F49-E5C0419E9625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22" name="AutoShape 13" descr="Forme libre 29">
              <a:extLst>
                <a:ext uri="{FF2B5EF4-FFF2-40B4-BE49-F238E27FC236}">
                  <a16:creationId xmlns:a16="http://schemas.microsoft.com/office/drawing/2014/main" xmlns="" id="{589F5E54-5D79-E742-A4BC-762306ADE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23" name="AutoShape 14" descr="Forme libre 30">
              <a:extLst>
                <a:ext uri="{FF2B5EF4-FFF2-40B4-BE49-F238E27FC236}">
                  <a16:creationId xmlns:a16="http://schemas.microsoft.com/office/drawing/2014/main" xmlns="" id="{738FD99E-9B1C-5945-96F8-179132B13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7ADFC11-F0C8-5D4F-9301-1ED0FBA90D72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xmlns="" id="{7E8A98C0-2199-174F-89AF-630114FB67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2332278"/>
            <a:ext cx="5472113" cy="41608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7" name="Espace réservé pour une image  14">
            <a:extLst>
              <a:ext uri="{FF2B5EF4-FFF2-40B4-BE49-F238E27FC236}">
                <a16:creationId xmlns:a16="http://schemas.microsoft.com/office/drawing/2014/main" xmlns="" id="{077FAEB6-12C8-E74F-8F64-F699563DEE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23309" y="356462"/>
            <a:ext cx="5749872" cy="5699852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500" b="1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xmlns="" id="{5C52A7F2-25A7-3C4E-89B7-6A7AB37A42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80000"/>
            <a:ext cx="1858643" cy="331304"/>
          </a:xfrm>
          <a:solidFill>
            <a:schemeClr val="accent2">
              <a:lumMod val="60000"/>
              <a:lumOff val="40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  <p:pic>
        <p:nvPicPr>
          <p:cNvPr id="19" name="Google Shape;65;p13">
            <a:extLst>
              <a:ext uri="{FF2B5EF4-FFF2-40B4-BE49-F238E27FC236}">
                <a16:creationId xmlns:a16="http://schemas.microsoft.com/office/drawing/2014/main" xmlns="" id="{08953D88-DBA2-A847-93EF-D9C1FA7A8CE8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136" y="6389378"/>
            <a:ext cx="841574" cy="439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636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_Fond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E5C0FD5B-E29E-3C4E-9257-B315D44B9E1A}"/>
              </a:ext>
            </a:extLst>
          </p:cNvPr>
          <p:cNvSpPr/>
          <p:nvPr userDrawn="1"/>
        </p:nvSpPr>
        <p:spPr>
          <a:xfrm rot="21023656">
            <a:off x="5688977" y="-1537511"/>
            <a:ext cx="8928000" cy="8928000"/>
          </a:xfrm>
          <a:prstGeom prst="ellipse">
            <a:avLst/>
          </a:prstGeom>
          <a:solidFill>
            <a:schemeClr val="accent3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44B2DDB3-1A6A-B943-AE5A-2515B32F8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7" name="Forme libre : forme 12">
            <a:extLst>
              <a:ext uri="{FF2B5EF4-FFF2-40B4-BE49-F238E27FC236}">
                <a16:creationId xmlns:a16="http://schemas.microsoft.com/office/drawing/2014/main" xmlns="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725530"/>
            <a:ext cx="5435009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E60CC378-FC54-D041-B5F4-B42A70B664BD}" type="datetime1">
              <a:rPr lang="fr-FR" smtClean="0"/>
              <a:t>09/12/2025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xmlns="" id="{9BF582F5-4A99-C44F-9F49-E5C0419E9625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22" name="AutoShape 13" descr="Forme libre 29">
              <a:extLst>
                <a:ext uri="{FF2B5EF4-FFF2-40B4-BE49-F238E27FC236}">
                  <a16:creationId xmlns:a16="http://schemas.microsoft.com/office/drawing/2014/main" xmlns="" id="{589F5E54-5D79-E742-A4BC-762306ADE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23" name="AutoShape 14" descr="Forme libre 30">
              <a:extLst>
                <a:ext uri="{FF2B5EF4-FFF2-40B4-BE49-F238E27FC236}">
                  <a16:creationId xmlns:a16="http://schemas.microsoft.com/office/drawing/2014/main" xmlns="" id="{738FD99E-9B1C-5945-96F8-179132B13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7ADFC11-F0C8-5D4F-9301-1ED0FBA90D72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xmlns="" id="{7E8A98C0-2199-174F-89AF-630114FB67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2345530"/>
            <a:ext cx="5472113" cy="41608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7" name="Espace réservé pour une image  14">
            <a:extLst>
              <a:ext uri="{FF2B5EF4-FFF2-40B4-BE49-F238E27FC236}">
                <a16:creationId xmlns:a16="http://schemas.microsoft.com/office/drawing/2014/main" xmlns="" id="{077FAEB6-12C8-E74F-8F64-F699563DEE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23309" y="356462"/>
            <a:ext cx="5749872" cy="5699852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500" b="1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xmlns="" id="{5C52A7F2-25A7-3C4E-89B7-6A7AB37A42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80000"/>
            <a:ext cx="1858643" cy="331304"/>
          </a:xfrm>
          <a:solidFill>
            <a:schemeClr val="accent2">
              <a:lumMod val="60000"/>
              <a:lumOff val="40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  <p:pic>
        <p:nvPicPr>
          <p:cNvPr id="20" name="Google Shape;65;p13">
            <a:extLst>
              <a:ext uri="{FF2B5EF4-FFF2-40B4-BE49-F238E27FC236}">
                <a16:creationId xmlns:a16="http://schemas.microsoft.com/office/drawing/2014/main" xmlns="" id="{08953D88-DBA2-A847-93EF-D9C1FA7A8CE8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456" y="6389378"/>
            <a:ext cx="841574" cy="439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470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_FondBle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6D873991-0888-2343-A71D-7CED788B5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E5C0FD5B-E29E-3C4E-9257-B315D44B9E1A}"/>
              </a:ext>
            </a:extLst>
          </p:cNvPr>
          <p:cNvSpPr/>
          <p:nvPr userDrawn="1"/>
        </p:nvSpPr>
        <p:spPr>
          <a:xfrm rot="21023656">
            <a:off x="5688978" y="-1537511"/>
            <a:ext cx="8928000" cy="8928000"/>
          </a:xfrm>
          <a:prstGeom prst="ellipse">
            <a:avLst/>
          </a:prstGeom>
          <a:solidFill>
            <a:schemeClr val="bg1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 : forme 12">
            <a:extLst>
              <a:ext uri="{FF2B5EF4-FFF2-40B4-BE49-F238E27FC236}">
                <a16:creationId xmlns:a16="http://schemas.microsoft.com/office/drawing/2014/main" xmlns="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725531"/>
            <a:ext cx="5435009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000" y="2345531"/>
            <a:ext cx="5435009" cy="4351338"/>
          </a:xfrm>
        </p:spPr>
        <p:txBody>
          <a:bodyPr/>
          <a:lstStyle>
            <a:lvl1pPr marL="228600" indent="-22860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C196D78F-38CC-DD47-864F-5398921C7FE6}" type="datetime1">
              <a:rPr lang="fr-FR" smtClean="0"/>
              <a:t>09/12/2025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xmlns="" id="{1E24928D-C72E-0D4B-B959-2129F15663EB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22" name="AutoShape 13" descr="Forme libre 29">
              <a:extLst>
                <a:ext uri="{FF2B5EF4-FFF2-40B4-BE49-F238E27FC236}">
                  <a16:creationId xmlns:a16="http://schemas.microsoft.com/office/drawing/2014/main" xmlns="" id="{71719A7A-1047-E640-812D-944957E10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23" name="AutoShape 14" descr="Forme libre 30">
              <a:extLst>
                <a:ext uri="{FF2B5EF4-FFF2-40B4-BE49-F238E27FC236}">
                  <a16:creationId xmlns:a16="http://schemas.microsoft.com/office/drawing/2014/main" xmlns="" id="{09297469-0E98-B04F-A833-DBD67B251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7ADFC11-F0C8-5D4F-9301-1ED0FBA90D72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2A6CC0C9-62BB-3948-A775-5B4C117D1C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23309" y="387459"/>
            <a:ext cx="5749872" cy="5827362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500" b="1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8" name="Espace réservé du texte 28">
            <a:extLst>
              <a:ext uri="{FF2B5EF4-FFF2-40B4-BE49-F238E27FC236}">
                <a16:creationId xmlns:a16="http://schemas.microsoft.com/office/drawing/2014/main" xmlns="" id="{6D123EC0-4D8D-3744-BCA6-81B2A960B5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80000"/>
            <a:ext cx="1858643" cy="331304"/>
          </a:xfrm>
          <a:solidFill>
            <a:schemeClr val="accent2">
              <a:lumMod val="60000"/>
              <a:lumOff val="40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  <p:pic>
        <p:nvPicPr>
          <p:cNvPr id="20" name="Google Shape;65;p13">
            <a:extLst>
              <a:ext uri="{FF2B5EF4-FFF2-40B4-BE49-F238E27FC236}">
                <a16:creationId xmlns:a16="http://schemas.microsoft.com/office/drawing/2014/main" xmlns="" id="{08953D88-DBA2-A847-93EF-D9C1FA7A8CE8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456" y="6389378"/>
            <a:ext cx="841574" cy="439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305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_FondBle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photo, sombre, lumière, grand&#10;&#10;Description générée automatiquement">
            <a:extLst>
              <a:ext uri="{FF2B5EF4-FFF2-40B4-BE49-F238E27FC236}">
                <a16:creationId xmlns:a16="http://schemas.microsoft.com/office/drawing/2014/main" xmlns="" id="{6D873991-0888-2343-A71D-7CED788B5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47541" cy="6858000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E5C0FD5B-E29E-3C4E-9257-B315D44B9E1A}"/>
              </a:ext>
            </a:extLst>
          </p:cNvPr>
          <p:cNvSpPr/>
          <p:nvPr userDrawn="1"/>
        </p:nvSpPr>
        <p:spPr>
          <a:xfrm rot="21023656">
            <a:off x="5688978" y="-1537511"/>
            <a:ext cx="8928000" cy="8928000"/>
          </a:xfrm>
          <a:prstGeom prst="ellipse">
            <a:avLst/>
          </a:prstGeom>
          <a:solidFill>
            <a:schemeClr val="bg1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 : forme 12">
            <a:extLst>
              <a:ext uri="{FF2B5EF4-FFF2-40B4-BE49-F238E27FC236}">
                <a16:creationId xmlns:a16="http://schemas.microsoft.com/office/drawing/2014/main" xmlns="" id="{42A42BAA-1A26-AF40-BA63-943E0E510297}"/>
              </a:ext>
            </a:extLst>
          </p:cNvPr>
          <p:cNvSpPr/>
          <p:nvPr userDrawn="1"/>
        </p:nvSpPr>
        <p:spPr>
          <a:xfrm>
            <a:off x="-1" y="6479979"/>
            <a:ext cx="473076" cy="378021"/>
          </a:xfrm>
          <a:custGeom>
            <a:avLst/>
            <a:gdLst>
              <a:gd name="connsiteX0" fmla="*/ 0 w 643218"/>
              <a:gd name="connsiteY0" fmla="*/ 0 h 513976"/>
              <a:gd name="connsiteX1" fmla="*/ 386230 w 643218"/>
              <a:gd name="connsiteY1" fmla="*/ 0 h 513976"/>
              <a:gd name="connsiteX2" fmla="*/ 643218 w 643218"/>
              <a:gd name="connsiteY2" fmla="*/ 256988 h 513976"/>
              <a:gd name="connsiteX3" fmla="*/ 386230 w 643218"/>
              <a:gd name="connsiteY3" fmla="*/ 513976 h 513976"/>
              <a:gd name="connsiteX4" fmla="*/ 0 w 643218"/>
              <a:gd name="connsiteY4" fmla="*/ 513976 h 5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218" h="513976">
                <a:moveTo>
                  <a:pt x="0" y="0"/>
                </a:moveTo>
                <a:lnTo>
                  <a:pt x="386230" y="0"/>
                </a:lnTo>
                <a:cubicBezTo>
                  <a:pt x="528161" y="0"/>
                  <a:pt x="643218" y="115057"/>
                  <a:pt x="643218" y="256988"/>
                </a:cubicBezTo>
                <a:cubicBezTo>
                  <a:pt x="643218" y="398919"/>
                  <a:pt x="528161" y="513976"/>
                  <a:pt x="386230" y="513976"/>
                </a:cubicBezTo>
                <a:lnTo>
                  <a:pt x="0" y="51397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725530"/>
            <a:ext cx="5435009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000" y="2345530"/>
            <a:ext cx="543500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91639" y="7626676"/>
            <a:ext cx="838200" cy="187027"/>
          </a:xfrm>
        </p:spPr>
        <p:txBody>
          <a:bodyPr/>
          <a:lstStyle/>
          <a:p>
            <a:fld id="{C196D78F-38CC-DD47-864F-5398921C7FE6}" type="datetime1">
              <a:rPr lang="fr-FR" smtClean="0"/>
              <a:t>09/12/2025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60861" y="7626676"/>
            <a:ext cx="8420100" cy="1870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4504" y="6588000"/>
            <a:ext cx="838200" cy="187027"/>
          </a:xfrm>
        </p:spPr>
        <p:txBody>
          <a:bodyPr/>
          <a:lstStyle/>
          <a:p>
            <a:fld id="{C814DB2B-3EFD-4766-A6C9-C9A5E84D2897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xmlns="" id="{1E24928D-C72E-0D4B-B959-2129F15663EB}"/>
              </a:ext>
            </a:extLst>
          </p:cNvPr>
          <p:cNvGrpSpPr/>
          <p:nvPr userDrawn="1"/>
        </p:nvGrpSpPr>
        <p:grpSpPr>
          <a:xfrm>
            <a:off x="11063288" y="6099628"/>
            <a:ext cx="1128712" cy="889000"/>
            <a:chOff x="11063288" y="6099628"/>
            <a:chExt cx="1128712" cy="889000"/>
          </a:xfrm>
        </p:grpSpPr>
        <p:sp>
          <p:nvSpPr>
            <p:cNvPr id="22" name="AutoShape 13" descr="Forme libre 29">
              <a:extLst>
                <a:ext uri="{FF2B5EF4-FFF2-40B4-BE49-F238E27FC236}">
                  <a16:creationId xmlns:a16="http://schemas.microsoft.com/office/drawing/2014/main" xmlns="" id="{71719A7A-1047-E640-812D-944957E10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6099628"/>
              <a:ext cx="1128712" cy="889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829" y="0"/>
                  </a:moveTo>
                  <a:cubicBezTo>
                    <a:pt x="16693" y="0"/>
                    <a:pt x="19353" y="1106"/>
                    <a:pt x="21560" y="3001"/>
                  </a:cubicBezTo>
                  <a:lnTo>
                    <a:pt x="21600" y="3039"/>
                  </a:lnTo>
                  <a:lnTo>
                    <a:pt x="21600" y="21600"/>
                  </a:lnTo>
                  <a:lnTo>
                    <a:pt x="379" y="21600"/>
                  </a:lnTo>
                  <a:lnTo>
                    <a:pt x="281" y="21115"/>
                  </a:lnTo>
                  <a:cubicBezTo>
                    <a:pt x="97" y="19971"/>
                    <a:pt x="0" y="18787"/>
                    <a:pt x="0" y="17573"/>
                  </a:cubicBezTo>
                  <a:cubicBezTo>
                    <a:pt x="0" y="7868"/>
                    <a:pt x="6191" y="0"/>
                    <a:pt x="13829" y="0"/>
                  </a:cubicBezTo>
                  <a:close/>
                </a:path>
              </a:pathLst>
            </a:custGeom>
            <a:solidFill>
              <a:srgbClr val="E31927"/>
            </a:solidFill>
            <a:ln>
              <a:noFill/>
            </a:ln>
            <a:effectLst>
              <a:outerShdw blurRad="204092" dist="29368" dir="13500000" algn="br" rotWithShape="0">
                <a:schemeClr val="tx2">
                  <a:lumMod val="7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  <p:sp>
          <p:nvSpPr>
            <p:cNvPr id="23" name="AutoShape 14" descr="Forme libre 30">
              <a:extLst>
                <a:ext uri="{FF2B5EF4-FFF2-40B4-BE49-F238E27FC236}">
                  <a16:creationId xmlns:a16="http://schemas.microsoft.com/office/drawing/2014/main" xmlns="" id="{09297469-0E98-B04F-A833-DBD67B251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36" y="6160750"/>
              <a:ext cx="1111263" cy="82787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46" y="0"/>
                  </a:moveTo>
                  <a:cubicBezTo>
                    <a:pt x="16470" y="0"/>
                    <a:pt x="18751" y="825"/>
                    <a:pt x="20741" y="2278"/>
                  </a:cubicBezTo>
                  <a:lnTo>
                    <a:pt x="21600" y="2979"/>
                  </a:lnTo>
                  <a:lnTo>
                    <a:pt x="21600" y="21600"/>
                  </a:lnTo>
                  <a:lnTo>
                    <a:pt x="163" y="21600"/>
                  </a:lnTo>
                  <a:lnTo>
                    <a:pt x="73" y="20800"/>
                  </a:lnTo>
                  <a:cubicBezTo>
                    <a:pt x="25" y="20166"/>
                    <a:pt x="0" y="19522"/>
                    <a:pt x="0" y="18871"/>
                  </a:cubicBezTo>
                  <a:cubicBezTo>
                    <a:pt x="0" y="8449"/>
                    <a:pt x="6288" y="0"/>
                    <a:pt x="1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fr-FR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F624CB7-E18F-164D-832D-825D782EDFF4}"/>
              </a:ext>
            </a:extLst>
          </p:cNvPr>
          <p:cNvSpPr/>
          <p:nvPr userDrawn="1"/>
        </p:nvSpPr>
        <p:spPr>
          <a:xfrm>
            <a:off x="2254102" y="-2573079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7ADFC11-F0C8-5D4F-9301-1ED0FBA90D72}"/>
              </a:ext>
            </a:extLst>
          </p:cNvPr>
          <p:cNvSpPr/>
          <p:nvPr userDrawn="1"/>
        </p:nvSpPr>
        <p:spPr>
          <a:xfrm>
            <a:off x="2254102" y="6885384"/>
            <a:ext cx="13864856" cy="25730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3532303-DCB9-9C44-9F97-D141277811CC}"/>
              </a:ext>
            </a:extLst>
          </p:cNvPr>
          <p:cNvSpPr/>
          <p:nvPr userDrawn="1"/>
        </p:nvSpPr>
        <p:spPr>
          <a:xfrm>
            <a:off x="12192000" y="-659219"/>
            <a:ext cx="3969488" cy="102710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2A6CC0C9-62BB-3948-A775-5B4C117D1C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23309" y="387459"/>
            <a:ext cx="5749872" cy="5827362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500" b="1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8" name="Espace réservé du texte 28">
            <a:extLst>
              <a:ext uri="{FF2B5EF4-FFF2-40B4-BE49-F238E27FC236}">
                <a16:creationId xmlns:a16="http://schemas.microsoft.com/office/drawing/2014/main" xmlns="" id="{6D123EC0-4D8D-3744-BCA6-81B2A960B5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180000"/>
            <a:ext cx="1858643" cy="331304"/>
          </a:xfrm>
          <a:solidFill>
            <a:schemeClr val="accent3">
              <a:lumMod val="75000"/>
            </a:schemeClr>
          </a:solidFill>
        </p:spPr>
        <p:txBody>
          <a:bodyPr lIns="180000" tIns="0" rIns="180000" anchor="ctr" anchorCtr="0">
            <a:normAutofit/>
          </a:bodyPr>
          <a:lstStyle>
            <a:lvl1pPr marL="0" indent="0" algn="l">
              <a:buFontTx/>
              <a:buNone/>
              <a:defRPr sz="1000" b="0" i="0" cap="all" spc="200" normalizeH="0" baseline="0">
                <a:solidFill>
                  <a:schemeClr val="bg1"/>
                </a:solidFill>
                <a:latin typeface="Pole Emploi PRO Light" panose="02000303040000020004" pitchFamily="2" charset="77"/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57187" indent="0">
              <a:buFontTx/>
              <a:buNone/>
              <a:defRPr>
                <a:solidFill>
                  <a:schemeClr val="bg1"/>
                </a:solidFill>
              </a:defRPr>
            </a:lvl3pPr>
            <a:lvl4pPr marL="53657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43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  <p:pic>
        <p:nvPicPr>
          <p:cNvPr id="20" name="Google Shape;65;p13">
            <a:extLst>
              <a:ext uri="{FF2B5EF4-FFF2-40B4-BE49-F238E27FC236}">
                <a16:creationId xmlns:a16="http://schemas.microsoft.com/office/drawing/2014/main" xmlns="" id="{08953D88-DBA2-A847-93EF-D9C1FA7A8CE8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06" y="6415014"/>
            <a:ext cx="841574" cy="439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1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04900" y="6670973"/>
            <a:ext cx="838200" cy="1870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5EEF743-0E1B-B843-B232-8710B8C2ED0B}" type="datetime1">
              <a:rPr lang="fr-FR" smtClean="0"/>
              <a:t>09/12/2025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7400" y="6670973"/>
            <a:ext cx="8420100" cy="1870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27000" y="6670973"/>
            <a:ext cx="838200" cy="1870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814DB2B-3EFD-4766-A6C9-C9A5E84D289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151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76" r:id="rId3"/>
    <p:sldLayoutId id="2147483663" r:id="rId4"/>
    <p:sldLayoutId id="2147483678" r:id="rId5"/>
    <p:sldLayoutId id="2147483650" r:id="rId6"/>
    <p:sldLayoutId id="2147483679" r:id="rId7"/>
    <p:sldLayoutId id="2147483664" r:id="rId8"/>
    <p:sldLayoutId id="2147483680" r:id="rId9"/>
    <p:sldLayoutId id="2147483681" r:id="rId10"/>
    <p:sldLayoutId id="2147483665" r:id="rId11"/>
    <p:sldLayoutId id="2147483652" r:id="rId12"/>
    <p:sldLayoutId id="2147483669" r:id="rId13"/>
    <p:sldLayoutId id="2147483682" r:id="rId14"/>
    <p:sldLayoutId id="2147483668" r:id="rId15"/>
    <p:sldLayoutId id="2147483667" r:id="rId16"/>
    <p:sldLayoutId id="2147483684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4000" b="1" i="0" kern="1200">
          <a:solidFill>
            <a:schemeClr val="accent2"/>
          </a:solidFill>
          <a:latin typeface="Marianne ExtraBold" panose="02000000000000000000" pitchFamily="50" charset="0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tabLst/>
        <a:defRPr sz="13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357188" indent="-179388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tabLst/>
        <a:defRPr sz="13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536575" indent="-179388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tabLst/>
        <a:defRPr sz="13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714375" indent="-1778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tabLst/>
        <a:defRPr sz="13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893763" indent="-179388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tabLst/>
        <a:defRPr sz="13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ploi-territorial.fr/" TargetMode="External"/><Relationship Id="rId2" Type="http://schemas.openxmlformats.org/officeDocument/2006/relationships/hyperlink" Target="https://choisirleservicepublic.gouv.fr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hyperlink" Target="https://www.fhf.f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f.fr/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www.emploi-territorial.fr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hyperlink" Target="https://www.concours-territorial.fr/" TargetMode="External"/><Relationship Id="rId4" Type="http://schemas.openxmlformats.org/officeDocument/2006/relationships/hyperlink" Target="https://choisirleservicepublic.gouv.fr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fpt.fr/evoluer/lemploi-fpt/repertoire-metiers/guides-metiers/national" TargetMode="External"/><Relationship Id="rId2" Type="http://schemas.openxmlformats.org/officeDocument/2006/relationships/hyperlink" Target="https://metiersterritoriaux.fr/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EFCC3A4-3AA2-204A-8A93-4130B5460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1653349"/>
            <a:ext cx="5314950" cy="1550226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Bienvenue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au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webinaire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6669E55-DD2D-C748-8D51-978762B3B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526" y="4318067"/>
            <a:ext cx="7837965" cy="1655762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des métiers </a:t>
            </a:r>
            <a:br>
              <a:rPr lang="fr-FR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fr-FR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fonction </a:t>
            </a:r>
            <a:r>
              <a:rPr lang="fr-FR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publique   </a:t>
            </a:r>
            <a:endParaRPr lang="fr-FR" sz="2800" b="0" i="1" dirty="0">
              <a:solidFill>
                <a:srgbClr val="003D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Espace réservé pour une image  10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7" r="16657"/>
          <a:stretch>
            <a:fillRect/>
          </a:stretch>
        </p:blipFill>
        <p:spPr>
          <a:xfrm>
            <a:off x="7138984" y="797015"/>
            <a:ext cx="5544000" cy="5544000"/>
          </a:xfrm>
        </p:spPr>
      </p:pic>
      <p:pic>
        <p:nvPicPr>
          <p:cNvPr id="6" name="Picture 2" descr="Document sur la redirection dˇimprimante dans le Bureau à distance">
            <a:extLst>
              <a:ext uri="{FF2B5EF4-FFF2-40B4-BE49-F238E27FC236}">
                <a16:creationId xmlns:a16="http://schemas.microsoft.com/office/drawing/2014/main" xmlns="" id="{D0F1C67E-9F87-F8D5-BC9A-434F84B51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" b="10815"/>
          <a:stretch/>
        </p:blipFill>
        <p:spPr bwMode="auto">
          <a:xfrm>
            <a:off x="4820176" y="258262"/>
            <a:ext cx="2820987" cy="127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Aperçu de l’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116" y="429490"/>
            <a:ext cx="1626612" cy="102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1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999" y="963561"/>
            <a:ext cx="10765309" cy="55477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Quelques exemples de métiers…</a:t>
            </a:r>
          </a:p>
          <a:p>
            <a:pPr marL="0" indent="0" algn="just">
              <a:buNone/>
            </a:pPr>
            <a:endParaRPr lang="fr-F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Opérateur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vidéo protection</a:t>
            </a:r>
          </a:p>
          <a:p>
            <a:pPr marL="0" indent="0" algn="just">
              <a:buNone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://metiersterritoriaux.fr/temoignages/temoignage/gerald-operateur-de-videoprotection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Serrurier</a:t>
            </a:r>
          </a:p>
          <a:p>
            <a:pPr marL="0" indent="0" algn="just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metiersterritoriaux.fr/temoignages/temoignage/jean-christophe-serrurier</a:t>
            </a:r>
          </a:p>
          <a:p>
            <a:pPr algn="just"/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FPT c’est aussi des métiers variés tels que agent de port, photographe–vidéaste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responsable métrologie (c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ontrôle l'ensemble des équipements et matériels du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laboratoire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psychologue,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B2B-3EFD-4766-A6C9-C9A5E84D2897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540000" y="180000"/>
            <a:ext cx="8780981" cy="331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LES METIERS TERRITORIAUX</a:t>
            </a:r>
            <a:endParaRPr lang="fr-FR" sz="40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447" y="5992874"/>
            <a:ext cx="1066715" cy="671946"/>
          </a:xfrm>
          <a:prstGeom prst="rect">
            <a:avLst/>
          </a:prstGeom>
        </p:spPr>
      </p:pic>
      <p:pic>
        <p:nvPicPr>
          <p:cNvPr id="8" name="Picture 2" descr="Document sur la redirection dˇimprimante dans le Bureau à distance">
            <a:extLst>
              <a:ext uri="{FF2B5EF4-FFF2-40B4-BE49-F238E27FC236}">
                <a16:creationId xmlns:a16="http://schemas.microsoft.com/office/drawing/2014/main" xmlns="" id="{D0F1C67E-9F87-F8D5-BC9A-434F84B51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" b="10815"/>
          <a:stretch/>
        </p:blipFill>
        <p:spPr bwMode="auto">
          <a:xfrm>
            <a:off x="8647940" y="5891140"/>
            <a:ext cx="1839167" cy="83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7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960" y="1962400"/>
            <a:ext cx="10847138" cy="1325563"/>
          </a:xfrm>
        </p:spPr>
        <p:txBody>
          <a:bodyPr/>
          <a:lstStyle/>
          <a:p>
            <a:pPr algn="ctr"/>
            <a:r>
              <a:rPr lang="fr-FR" u="sng" cap="all" dirty="0">
                <a:latin typeface="Arial" panose="020B0604020202020204" pitchFamily="34" charset="0"/>
                <a:cs typeface="Arial" panose="020B0604020202020204" pitchFamily="34" charset="0"/>
              </a:rPr>
              <a:t>Travailler dans la fonction </a:t>
            </a:r>
            <a:r>
              <a:rPr lang="fr-FR" u="sng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publique</a:t>
            </a:r>
            <a:r>
              <a:rPr lang="fr-FR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voies d’accès diverses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B2B-3EFD-4766-A6C9-C9A5E84D2897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374" y="4070555"/>
            <a:ext cx="1066715" cy="671946"/>
          </a:xfrm>
          <a:prstGeom prst="rect">
            <a:avLst/>
          </a:prstGeom>
        </p:spPr>
      </p:pic>
      <p:pic>
        <p:nvPicPr>
          <p:cNvPr id="8" name="Picture 2" descr="Document sur la redirection dˇimprimante dans le Bureau à distance">
            <a:extLst>
              <a:ext uri="{FF2B5EF4-FFF2-40B4-BE49-F238E27FC236}">
                <a16:creationId xmlns:a16="http://schemas.microsoft.com/office/drawing/2014/main" xmlns="" id="{D0F1C67E-9F87-F8D5-BC9A-434F84B51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" b="10815"/>
          <a:stretch/>
        </p:blipFill>
        <p:spPr bwMode="auto">
          <a:xfrm>
            <a:off x="7401031" y="3958431"/>
            <a:ext cx="1839167" cy="83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919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96765A6-DD71-2944-9865-D08F2AFBF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2963" y="275303"/>
            <a:ext cx="5318572" cy="5722373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fr-F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Les concours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8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&gt; Une plénitude de métiers du service public</a:t>
            </a:r>
          </a:p>
          <a:p>
            <a:pPr marL="0" indent="0"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18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&gt; 3 </a:t>
            </a:r>
            <a:r>
              <a:rPr lang="fr-FR" sz="1800" dirty="0" smtClean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catégories </a:t>
            </a:r>
            <a:r>
              <a:rPr lang="fr-FR" sz="18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(A, B, C) selon le niveau de responsabilité visé et le niveau de diplôme</a:t>
            </a:r>
          </a:p>
          <a:p>
            <a:pPr marL="0" indent="0">
              <a:buNone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800" u="sng" dirty="0">
                <a:latin typeface="Arial" panose="020B0604020202020204" pitchFamily="34" charset="0"/>
                <a:cs typeface="Arial" panose="020B0604020202020204" pitchFamily="34" charset="0"/>
              </a:rPr>
              <a:t>Les catégories hiérarchiques</a:t>
            </a:r>
          </a:p>
          <a:p>
            <a:pPr marL="0" indent="0">
              <a:buNone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fr-FR" sz="16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A (bac +2/3) : fonction de conception, de direction et d’encadrement (comparable aux cadres)</a:t>
            </a:r>
          </a:p>
          <a:p>
            <a:pPr lvl="0" algn="just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6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B (bac </a:t>
            </a:r>
            <a:r>
              <a:rPr lang="fr-FR" sz="1600" dirty="0" smtClean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à </a:t>
            </a:r>
            <a:r>
              <a:rPr lang="fr-FR" sz="16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bac +2) : ils peuvent encadrer des équipes, des services. Encadrement intermédiaire (surtout dans la FPT) 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fr-FR" sz="16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C (</a:t>
            </a:r>
            <a:r>
              <a:rPr lang="fr-FR" sz="1600" dirty="0" smtClean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Diplômes niveau 3 </a:t>
            </a:r>
            <a:r>
              <a:rPr lang="fr-FR" sz="16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(CAP, BEP) ou sans diplôme : fonction d’exécution </a:t>
            </a:r>
            <a:r>
              <a:rPr lang="fr-FR" sz="1600" b="1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nécessitant pour certains métiers des qualifications professionnelles spécialisées</a:t>
            </a:r>
            <a:r>
              <a:rPr lang="fr-FR" sz="16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1D9382B1-160B-0C4B-989E-25280F449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B2B-3EFD-4766-A6C9-C9A5E84D2897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948515" y="1385019"/>
            <a:ext cx="5728273" cy="411267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PRINCIPAUX ACCES SANS CONCOURS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ecrutement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direct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sans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concours</a:t>
            </a:r>
          </a:p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Recrutement de contractuels</a:t>
            </a:r>
          </a:p>
          <a:p>
            <a:pPr algn="ctr"/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Handicap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090" y="5911121"/>
            <a:ext cx="1066892" cy="676715"/>
          </a:xfrm>
          <a:prstGeom prst="rect">
            <a:avLst/>
          </a:prstGeom>
        </p:spPr>
      </p:pic>
      <p:pic>
        <p:nvPicPr>
          <p:cNvPr id="8" name="Picture 2" descr="Document sur la redirection dˇimprimante dans le Bureau à distance">
            <a:extLst>
              <a:ext uri="{FF2B5EF4-FFF2-40B4-BE49-F238E27FC236}">
                <a16:creationId xmlns:a16="http://schemas.microsoft.com/office/drawing/2014/main" xmlns="" id="{D0F1C67E-9F87-F8D5-BC9A-434F84B51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" b="10815"/>
          <a:stretch/>
        </p:blipFill>
        <p:spPr bwMode="auto">
          <a:xfrm>
            <a:off x="9021566" y="5851812"/>
            <a:ext cx="1839167" cy="83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83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604" y="528711"/>
            <a:ext cx="10847138" cy="1325563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Pour information, parmi les agents de la fonction publique : 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38 % relèvent de la catégorie hiérarchique A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20 % de la catégorie B 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42 % de la catégorie C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53604" y="2147785"/>
            <a:ext cx="10972352" cy="1599200"/>
          </a:xfr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fr-FR" sz="1800" dirty="0"/>
          </a:p>
          <a:p>
            <a:pPr marL="0" indent="0" algn="ctr">
              <a:buNone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La répartition est très différente selon les versants </a:t>
            </a:r>
          </a:p>
          <a:p>
            <a:pPr marL="0" indent="0" algn="ctr">
              <a:buNone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avec une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majorité de catégories A pour la FPE</a:t>
            </a:r>
          </a:p>
          <a:p>
            <a:pPr marL="0" indent="0" algn="ctr">
              <a:buNone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(qui s’explique notamment par le nombre d’enseignants) </a:t>
            </a:r>
          </a:p>
          <a:p>
            <a:pPr marL="0" indent="0" algn="ctr">
              <a:buNone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et une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grande majorité de catégorie C pour la FPT 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FR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fr-FR" sz="16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DGAFP chiffres clés 2023</a:t>
            </a:r>
            <a:endParaRPr lang="fr-FR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FR" sz="1800" dirty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B2B-3EFD-4766-A6C9-C9A5E84D2897}" type="slidenum">
              <a:rPr lang="fr-FR" smtClean="0"/>
              <a:pPr/>
              <a:t>13</a:t>
            </a:fld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426627"/>
              </p:ext>
            </p:extLst>
          </p:nvPr>
        </p:nvGraphicFramePr>
        <p:xfrm>
          <a:off x="1784093" y="4314124"/>
          <a:ext cx="8511374" cy="18262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878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09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31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34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160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6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FF454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FPE</a:t>
                      </a:r>
                      <a:endParaRPr lang="fr-FR" sz="2000" b="0" dirty="0">
                        <a:solidFill>
                          <a:srgbClr val="FF454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FPT</a:t>
                      </a:r>
                      <a:endParaRPr lang="fr-FR" sz="28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FPH</a:t>
                      </a:r>
                      <a:endParaRPr lang="fr-FR" sz="2000" b="0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Ensemble</a:t>
                      </a:r>
                      <a:endParaRPr lang="fr-FR" sz="2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6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Catégorie A</a:t>
                      </a:r>
                      <a:endParaRPr lang="fr-FR" sz="2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FF454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</a:t>
                      </a:r>
                      <a:endParaRPr lang="fr-FR" sz="2000" b="0" dirty="0">
                        <a:solidFill>
                          <a:srgbClr val="FF454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  <a:endParaRPr lang="fr-FR" sz="28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fr-FR" sz="2000" b="0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  <a:endParaRPr lang="fr-FR" sz="2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6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Catégorie B</a:t>
                      </a:r>
                      <a:endParaRPr lang="fr-FR" sz="2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FF454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  <a:endParaRPr lang="fr-FR" sz="2000" b="0" dirty="0">
                        <a:solidFill>
                          <a:srgbClr val="FF454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fr-FR" sz="28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  <a:endParaRPr lang="fr-FR" sz="2000" b="0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6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Catégorie C</a:t>
                      </a:r>
                      <a:endParaRPr lang="fr-FR" sz="20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FF454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  <a:endParaRPr lang="fr-FR" sz="2000" b="0" dirty="0">
                        <a:solidFill>
                          <a:srgbClr val="FF454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fr-FR" sz="28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34%</a:t>
                      </a:r>
                      <a:endParaRPr lang="fr-FR" sz="2000" b="0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38" y="5992873"/>
            <a:ext cx="1066715" cy="671946"/>
          </a:xfrm>
          <a:prstGeom prst="rect">
            <a:avLst/>
          </a:prstGeom>
        </p:spPr>
      </p:pic>
      <p:pic>
        <p:nvPicPr>
          <p:cNvPr id="8" name="Picture 2" descr="Document sur la redirection dˇimprimante dans le Bureau à distance">
            <a:extLst>
              <a:ext uri="{FF2B5EF4-FFF2-40B4-BE49-F238E27FC236}">
                <a16:creationId xmlns:a16="http://schemas.microsoft.com/office/drawing/2014/main" xmlns="" id="{D0F1C67E-9F87-F8D5-BC9A-434F84B51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" b="10815"/>
          <a:stretch/>
        </p:blipFill>
        <p:spPr bwMode="auto">
          <a:xfrm>
            <a:off x="9827811" y="5851812"/>
            <a:ext cx="1839167" cy="83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1559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61100758-C8D5-8C4C-81EC-0C24E5DD1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B2B-3EFD-4766-A6C9-C9A5E84D2897}" type="slidenum">
              <a:rPr lang="fr-FR" smtClean="0"/>
              <a:t>14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74133" y="327378"/>
            <a:ext cx="1142435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concours</a:t>
            </a: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Principe 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L’égalité d’accès aux emplois public (art 6 DDHC) → pour le respecter, le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concours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fr-FR" dirty="0"/>
              <a:t> </a:t>
            </a:r>
          </a:p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Nous attirons votre attention sur le fait que « la réussite à un concours ne vaut pas recrutement pour la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fonction publique territoriale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 ». En cas de réussite au concours, la personne est inscrite sur une liste d’aptitude établie par ordre alphabétique. Il lui appartient, dans les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4 années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suivant son inscription sur la liste d’aptitude, de trouver un emploi afin d’être nommée en qualité de fonctionnaire stagiaire. </a:t>
            </a:r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86686432"/>
              </p:ext>
            </p:extLst>
          </p:nvPr>
        </p:nvGraphicFramePr>
        <p:xfrm>
          <a:off x="0" y="3260980"/>
          <a:ext cx="12192000" cy="3081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133600" y="5941669"/>
            <a:ext cx="7371645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Procédure de titularisation d’un(e) lauréat(e) </a:t>
            </a:r>
            <a:br>
              <a:rPr lang="fr-FR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un concours de la Fonction Publique Territoriale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2407" y="429491"/>
            <a:ext cx="1066715" cy="671946"/>
          </a:xfrm>
          <a:prstGeom prst="rect">
            <a:avLst/>
          </a:prstGeom>
        </p:spPr>
      </p:pic>
      <p:pic>
        <p:nvPicPr>
          <p:cNvPr id="8" name="Picture 2" descr="Document sur la redirection dˇimprimante dans le Bureau à distance">
            <a:extLst>
              <a:ext uri="{FF2B5EF4-FFF2-40B4-BE49-F238E27FC236}">
                <a16:creationId xmlns:a16="http://schemas.microsoft.com/office/drawing/2014/main" xmlns="" id="{D0F1C67E-9F87-F8D5-BC9A-434F84B51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" b="10815"/>
          <a:stretch/>
        </p:blipFill>
        <p:spPr bwMode="auto">
          <a:xfrm>
            <a:off x="9729489" y="296586"/>
            <a:ext cx="1839167" cy="83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38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D3FCF46B-6979-0647-89E4-4A26B751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B2B-3EFD-4766-A6C9-C9A5E84D2897}" type="slidenum">
              <a:rPr lang="fr-FR" smtClean="0"/>
              <a:t>15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87022" y="316089"/>
            <a:ext cx="8003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ECEC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3 différents types de </a:t>
            </a:r>
            <a:r>
              <a:rPr lang="fr-FR" sz="3600" dirty="0" smtClean="0">
                <a:solidFill>
                  <a:srgbClr val="ECEC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concours</a:t>
            </a:r>
            <a:endParaRPr lang="fr-FR" sz="3600" dirty="0">
              <a:solidFill>
                <a:srgbClr val="ECEC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917060138"/>
              </p:ext>
            </p:extLst>
          </p:nvPr>
        </p:nvGraphicFramePr>
        <p:xfrm>
          <a:off x="0" y="1219200"/>
          <a:ext cx="11909778" cy="5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124" y="5819245"/>
            <a:ext cx="1066715" cy="671946"/>
          </a:xfrm>
          <a:prstGeom prst="rect">
            <a:avLst/>
          </a:prstGeom>
        </p:spPr>
      </p:pic>
      <p:pic>
        <p:nvPicPr>
          <p:cNvPr id="7" name="Picture 2" descr="Document sur la redirection dˇimprimante dans le Bureau à distance">
            <a:extLst>
              <a:ext uri="{FF2B5EF4-FFF2-40B4-BE49-F238E27FC236}">
                <a16:creationId xmlns:a16="http://schemas.microsoft.com/office/drawing/2014/main" xmlns="" id="{D0F1C67E-9F87-F8D5-BC9A-434F84B51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" b="10815"/>
          <a:stretch/>
        </p:blipFill>
        <p:spPr bwMode="auto">
          <a:xfrm>
            <a:off x="9729488" y="5625670"/>
            <a:ext cx="1839167" cy="83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4114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3172" y="1033574"/>
            <a:ext cx="11718828" cy="5258271"/>
          </a:xfrm>
        </p:spPr>
        <p:txBody>
          <a:bodyPr>
            <a:noAutofit/>
          </a:bodyPr>
          <a:lstStyle/>
          <a:p>
            <a:pPr marL="0" lvl="0" indent="0" fontAlgn="base" hangingPunct="0">
              <a:buNone/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Au 1</a:t>
            </a:r>
            <a:r>
              <a:rPr lang="fr-FR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grade de certains emplois de la catégorie 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endParaRPr lang="fr-F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 hangingPunct="0">
              <a:buNone/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Vous pouvez donc devenir fonctionnaire </a:t>
            </a:r>
            <a:r>
              <a:rPr lang="fr-F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sans passer un concours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Cela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s'appelle le </a:t>
            </a:r>
            <a:r>
              <a:rPr lang="fr-FR" sz="1800" b="1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recrutement </a:t>
            </a:r>
            <a:r>
              <a:rPr lang="fr-FR" sz="18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fr-FR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 hangingPunct="0"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 hangingPunct="0">
              <a:buNone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fontAlgn="base" hangingPunct="0">
              <a:buNone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Cette procédure est uniquement possible pour le premier grade en catégorie C à savoir:</a:t>
            </a:r>
          </a:p>
          <a:p>
            <a:pPr fontAlgn="base" hangingPunct="0"/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Agent social (H/F)</a:t>
            </a:r>
          </a:p>
          <a:p>
            <a:pPr fontAlgn="base" hangingPunct="0"/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Adjoint technique (H/F)</a:t>
            </a:r>
          </a:p>
          <a:p>
            <a:pPr fontAlgn="base" hangingPunct="0"/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Adjoint d'animation (H/F)</a:t>
            </a:r>
          </a:p>
          <a:p>
            <a:pPr lvl="0" fontAlgn="base" hangingPunct="0"/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Adjoint administratif (H/F)</a:t>
            </a:r>
          </a:p>
          <a:p>
            <a:pPr fontAlgn="base" hangingPunct="0"/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Adjoint du patrimoine (H/F)</a:t>
            </a:r>
          </a:p>
          <a:p>
            <a:pPr lvl="0" fontAlgn="base" hangingPunct="0"/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Adjoint technique des établissements (H/F)</a:t>
            </a:r>
          </a:p>
          <a:p>
            <a:pPr marL="0" indent="0" fontAlgn="base" hangingPunct="0"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 hangingPunct="0">
              <a:buNone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Le recrutement direct relève de la seule compétence de </a:t>
            </a:r>
            <a:r>
              <a:rPr lang="fr-FR" sz="18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l'autorité territoriale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(Maire ou Président). </a:t>
            </a:r>
          </a:p>
          <a:p>
            <a:pPr marL="0" indent="0" fontAlgn="base" hangingPunct="0"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 hangingPunct="0">
              <a:buNone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Les personnes peuvent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candidater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directement auprès des collectivités territoriales de leur choix. </a:t>
            </a:r>
          </a:p>
          <a:p>
            <a:pPr marL="0" indent="0" algn="just" fontAlgn="base" hangingPunct="0">
              <a:buNone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Si elles sont recrutées, elles seront nommées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stagiaires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pendant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un an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puis, si cette période probatoire satisfait l’employeur,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titularisées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. C’est une forme de période d’essai. Elles acquièrent alors le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statut de fonctionnaire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. Attention, quand on parle de fonctionnaires stagiaires on parle bien d’agents publics rémunérés pour le temps de travail réalisé auprès de la collectivité qui les a recrutés. </a:t>
            </a:r>
          </a:p>
          <a:p>
            <a:endParaRPr lang="fr-FR" sz="16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B2B-3EFD-4766-A6C9-C9A5E84D2897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38563" y="164213"/>
            <a:ext cx="10847138" cy="7501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2800" b="1" i="0" kern="1200">
                <a:solidFill>
                  <a:schemeClr val="bg1"/>
                </a:solidFill>
                <a:latin typeface="Marianne ExtraBold" panose="020000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RECRUTEMENT DIRECT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000" y="6082705"/>
            <a:ext cx="1066715" cy="671946"/>
          </a:xfrm>
          <a:prstGeom prst="rect">
            <a:avLst/>
          </a:prstGeom>
        </p:spPr>
      </p:pic>
      <p:pic>
        <p:nvPicPr>
          <p:cNvPr id="8" name="Picture 2" descr="Document sur la redirection dˇimprimante dans le Bureau à distance">
            <a:extLst>
              <a:ext uri="{FF2B5EF4-FFF2-40B4-BE49-F238E27FC236}">
                <a16:creationId xmlns:a16="http://schemas.microsoft.com/office/drawing/2014/main" xmlns="" id="{D0F1C67E-9F87-F8D5-BC9A-434F84B51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" b="10815"/>
          <a:stretch/>
        </p:blipFill>
        <p:spPr bwMode="auto">
          <a:xfrm>
            <a:off x="9228044" y="5920638"/>
            <a:ext cx="1839167" cy="83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60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8884" y="231945"/>
            <a:ext cx="10847138" cy="1325563"/>
          </a:xfrm>
        </p:spPr>
        <p:txBody>
          <a:bodyPr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RECRUTEMENT PAR CONTRAT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544" y="2064954"/>
            <a:ext cx="5283199" cy="25070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Travailler dans la fonction publique, ce n’est pas nécessairement être fonctionnaire. </a:t>
            </a:r>
            <a:r>
              <a:rPr lang="fr-FR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contractuels sont des agents publics sous contrat (CDD ou CDI).</a:t>
            </a:r>
          </a:p>
          <a:p>
            <a:pPr marL="0" indent="0" algn="ctr"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Plus d’un agent public sur cinq est contractuel (22% en 2021, soit 1,2 million de personnes), en constante augmentation (chiffres INSEE).</a:t>
            </a:r>
          </a:p>
          <a:p>
            <a:pPr marL="0" indent="0" algn="ctr">
              <a:buNone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56092" y="1593378"/>
            <a:ext cx="5181600" cy="3936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Les employeurs territoriaux peuvent recourir au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recrutement par contrat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pour satisfaire un besoin permanent ou un besoin temporaire (saisonnier ou occasionnel). </a:t>
            </a:r>
          </a:p>
          <a:p>
            <a:pPr marL="0" indent="0" algn="ctr"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CDD </a:t>
            </a:r>
            <a:r>
              <a:rPr lang="fr-FR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peut, </a:t>
            </a:r>
            <a:r>
              <a:rPr lang="fr-FR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terme de 6 années de contrat, se transformer en CDI. Dans ce cas, l’agent reste contractuel (il ne devient pas fonctionnaire) mais il n’a plus de date de fin à son contrat.</a:t>
            </a:r>
          </a:p>
          <a:p>
            <a:pPr marL="0" indent="0" algn="ctr">
              <a:buNone/>
            </a:pPr>
            <a:endParaRPr lang="fr-FR" sz="2000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 cas du recrutement par contrat, l’agent peut négocier sa rémunération (</a:t>
            </a:r>
            <a:r>
              <a:rPr lang="fr-FR" sz="20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les limites fixées par la réglementation et la jurisprudence).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B2B-3EFD-4766-A6C9-C9A5E84D2897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050927" y="5920293"/>
            <a:ext cx="1055330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Les contractuels dans la FPT bénéficient </a:t>
            </a:r>
            <a:r>
              <a:rPr lang="fr-FR" dirty="0" smtClean="0">
                <a:solidFill>
                  <a:schemeClr val="bg1"/>
                </a:solidFill>
              </a:rPr>
              <a:t>de </a:t>
            </a:r>
            <a:r>
              <a:rPr lang="fr-FR" dirty="0">
                <a:solidFill>
                  <a:schemeClr val="bg1"/>
                </a:solidFill>
              </a:rPr>
              <a:t>règles spécifiques </a:t>
            </a:r>
            <a:r>
              <a:rPr lang="fr-FR" dirty="0" smtClean="0">
                <a:solidFill>
                  <a:schemeClr val="bg1"/>
                </a:solidFill>
              </a:rPr>
              <a:t>définies réglementairement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52" y="481446"/>
            <a:ext cx="1066715" cy="671946"/>
          </a:xfrm>
          <a:prstGeom prst="rect">
            <a:avLst/>
          </a:prstGeom>
        </p:spPr>
      </p:pic>
      <p:pic>
        <p:nvPicPr>
          <p:cNvPr id="9" name="Picture 2" descr="Document sur la redirection dˇimprimante dans le Bureau à distance">
            <a:extLst>
              <a:ext uri="{FF2B5EF4-FFF2-40B4-BE49-F238E27FC236}">
                <a16:creationId xmlns:a16="http://schemas.microsoft.com/office/drawing/2014/main" xmlns="" id="{D0F1C67E-9F87-F8D5-BC9A-434F84B51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" b="10815"/>
          <a:stretch/>
        </p:blipFill>
        <p:spPr bwMode="auto">
          <a:xfrm>
            <a:off x="9699992" y="267089"/>
            <a:ext cx="1839167" cy="83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21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74133" y="191911"/>
            <a:ext cx="7100712" cy="1422400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Personnes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en situation de handicap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338665" y="1727200"/>
            <a:ext cx="6583245" cy="4840748"/>
          </a:xfrm>
        </p:spPr>
        <p:txBody>
          <a:bodyPr vert="horz" lIns="0" tIns="0" rIns="0" bIns="0" rtlCol="0" anchor="t">
            <a:noAutofit/>
          </a:bodyPr>
          <a:lstStyle/>
          <a:p>
            <a:pPr algn="just"/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Les personnes en situation de handicap et </a:t>
            </a:r>
            <a:b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n'ayant pas la qualité de fonctionnaire peuvent être recrutées</a:t>
            </a:r>
            <a:b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en qualité d'agent contractuel dans les emplois de catégories </a:t>
            </a:r>
            <a:b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A, B et C pendant une période correspondant à </a:t>
            </a:r>
            <a:b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la durée de stage prévue réglementairement.</a:t>
            </a:r>
          </a:p>
          <a:p>
            <a:pPr algn="just"/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800" i="1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Pour un rédacteur, la durée du stage est d’un an. </a:t>
            </a:r>
            <a:r>
              <a:rPr lang="fr-FR" sz="18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i="1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Aussi, le contrat pourra être d’une durée d’un an.</a:t>
            </a:r>
            <a:r>
              <a:rPr lang="fr-FR" sz="18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 </a:t>
            </a:r>
            <a:endParaRPr lang="fr-FR" sz="1800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Au terme de ce contrat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, son bénéficiaire est titularisé,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sous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réserve de remplir les conditions de santé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particulières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le cas échéant exigées pour l'exercice de la fonction.</a:t>
            </a:r>
          </a:p>
          <a:p>
            <a:pPr algn="just"/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Le recrutement est effectué par contrat d'une durée d'un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 sous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réserve de remplir un certain nombre de conditions : </a:t>
            </a:r>
          </a:p>
          <a:p>
            <a:pPr marL="541338" lvl="0" indent="-276225" algn="just"/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ne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pas être fonctionnaire</a:t>
            </a:r>
          </a:p>
          <a:p>
            <a:pPr marL="541338" lvl="0" indent="-276225" algn="just"/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figurer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sur la liste des bénéficiaires de l'obligation d'emploi </a:t>
            </a:r>
            <a:b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mentionnés à l'article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5212-13 du Code du travail</a:t>
            </a:r>
          </a:p>
          <a:p>
            <a:pPr marL="541338" lvl="0" indent="-276225" algn="just"/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être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apte physiquement.</a:t>
            </a:r>
          </a:p>
          <a:p>
            <a:pPr marL="541338" lvl="0" indent="-276225" algn="just"/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remplir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les conditions de diplômes ou niveaux d’étude</a:t>
            </a:r>
          </a:p>
          <a:p>
            <a:pPr marL="541338" indent="-276225"/>
            <a:endParaRPr lang="fr-FR" sz="105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r="-746"/>
          <a:stretch/>
        </p:blipFill>
        <p:spPr>
          <a:xfrm>
            <a:off x="6838245" y="1806221"/>
            <a:ext cx="6753577" cy="307052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913512" y="1255257"/>
            <a:ext cx="4278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Des aides FIPHFP à mobiliser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913512" y="4874552"/>
            <a:ext cx="4278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Achats de matériel adapté par exemple</a:t>
            </a:r>
          </a:p>
        </p:txBody>
      </p:sp>
      <p:pic>
        <p:nvPicPr>
          <p:cNvPr id="9" name="Picture 2" descr="Document sur la redirection dˇimprimante dans le Bureau à distance">
            <a:extLst>
              <a:ext uri="{FF2B5EF4-FFF2-40B4-BE49-F238E27FC236}">
                <a16:creationId xmlns:a16="http://schemas.microsoft.com/office/drawing/2014/main" xmlns="" id="{D0F1C67E-9F87-F8D5-BC9A-434F84B51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" b="10815"/>
          <a:stretch/>
        </p:blipFill>
        <p:spPr bwMode="auto">
          <a:xfrm>
            <a:off x="10053953" y="80276"/>
            <a:ext cx="1839167" cy="83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9106" y="132848"/>
            <a:ext cx="1066715" cy="67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7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6662" y="133325"/>
            <a:ext cx="10847138" cy="1325563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CONSEILS POUR POSTULER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6661" y="1275095"/>
            <a:ext cx="11587015" cy="59319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1800" dirty="0"/>
              <a:t>Il s’agit d’un recrutement classique (lettre de motivation, CV, entretien de recrutement). </a:t>
            </a:r>
          </a:p>
          <a:p>
            <a:pPr marL="0" indent="0" algn="just">
              <a:buNone/>
            </a:pPr>
            <a:r>
              <a:rPr lang="fr-FR" sz="1800" dirty="0"/>
              <a:t>Ne vous mettez pas de barrière !</a:t>
            </a:r>
          </a:p>
          <a:p>
            <a:pPr marL="0" indent="0" algn="just">
              <a:buNone/>
            </a:pPr>
            <a:endParaRPr lang="fr-FR" sz="1800" dirty="0"/>
          </a:p>
          <a:p>
            <a:pPr marL="0" indent="0" algn="just">
              <a:buNone/>
            </a:pPr>
            <a:r>
              <a:rPr lang="fr-FR" sz="1800" dirty="0"/>
              <a:t>Les conseils habituellement donnés aux candidats du secteur privé pourront être utiles aux candidats du secteur public :</a:t>
            </a:r>
          </a:p>
          <a:p>
            <a:pPr lvl="0" algn="just"/>
            <a:r>
              <a:rPr lang="fr-FR" sz="1800" dirty="0"/>
              <a:t>adapter votre CV au poste visé</a:t>
            </a:r>
          </a:p>
          <a:p>
            <a:pPr lvl="0" algn="just"/>
            <a:r>
              <a:rPr lang="fr-FR" sz="1800" dirty="0"/>
              <a:t>lettre de motivation sur une page et qui vient étayer le projet de la personne (pourquoi cette collectivité, pourquoi maintenant, que puis-je apporter </a:t>
            </a:r>
            <a:r>
              <a:rPr lang="fr-FR" sz="1800" dirty="0" smtClean="0"/>
              <a:t>? Demander </a:t>
            </a:r>
            <a:r>
              <a:rPr lang="fr-FR" sz="1800" dirty="0"/>
              <a:t>un entretien, etc.)</a:t>
            </a:r>
          </a:p>
          <a:p>
            <a:pPr marL="0" indent="0" algn="just">
              <a:buNone/>
            </a:pPr>
            <a:endParaRPr lang="fr-FR" sz="1800" dirty="0"/>
          </a:p>
          <a:p>
            <a:pPr marL="0" indent="0" algn="just">
              <a:buNone/>
            </a:pPr>
            <a:r>
              <a:rPr lang="fr-FR" sz="1800" dirty="0"/>
              <a:t>Les recruteurs du secteur public n’en restent pas moins des recruteurs. </a:t>
            </a:r>
            <a:br>
              <a:rPr lang="fr-FR" sz="1800" dirty="0"/>
            </a:br>
            <a:r>
              <a:rPr lang="fr-FR" sz="1800" dirty="0"/>
              <a:t>Ils recherchent des compétences pour satisfaire des besoins. </a:t>
            </a:r>
          </a:p>
          <a:p>
            <a:pPr marL="0" indent="0" algn="just">
              <a:buNone/>
            </a:pPr>
            <a:endParaRPr lang="fr-FR" sz="1800" dirty="0"/>
          </a:p>
          <a:p>
            <a:pPr marL="0" indent="0" algn="just">
              <a:buNone/>
            </a:pPr>
            <a:r>
              <a:rPr lang="fr-FR" sz="1800" b="1" dirty="0"/>
              <a:t>Pour accéder aux offres d’emplois, plusieurs sites peuvent utilement être consultés : </a:t>
            </a:r>
          </a:p>
          <a:p>
            <a:pPr marL="0" indent="0" algn="just">
              <a:buNone/>
            </a:pPr>
            <a:endParaRPr lang="fr-FR" sz="1800" dirty="0"/>
          </a:p>
          <a:p>
            <a:pPr algn="just"/>
            <a:r>
              <a:rPr lang="fr-FR" sz="1800" u="sng" dirty="0">
                <a:hlinkClick r:id="rId2"/>
              </a:rPr>
              <a:t>https://choisirleservicepublic.gouv.fr/</a:t>
            </a:r>
            <a:r>
              <a:rPr lang="fr-FR" sz="1800" u="sng" dirty="0"/>
              <a:t> </a:t>
            </a:r>
            <a:r>
              <a:rPr lang="fr-FR" sz="1800" dirty="0"/>
              <a:t>regroupe l’ensemble des offres d’emploi sur des postes permanents dans la fonction publique </a:t>
            </a:r>
          </a:p>
          <a:p>
            <a:pPr marL="0" indent="0" algn="just">
              <a:buNone/>
            </a:pPr>
            <a:endParaRPr lang="fr-FR" sz="1800" dirty="0"/>
          </a:p>
          <a:p>
            <a:pPr algn="just"/>
            <a:r>
              <a:rPr lang="fr-FR" sz="1800" dirty="0"/>
              <a:t>Offres d’emplois pour la FPT </a:t>
            </a:r>
            <a:r>
              <a:rPr lang="fr-FR" sz="1800" u="sng" dirty="0">
                <a:hlinkClick r:id="rId3"/>
              </a:rPr>
              <a:t>https://www.emploi-territorial.fr/</a:t>
            </a:r>
            <a:r>
              <a:rPr lang="fr-FR" sz="1800" dirty="0"/>
              <a:t> </a:t>
            </a:r>
          </a:p>
          <a:p>
            <a:pPr algn="just"/>
            <a:endParaRPr lang="fr-FR" sz="1800" dirty="0"/>
          </a:p>
          <a:p>
            <a:pPr algn="just"/>
            <a:r>
              <a:rPr lang="fr-FR" sz="1800" dirty="0"/>
              <a:t>Offres d’emplois pour la FPH </a:t>
            </a:r>
            <a:r>
              <a:rPr lang="fr-FR" sz="1800" u="sng" dirty="0">
                <a:hlinkClick r:id="rId4"/>
              </a:rPr>
              <a:t>https://www.fhf.fr/</a:t>
            </a:r>
            <a:r>
              <a:rPr lang="fr-FR" sz="1800" dirty="0"/>
              <a:t> </a:t>
            </a:r>
          </a:p>
          <a:p>
            <a:endParaRPr lang="fr-FR" sz="1800" dirty="0"/>
          </a:p>
          <a:p>
            <a:endParaRPr lang="fr-FR" sz="1800" dirty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B2B-3EFD-4766-A6C9-C9A5E84D2897}" type="slidenum">
              <a:rPr lang="fr-FR" smtClean="0"/>
              <a:t>19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5044" y="5635337"/>
            <a:ext cx="1066715" cy="671946"/>
          </a:xfrm>
          <a:prstGeom prst="rect">
            <a:avLst/>
          </a:prstGeom>
        </p:spPr>
      </p:pic>
      <p:pic>
        <p:nvPicPr>
          <p:cNvPr id="7" name="Picture 2" descr="Document sur la redirection dˇimprimante dans le Bureau à distance">
            <a:extLst>
              <a:ext uri="{FF2B5EF4-FFF2-40B4-BE49-F238E27FC236}">
                <a16:creationId xmlns:a16="http://schemas.microsoft.com/office/drawing/2014/main" xmlns="" id="{D0F1C67E-9F87-F8D5-BC9A-434F84B51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" b="10815"/>
          <a:stretch/>
        </p:blipFill>
        <p:spPr bwMode="auto">
          <a:xfrm>
            <a:off x="9080559" y="5497851"/>
            <a:ext cx="1839167" cy="83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603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06984" y="4859995"/>
            <a:ext cx="6581954" cy="387798"/>
          </a:xfr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Durée de la présentation </a:t>
            </a:r>
            <a:r>
              <a:rPr lang="fr-FR" sz="28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800" smtClean="0">
                <a:latin typeface="Arial" panose="020B0604020202020204" pitchFamily="34" charset="0"/>
                <a:cs typeface="Arial" panose="020B0604020202020204" pitchFamily="34" charset="0"/>
              </a:rPr>
              <a:t>0h30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581509" y="1656271"/>
            <a:ext cx="10429336" cy="25545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200" dirty="0">
              <a:solidFill>
                <a:srgbClr val="0E7A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>
                <a:solidFill>
                  <a:srgbClr val="0E7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1°) Présentation des métiers de la </a:t>
            </a:r>
            <a:r>
              <a:rPr lang="fr-FR" sz="3200" dirty="0" smtClean="0">
                <a:solidFill>
                  <a:srgbClr val="0E7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fonction publique</a:t>
            </a:r>
            <a:endParaRPr lang="fr-FR" sz="3200" dirty="0">
              <a:solidFill>
                <a:srgbClr val="0E7A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>
              <a:solidFill>
                <a:srgbClr val="0E7A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>
                <a:solidFill>
                  <a:srgbClr val="0E7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2°) </a:t>
            </a:r>
            <a:r>
              <a:rPr lang="fr-FR" sz="3200" dirty="0" smtClean="0">
                <a:solidFill>
                  <a:srgbClr val="0E7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3200" dirty="0">
                <a:solidFill>
                  <a:srgbClr val="0E7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recrutements </a:t>
            </a:r>
          </a:p>
          <a:p>
            <a:pPr algn="ctr"/>
            <a:endParaRPr lang="fr-FR" sz="3200" dirty="0">
              <a:solidFill>
                <a:srgbClr val="0E7A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999" y="5489865"/>
            <a:ext cx="1066715" cy="671946"/>
          </a:xfrm>
          <a:prstGeom prst="rect">
            <a:avLst/>
          </a:prstGeom>
        </p:spPr>
      </p:pic>
      <p:pic>
        <p:nvPicPr>
          <p:cNvPr id="11" name="Picture 2" descr="Document sur la redirection dˇimprimante dans le Bureau à distance">
            <a:extLst>
              <a:ext uri="{FF2B5EF4-FFF2-40B4-BE49-F238E27FC236}">
                <a16:creationId xmlns:a16="http://schemas.microsoft.com/office/drawing/2014/main" xmlns="" id="{D0F1C67E-9F87-F8D5-BC9A-434F84B51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" b="10815"/>
          <a:stretch/>
        </p:blipFill>
        <p:spPr bwMode="auto">
          <a:xfrm>
            <a:off x="9060895" y="5360199"/>
            <a:ext cx="1839167" cy="83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65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6662" y="1421296"/>
            <a:ext cx="10508649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2000" dirty="0"/>
          </a:p>
          <a:p>
            <a:pPr algn="just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Offres d’emplois pour la FPT </a:t>
            </a:r>
            <a:r>
              <a:rPr lang="fr-FR" sz="20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https://www.emploi-territorial.fr/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Offres d’emplois pour la FPH </a:t>
            </a:r>
            <a:r>
              <a:rPr lang="fr-FR" sz="20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https://www.fhf.fr/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000" u="sng" dirty="0" smtClean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algn="just"/>
            <a:endParaRPr lang="fr-FR" sz="2000" u="sng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algn="just"/>
            <a:r>
              <a:rPr lang="fr-FR" sz="2000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fr-FR" sz="20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fr-FR" sz="2000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choisirleservicepublic.gouv.fr/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regroupe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l’ensemble des offres d’emploi sur des postes permanents dans la fonction publique </a:t>
            </a:r>
          </a:p>
          <a:p>
            <a:pPr algn="just"/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Pour les concours de la fonction publique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territoriale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000" u="sng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</a:t>
            </a:r>
            <a:r>
              <a:rPr lang="fr-FR" sz="20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://www.concours-territorial.fr/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B2B-3EFD-4766-A6C9-C9A5E84D2897}" type="slidenum">
              <a:rPr lang="fr-FR" smtClean="0"/>
              <a:t>20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506662" y="162313"/>
            <a:ext cx="10847138" cy="980687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DES SITES SUPPORTS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4280" y="5884719"/>
            <a:ext cx="1066715" cy="671946"/>
          </a:xfrm>
          <a:prstGeom prst="rect">
            <a:avLst/>
          </a:prstGeom>
        </p:spPr>
      </p:pic>
      <p:pic>
        <p:nvPicPr>
          <p:cNvPr id="6" name="Picture 2" descr="Document sur la redirection dˇimprimante dans le Bureau à distance">
            <a:extLst>
              <a:ext uri="{FF2B5EF4-FFF2-40B4-BE49-F238E27FC236}">
                <a16:creationId xmlns:a16="http://schemas.microsoft.com/office/drawing/2014/main" xmlns="" id="{D0F1C67E-9F87-F8D5-BC9A-434F84B51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" b="10815"/>
          <a:stretch/>
        </p:blipFill>
        <p:spPr bwMode="auto">
          <a:xfrm>
            <a:off x="7743372" y="5723992"/>
            <a:ext cx="1839167" cy="83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31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B2B-3EFD-4766-A6C9-C9A5E84D2897}" type="slidenum">
              <a:rPr lang="fr-FR" smtClean="0"/>
              <a:t>21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972704" y="1268950"/>
            <a:ext cx="100117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</a:t>
            </a:r>
            <a:endParaRPr lang="fr-FR" sz="6600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321" y="2613595"/>
            <a:ext cx="1066715" cy="671946"/>
          </a:xfrm>
          <a:prstGeom prst="rect">
            <a:avLst/>
          </a:prstGeom>
        </p:spPr>
      </p:pic>
      <p:pic>
        <p:nvPicPr>
          <p:cNvPr id="6" name="Picture 2" descr="Document sur la redirection dˇimprimante dans le Bureau à distance">
            <a:extLst>
              <a:ext uri="{FF2B5EF4-FFF2-40B4-BE49-F238E27FC236}">
                <a16:creationId xmlns:a16="http://schemas.microsoft.com/office/drawing/2014/main" xmlns="" id="{D0F1C67E-9F87-F8D5-BC9A-434F84B51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" b="10815"/>
          <a:stretch/>
        </p:blipFill>
        <p:spPr bwMode="auto">
          <a:xfrm>
            <a:off x="6101385" y="2459683"/>
            <a:ext cx="1839167" cy="83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49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66DA43-65B4-8642-9122-75A930F7B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OBJECTIFS DU WEBINAIRE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BFEC61AA-456E-2446-864B-D0E1E0A1E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B2B-3EFD-4766-A6C9-C9A5E84D2897}" type="slidenum">
              <a:rPr lang="fr-FR" smtClean="0"/>
              <a:t>3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E525FDE-29E5-3F49-A4B1-D5BCAD7DCD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7827" y="2240457"/>
            <a:ext cx="6240960" cy="4160838"/>
          </a:xfrm>
        </p:spPr>
        <p:txBody>
          <a:bodyPr vert="horz" lIns="0" tIns="0" rIns="0" bIns="0" rtlCol="0" anchor="t">
            <a:noAutofit/>
          </a:bodyPr>
          <a:lstStyle/>
          <a:p>
            <a:pPr algn="just"/>
            <a:r>
              <a:rPr lang="fr-FR" sz="24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Présenter </a:t>
            </a:r>
            <a:r>
              <a:rPr lang="fr-FR" sz="2400" b="1" u="sng" dirty="0">
                <a:solidFill>
                  <a:srgbClr val="0070C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les principales administrations publiques </a:t>
            </a:r>
            <a:r>
              <a:rPr lang="fr-FR" sz="24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composant la fonction publique.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Présenter </a:t>
            </a:r>
            <a:r>
              <a:rPr lang="fr-FR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de la fonction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publique territoriale,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voies d’accès, etc.</a:t>
            </a:r>
          </a:p>
        </p:txBody>
      </p:sp>
      <p:pic>
        <p:nvPicPr>
          <p:cNvPr id="9" name="Espace réservé pour une image  8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3" r="16363"/>
          <a:stretch>
            <a:fillRect/>
          </a:stretch>
        </p:blipFill>
        <p:spPr>
          <a:xfrm>
            <a:off x="7050551" y="1000664"/>
            <a:ext cx="4522298" cy="44829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80" y="5884719"/>
            <a:ext cx="1066715" cy="671946"/>
          </a:xfrm>
          <a:prstGeom prst="rect">
            <a:avLst/>
          </a:prstGeom>
        </p:spPr>
      </p:pic>
      <p:pic>
        <p:nvPicPr>
          <p:cNvPr id="7" name="Picture 2" descr="Document sur la redirection dˇimprimante dans le Bureau à distance">
            <a:extLst>
              <a:ext uri="{FF2B5EF4-FFF2-40B4-BE49-F238E27FC236}">
                <a16:creationId xmlns:a16="http://schemas.microsoft.com/office/drawing/2014/main" xmlns="" id="{D0F1C67E-9F87-F8D5-BC9A-434F84B51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" b="10815"/>
          <a:stretch/>
        </p:blipFill>
        <p:spPr bwMode="auto">
          <a:xfrm>
            <a:off x="3967785" y="5773154"/>
            <a:ext cx="1839167" cy="83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359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E7652AB-87CE-9A43-8FD3-AE82FE77C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5530"/>
            <a:ext cx="9185891" cy="1325563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fonction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publique, de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quoi parle-ton ?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EAC511A4-645C-684F-978C-01692380B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B2B-3EFD-4766-A6C9-C9A5E84D2897}" type="slidenum">
              <a:rPr lang="fr-FR" smtClean="0"/>
              <a:t>4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30972A3-43B3-6243-843B-B9C94E64E0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778" y="2023038"/>
            <a:ext cx="11284122" cy="4376927"/>
          </a:xfrm>
        </p:spPr>
        <p:txBody>
          <a:bodyPr vert="horz" lIns="0" tIns="0" rIns="0" bIns="0" rtlCol="0" anchor="t">
            <a:normAutofit/>
          </a:bodyPr>
          <a:lstStyle/>
          <a:p>
            <a:pPr algn="just"/>
            <a:r>
              <a:rPr lang="fr-FR" sz="20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C’est l’ensemble des agents, titulaires et contractuels, occupant un poste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au sein de la fonction publique de l’Etat, d’une collectivité territoriale, ou des établissements publics de santé.</a:t>
            </a:r>
          </a:p>
          <a:p>
            <a:endParaRPr lang="fr-F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800" b="1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La fonction publique en France c’est : </a:t>
            </a:r>
          </a:p>
          <a:p>
            <a:pPr marL="0" indent="0">
              <a:buNone/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&gt; Le 1</a:t>
            </a:r>
            <a:r>
              <a:rPr lang="fr-FR" sz="1800" b="1" baseline="30000" dirty="0">
                <a:solidFill>
                  <a:srgbClr val="0070C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er</a:t>
            </a: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employeur</a:t>
            </a:r>
          </a:p>
          <a:p>
            <a:pPr marL="0" lvl="0" indent="0">
              <a:buNone/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&gt; 5,6 millions d’agents (1 salarié sur 5)</a:t>
            </a:r>
          </a:p>
          <a:p>
            <a:pPr marL="0" lvl="0" indent="0">
              <a:buNone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1800" b="1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On distingue en France 3 fonctions </a:t>
            </a:r>
            <a:r>
              <a:rPr lang="fr-FR" sz="1800" b="1" dirty="0" smtClean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publiques</a:t>
            </a:r>
            <a:endParaRPr lang="fr-F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graphicFrame>
        <p:nvGraphicFramePr>
          <p:cNvPr id="236" name="Diagramme 235">
            <a:extLst>
              <a:ext uri="{FF2B5EF4-FFF2-40B4-BE49-F238E27FC236}">
                <a16:creationId xmlns:a16="http://schemas.microsoft.com/office/drawing/2014/main" xmlns="" id="{A71E7DA8-0025-BF5F-C105-BC8440DF63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7038345"/>
              </p:ext>
            </p:extLst>
          </p:nvPr>
        </p:nvGraphicFramePr>
        <p:xfrm>
          <a:off x="3269906" y="3803073"/>
          <a:ext cx="6209732" cy="2462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3407" y="5978237"/>
            <a:ext cx="1066715" cy="671946"/>
          </a:xfrm>
          <a:prstGeom prst="rect">
            <a:avLst/>
          </a:prstGeom>
        </p:spPr>
      </p:pic>
      <p:pic>
        <p:nvPicPr>
          <p:cNvPr id="8" name="Picture 2" descr="Document sur la redirection dˇimprimante dans le Bureau à distance">
            <a:extLst>
              <a:ext uri="{FF2B5EF4-FFF2-40B4-BE49-F238E27FC236}">
                <a16:creationId xmlns:a16="http://schemas.microsoft.com/office/drawing/2014/main" xmlns="" id="{D0F1C67E-9F87-F8D5-BC9A-434F84B51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" b="10815"/>
          <a:stretch/>
        </p:blipFill>
        <p:spPr bwMode="auto">
          <a:xfrm>
            <a:off x="6463168" y="5817399"/>
            <a:ext cx="1839167" cy="83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57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B3A5291-6E63-4645-9D9F-D129A56F0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00158" y="894829"/>
            <a:ext cx="7584530" cy="1393801"/>
          </a:xfrm>
        </p:spPr>
        <p:txBody>
          <a:bodyPr>
            <a:normAutofit/>
          </a:bodyPr>
          <a:lstStyle/>
          <a:p>
            <a:pPr algn="ctr"/>
            <a:r>
              <a:rPr lang="fr-FR" sz="2400" dirty="0" smtClean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Zoom sur la fonction </a:t>
            </a:r>
            <a:r>
              <a:rPr lang="fr-FR" sz="24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p</a:t>
            </a:r>
            <a:r>
              <a:rPr lang="fr-FR" sz="2400" dirty="0" smtClean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ublique territoriale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F16886E-8841-6549-A24F-4531E75AD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949" y="2286913"/>
            <a:ext cx="6009212" cy="3893651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 algn="just">
              <a:buNone/>
            </a:pPr>
            <a:endParaRPr lang="fr-FR" sz="1800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fr-FR" sz="20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Personnel occupant un emploi public dans les collectivités territoriales et établissements publics locaux (Mairies, Conseils Départementaux ou Régionaux, </a:t>
            </a:r>
            <a:r>
              <a:rPr lang="fr-FR" sz="2000" dirty="0" smtClean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intercommunalités telles que les </a:t>
            </a:r>
            <a:r>
              <a:rPr lang="fr-FR" sz="20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communautés </a:t>
            </a:r>
            <a:r>
              <a:rPr lang="fr-FR" sz="2000" dirty="0" smtClean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de communes, les Métropoles, les </a:t>
            </a:r>
            <a:r>
              <a:rPr lang="fr-FR" sz="20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syndicats intercommunaux, etc. </a:t>
            </a:r>
            <a:r>
              <a:rPr lang="fr-FR" sz="2000" dirty="0" smtClean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)</a:t>
            </a:r>
          </a:p>
          <a:p>
            <a:pPr marL="0" indent="0" algn="just">
              <a:buNone/>
            </a:pPr>
            <a:r>
              <a:rPr lang="fr-FR" sz="1400" dirty="0"/>
              <a:t/>
            </a:r>
            <a:br>
              <a:rPr lang="fr-FR" sz="1400" dirty="0"/>
            </a:br>
            <a:endParaRPr lang="fr-FR" sz="14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F233FD94-15B0-9344-9F42-F0F8C533B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B2B-3EFD-4766-A6C9-C9A5E84D2897}" type="slidenum">
              <a:rPr lang="fr-FR" smtClean="0"/>
              <a:t>5</a:t>
            </a:fld>
            <a:endParaRPr lang="fr-FR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452646456"/>
              </p:ext>
            </p:extLst>
          </p:nvPr>
        </p:nvGraphicFramePr>
        <p:xfrm>
          <a:off x="5113585" y="72220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481" y="5810784"/>
            <a:ext cx="1200583" cy="756272"/>
          </a:xfrm>
          <a:prstGeom prst="rect">
            <a:avLst/>
          </a:prstGeom>
        </p:spPr>
      </p:pic>
      <p:pic>
        <p:nvPicPr>
          <p:cNvPr id="9" name="Picture 2" descr="Document sur la redirection dˇimprimante dans le Bureau à distance">
            <a:extLst>
              <a:ext uri="{FF2B5EF4-FFF2-40B4-BE49-F238E27FC236}">
                <a16:creationId xmlns:a16="http://schemas.microsoft.com/office/drawing/2014/main" xmlns="" id="{D0F1C67E-9F87-F8D5-BC9A-434F84B51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" b="10815"/>
          <a:stretch/>
        </p:blipFill>
        <p:spPr bwMode="auto">
          <a:xfrm>
            <a:off x="2050362" y="5795500"/>
            <a:ext cx="1714498" cy="77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50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892" y="86051"/>
            <a:ext cx="5501036" cy="1123289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Le service public, </a:t>
            </a:r>
            <a:b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des métiers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diversifiés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B2B-3EFD-4766-A6C9-C9A5E84D2897}" type="slidenum">
              <a:rPr lang="fr-FR" smtClean="0"/>
              <a:t>6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37653" y="1461543"/>
            <a:ext cx="6874152" cy="2923394"/>
          </a:xfrm>
        </p:spPr>
        <p:txBody>
          <a:bodyPr vert="horz" lIns="0" tIns="0" rIns="0" bIns="0" rtlCol="0" anchor="t">
            <a:noAutofit/>
          </a:bodyPr>
          <a:lstStyle/>
          <a:p>
            <a:pPr algn="just"/>
            <a:r>
              <a:rPr lang="fr-FR" sz="1800" dirty="0">
                <a:ea typeface="Verdana"/>
              </a:rPr>
              <a:t>Tous types de métiers, les 3 versants de la fonction publique sont un large panel d’opportunités de recrutement et de pistes de développement pour les candidats, ce sont </a:t>
            </a:r>
            <a:r>
              <a:rPr lang="fr-FR" sz="1800" b="1" u="sng" dirty="0">
                <a:solidFill>
                  <a:srgbClr val="0070C0"/>
                </a:solidFill>
                <a:ea typeface="Verdana"/>
              </a:rPr>
              <a:t>+700 métiers</a:t>
            </a:r>
            <a:r>
              <a:rPr lang="fr-FR" sz="1800" dirty="0">
                <a:ea typeface="Verdana"/>
              </a:rPr>
              <a:t>.</a:t>
            </a:r>
          </a:p>
          <a:p>
            <a:endParaRPr lang="fr-FR" sz="1800" dirty="0"/>
          </a:p>
          <a:p>
            <a:pPr algn="just"/>
            <a:r>
              <a:rPr lang="fr-FR" sz="1800" dirty="0">
                <a:ea typeface="Verdana"/>
              </a:rPr>
              <a:t>Il est possible de s’investir sur des </a:t>
            </a:r>
            <a:r>
              <a:rPr lang="fr-FR" sz="1800" b="1" dirty="0" smtClean="0">
                <a:ea typeface="Verdana"/>
              </a:rPr>
              <a:t>métiers propres </a:t>
            </a:r>
            <a:r>
              <a:rPr lang="fr-FR" sz="1800" dirty="0">
                <a:ea typeface="Verdana"/>
              </a:rPr>
              <a:t>à la fonction publique (police, </a:t>
            </a:r>
            <a:r>
              <a:rPr lang="fr-FR" sz="1800" dirty="0" smtClean="0">
                <a:ea typeface="Verdana"/>
              </a:rPr>
              <a:t>justice, </a:t>
            </a:r>
            <a:r>
              <a:rPr lang="fr-FR" sz="1800" dirty="0">
                <a:ea typeface="Verdana"/>
              </a:rPr>
              <a:t>ou encore secrétaire </a:t>
            </a:r>
            <a:r>
              <a:rPr lang="fr-FR" sz="1800" dirty="0" smtClean="0">
                <a:ea typeface="Verdana"/>
              </a:rPr>
              <a:t>général </a:t>
            </a:r>
            <a:r>
              <a:rPr lang="fr-FR" sz="1800" dirty="0">
                <a:ea typeface="Verdana"/>
              </a:rPr>
              <a:t>de mairie). Mais il </a:t>
            </a:r>
            <a:r>
              <a:rPr lang="fr-FR" sz="1800" dirty="0" smtClean="0">
                <a:ea typeface="Verdana"/>
              </a:rPr>
              <a:t>est aussi </a:t>
            </a:r>
            <a:r>
              <a:rPr lang="fr-FR" sz="1800" dirty="0">
                <a:ea typeface="Verdana"/>
              </a:rPr>
              <a:t>possible de s’engager sur des </a:t>
            </a:r>
            <a:r>
              <a:rPr lang="fr-FR" sz="1800" b="1" dirty="0">
                <a:ea typeface="Verdana"/>
              </a:rPr>
              <a:t>missions qui sont partagées entre le public et le privé</a:t>
            </a:r>
            <a:r>
              <a:rPr lang="fr-FR" sz="1800" dirty="0">
                <a:ea typeface="Verdana"/>
              </a:rPr>
              <a:t> comme les secteurs du numérique, de la petite enfance, des ressources humaines, de la santé, etc.</a:t>
            </a:r>
          </a:p>
          <a:p>
            <a:pPr marL="0" indent="0">
              <a:buNone/>
            </a:pPr>
            <a:endParaRPr lang="fr-FR" sz="160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7"/>
          </p:nvPr>
        </p:nvSpPr>
        <p:spPr>
          <a:xfrm>
            <a:off x="292022" y="5157338"/>
            <a:ext cx="7072315" cy="819366"/>
          </a:xfrm>
        </p:spPr>
        <p:txBody>
          <a:bodyPr>
            <a:noAutofit/>
          </a:bodyPr>
          <a:lstStyle/>
          <a:p>
            <a:pPr algn="just"/>
            <a:r>
              <a:rPr lang="fr-FR" sz="1600" dirty="0">
                <a:solidFill>
                  <a:srgbClr val="0070C0"/>
                </a:solidFill>
              </a:rPr>
              <a:t>Cuisinier(e), agent(e) d’animation, </a:t>
            </a:r>
            <a:r>
              <a:rPr lang="fr-FR" sz="1600" dirty="0" smtClean="0">
                <a:solidFill>
                  <a:srgbClr val="0070C0"/>
                </a:solidFill>
              </a:rPr>
              <a:t>chauffeur, </a:t>
            </a:r>
            <a:r>
              <a:rPr lang="fr-FR" sz="1600" dirty="0">
                <a:solidFill>
                  <a:srgbClr val="0070C0"/>
                </a:solidFill>
              </a:rPr>
              <a:t>jardinier(e), ingénieur(e), </a:t>
            </a:r>
            <a:r>
              <a:rPr lang="fr-FR" sz="1600" dirty="0" smtClean="0">
                <a:solidFill>
                  <a:srgbClr val="0070C0"/>
                </a:solidFill>
              </a:rPr>
              <a:t>médecin, officier(e</a:t>
            </a:r>
            <a:r>
              <a:rPr lang="fr-FR" sz="1600" dirty="0">
                <a:solidFill>
                  <a:srgbClr val="0070C0"/>
                </a:solidFill>
              </a:rPr>
              <a:t>) de police, inspecteur/inspectrice des impôts, </a:t>
            </a:r>
            <a:r>
              <a:rPr lang="fr-FR" sz="1600" dirty="0" smtClean="0">
                <a:solidFill>
                  <a:srgbClr val="0070C0"/>
                </a:solidFill>
              </a:rPr>
              <a:t>etc.</a:t>
            </a:r>
            <a:endParaRPr lang="fr-FR" sz="1600" dirty="0">
              <a:solidFill>
                <a:srgbClr val="0070C0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8"/>
          </p:nvPr>
        </p:nvSpPr>
        <p:spPr>
          <a:xfrm>
            <a:off x="292022" y="4662919"/>
            <a:ext cx="5523434" cy="486416"/>
          </a:xfrm>
        </p:spPr>
        <p:txBody>
          <a:bodyPr>
            <a:norm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Quelques exemples de métier :</a:t>
            </a:r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2575783916"/>
              </p:ext>
            </p:extLst>
          </p:nvPr>
        </p:nvGraphicFramePr>
        <p:xfrm>
          <a:off x="5478585" y="54382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816" y="5999019"/>
            <a:ext cx="1066715" cy="671946"/>
          </a:xfrm>
          <a:prstGeom prst="rect">
            <a:avLst/>
          </a:prstGeom>
        </p:spPr>
      </p:pic>
      <p:pic>
        <p:nvPicPr>
          <p:cNvPr id="12" name="Picture 2" descr="Document sur la redirection dˇimprimante dans le Bureau à distance">
            <a:extLst>
              <a:ext uri="{FF2B5EF4-FFF2-40B4-BE49-F238E27FC236}">
                <a16:creationId xmlns:a16="http://schemas.microsoft.com/office/drawing/2014/main" xmlns="" id="{D0F1C67E-9F87-F8D5-BC9A-434F84B51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" b="10815"/>
          <a:stretch/>
        </p:blipFill>
        <p:spPr bwMode="auto">
          <a:xfrm>
            <a:off x="9473850" y="5900974"/>
            <a:ext cx="1839167" cy="83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18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5F5396E-6889-FE48-9556-9ACEBCFD1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73" y="86186"/>
            <a:ext cx="5387502" cy="1720242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La fonction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publique recrute 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8D9089B-1600-114D-A47E-ECC209A29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892" y="2172188"/>
            <a:ext cx="6305516" cy="3306672"/>
          </a:xfrm>
        </p:spPr>
        <p:txBody>
          <a:bodyPr vert="horz" lIns="0" tIns="0" rIns="0" bIns="0" rtlCol="0" anchor="t">
            <a:noAutofit/>
          </a:bodyPr>
          <a:lstStyle/>
          <a:p>
            <a:pPr algn="just"/>
            <a:r>
              <a:rPr lang="fr-FR" sz="2800" dirty="0" smtClean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Recherche de </a:t>
            </a:r>
            <a:r>
              <a:rPr lang="fr-FR" sz="28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profils variés (H/F)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avec </a:t>
            </a:r>
            <a:r>
              <a:rPr lang="fr-FR" sz="2800" dirty="0" smtClean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ou </a:t>
            </a:r>
            <a:r>
              <a:rPr lang="fr-FR" sz="28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sans diplômes pour des emplois à temps complet ou à temps non </a:t>
            </a:r>
            <a:r>
              <a:rPr lang="fr-FR" sz="2800" dirty="0" smtClean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complet.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8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Les collectivités, les services de l’Etat ont aujourd’hui des besoins non </a:t>
            </a:r>
            <a:r>
              <a:rPr lang="fr-FR" sz="2800" dirty="0" smtClean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satisf</a:t>
            </a:r>
            <a:r>
              <a:rPr lang="fr-FR" sz="28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a</a:t>
            </a:r>
            <a:r>
              <a:rPr lang="fr-FR" sz="2800" dirty="0" smtClean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its.</a:t>
            </a:r>
            <a:endParaRPr lang="fr-FR" sz="2800" dirty="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44" y="5780810"/>
            <a:ext cx="1066715" cy="671946"/>
          </a:xfrm>
          <a:prstGeom prst="rect">
            <a:avLst/>
          </a:prstGeom>
        </p:spPr>
      </p:pic>
      <p:pic>
        <p:nvPicPr>
          <p:cNvPr id="7" name="Picture 2" descr="Document sur la redirection dˇimprimante dans le Bureau à distance">
            <a:extLst>
              <a:ext uri="{FF2B5EF4-FFF2-40B4-BE49-F238E27FC236}">
                <a16:creationId xmlns:a16="http://schemas.microsoft.com/office/drawing/2014/main" xmlns="" id="{D0F1C67E-9F87-F8D5-BC9A-434F84B51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" b="10815"/>
          <a:stretch/>
        </p:blipFill>
        <p:spPr bwMode="auto">
          <a:xfrm>
            <a:off x="9955630" y="5900973"/>
            <a:ext cx="1839167" cy="83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0925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" y="72737"/>
            <a:ext cx="10297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2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0699" y="480130"/>
            <a:ext cx="8398695" cy="1236940"/>
          </a:xfrm>
        </p:spPr>
        <p:txBody>
          <a:bodyPr vert="horz" lIns="0" tIns="0" rIns="0" bIns="0" rtlCol="0" anchor="ctr">
            <a:noAutofit/>
          </a:bodyPr>
          <a:lstStyle/>
          <a:p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LES METIERS TERRITORIAUX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40000" y="1776542"/>
            <a:ext cx="11032568" cy="4004826"/>
          </a:xfrm>
          <a:solidFill>
            <a:schemeClr val="accent3">
              <a:lumMod val="50000"/>
            </a:schemeClr>
          </a:solidFill>
        </p:spPr>
        <p:txBody>
          <a:bodyPr vert="horz" lIns="0" tIns="0" rIns="0" bIns="0" rtlCol="0" anchor="t">
            <a:normAutofit/>
          </a:bodyPr>
          <a:lstStyle/>
          <a:p>
            <a:pPr marL="0" indent="0" algn="ctr">
              <a:buNone/>
            </a:pP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ctr">
              <a:buNone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Le 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CNFPT 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a 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développé, en 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partenariat avec la Fédération Nationale des Centres De 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Gestion, un 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dispositif de communication 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digital 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qui valorise 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les métiers de la FPT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2000" b="1" dirty="0">
                <a:latin typeface="Arial" panose="020B0604020202020204" pitchFamily="34" charset="0"/>
                <a:ea typeface="Verdana"/>
                <a:cs typeface="Arial" panose="020B0604020202020204" pitchFamily="34" charset="0"/>
                <a:hlinkClick r:id="rId2"/>
              </a:rPr>
              <a:t>https://metiersterritoriaux.fr</a:t>
            </a:r>
            <a:r>
              <a:rPr lang="fr-FR" sz="2000" b="1" dirty="0" smtClean="0">
                <a:latin typeface="Arial" panose="020B0604020202020204" pitchFamily="34" charset="0"/>
                <a:ea typeface="Verdana"/>
                <a:cs typeface="Arial" panose="020B0604020202020204" pitchFamily="34" charset="0"/>
                <a:hlinkClick r:id="rId2"/>
              </a:rPr>
              <a:t>/</a:t>
            </a:r>
            <a:r>
              <a:rPr lang="fr-FR" sz="2000" b="1" dirty="0" smtClean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2000" b="1" u="sng" dirty="0" smtClean="0">
                <a:latin typeface="Arial" panose="020B0604020202020204" pitchFamily="34" charset="0"/>
                <a:ea typeface="Verdana"/>
                <a:cs typeface="Arial" panose="020B0604020202020204" pitchFamily="34" charset="0"/>
                <a:hlinkClick r:id="rId3"/>
              </a:rPr>
              <a:t>Les guides métiers | CNFPT - Bourgogne - Franche-Comté</a:t>
            </a:r>
            <a:r>
              <a:rPr lang="fr-FR" sz="2000" b="1" dirty="0" smtClean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fr-FR" sz="2000" b="1" dirty="0" smtClean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Ces guides métiers présentent de manière complète des métiers d’agents territoriaux</a:t>
            </a:r>
          </a:p>
          <a:p>
            <a:pPr marL="0" indent="0" algn="ctr">
              <a:buNone/>
            </a:pPr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FR" sz="1800" dirty="0">
              <a:latin typeface="+mn-lt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DB2B-3EFD-4766-A6C9-C9A5E84D2897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80" y="5884719"/>
            <a:ext cx="1066715" cy="671946"/>
          </a:xfrm>
          <a:prstGeom prst="rect">
            <a:avLst/>
          </a:prstGeom>
        </p:spPr>
      </p:pic>
      <p:pic>
        <p:nvPicPr>
          <p:cNvPr id="7" name="Picture 2" descr="Document sur la redirection dˇimprimante dans le Bureau à distance">
            <a:extLst>
              <a:ext uri="{FF2B5EF4-FFF2-40B4-BE49-F238E27FC236}">
                <a16:creationId xmlns:a16="http://schemas.microsoft.com/office/drawing/2014/main" xmlns="" id="{D0F1C67E-9F87-F8D5-BC9A-434F84B51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" b="10815"/>
          <a:stretch/>
        </p:blipFill>
        <p:spPr bwMode="auto">
          <a:xfrm>
            <a:off x="8254649" y="5851812"/>
            <a:ext cx="1839167" cy="83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134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oleEmploi_CharteDef">
      <a:dk1>
        <a:srgbClr val="18073A"/>
      </a:dk1>
      <a:lt1>
        <a:srgbClr val="FFFFFF"/>
      </a:lt1>
      <a:dk2>
        <a:srgbClr val="003C7C"/>
      </a:dk2>
      <a:lt2>
        <a:srgbClr val="E7E6E6"/>
      </a:lt2>
      <a:accent1>
        <a:srgbClr val="DA0719"/>
      </a:accent1>
      <a:accent2>
        <a:srgbClr val="16519F"/>
      </a:accent2>
      <a:accent3>
        <a:srgbClr val="0E79BF"/>
      </a:accent3>
      <a:accent4>
        <a:srgbClr val="FF5950"/>
      </a:accent4>
      <a:accent5>
        <a:srgbClr val="599D78"/>
      </a:accent5>
      <a:accent6>
        <a:srgbClr val="CD1251"/>
      </a:accent6>
      <a:hlink>
        <a:srgbClr val="0E79BF"/>
      </a:hlink>
      <a:folHlink>
        <a:srgbClr val="FCBC05"/>
      </a:folHlink>
    </a:clrScheme>
    <a:fontScheme name="Personnalisé 1">
      <a:majorFont>
        <a:latin typeface="Marianne Medium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F7DC934D2F5740BC625C073AC3B512" ma:contentTypeVersion="11" ma:contentTypeDescription="Crée un document." ma:contentTypeScope="" ma:versionID="d1a36bdb3282ab54b75630ecb8e5bd62">
  <xsd:schema xmlns:xsd="http://www.w3.org/2001/XMLSchema" xmlns:xs="http://www.w3.org/2001/XMLSchema" xmlns:p="http://schemas.microsoft.com/office/2006/metadata/properties" xmlns:ns2="afa7a5fd-d52e-43fc-9233-b51477e7edbf" targetNamespace="http://schemas.microsoft.com/office/2006/metadata/properties" ma:root="true" ma:fieldsID="f3a6183788dd235b92dc81ece56d29ae" ns2:_="">
    <xsd:import namespace="afa7a5fd-d52e-43fc-9233-b51477e7ed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a7a5fd-d52e-43fc-9233-b51477e7ed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2c8ec50d-a6e7-4034-8ffc-c26cba4a5e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a7a5fd-d52e-43fc-9233-b51477e7edb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2340BA1-6EF8-40A2-8170-CF9A98C22207}"/>
</file>

<file path=customXml/itemProps2.xml><?xml version="1.0" encoding="utf-8"?>
<ds:datastoreItem xmlns:ds="http://schemas.openxmlformats.org/officeDocument/2006/customXml" ds:itemID="{76EDC88E-958C-486D-A8DC-9F5AC667440A}"/>
</file>

<file path=customXml/itemProps3.xml><?xml version="1.0" encoding="utf-8"?>
<ds:datastoreItem xmlns:ds="http://schemas.openxmlformats.org/officeDocument/2006/customXml" ds:itemID="{4279E239-EF90-4CE7-87EB-371AC1D481ED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26882</TotalTime>
  <Words>1094</Words>
  <Application>Microsoft Office PowerPoint</Application>
  <PresentationFormat>Grand écran</PresentationFormat>
  <Paragraphs>231</Paragraphs>
  <Slides>21</Slides>
  <Notes>5</Notes>
  <HiddenSlides>1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1" baseType="lpstr">
      <vt:lpstr>Arial</vt:lpstr>
      <vt:lpstr>Bahnschrift Condensed</vt:lpstr>
      <vt:lpstr>Calibri</vt:lpstr>
      <vt:lpstr>Marianne</vt:lpstr>
      <vt:lpstr>Marianne ExtraBold</vt:lpstr>
      <vt:lpstr>Marianne Medium</vt:lpstr>
      <vt:lpstr>Pole Emploi PRO</vt:lpstr>
      <vt:lpstr>Pole Emploi PRO Light</vt:lpstr>
      <vt:lpstr>Verdana</vt:lpstr>
      <vt:lpstr>Thème Office</vt:lpstr>
      <vt:lpstr>Bienvenue au webinaire</vt:lpstr>
      <vt:lpstr>Présentation PowerPoint</vt:lpstr>
      <vt:lpstr>OBJECTIFS DU WEBINAIRE </vt:lpstr>
      <vt:lpstr>La fonction publique, de quoi parle-ton ? </vt:lpstr>
      <vt:lpstr>Zoom sur la fonction publique territoriale</vt:lpstr>
      <vt:lpstr>Le service public,  des métiers diversifiés</vt:lpstr>
      <vt:lpstr>La fonction publique recrute :</vt:lpstr>
      <vt:lpstr>Présentation PowerPoint</vt:lpstr>
      <vt:lpstr>LES METIERS TERRITORIAUX</vt:lpstr>
      <vt:lpstr>Présentation PowerPoint</vt:lpstr>
      <vt:lpstr>Travailler dans la fonction publique  Des voies d’accès diverses </vt:lpstr>
      <vt:lpstr>Présentation PowerPoint</vt:lpstr>
      <vt:lpstr>Pour information, parmi les agents de la fonction publique :  38 % relèvent de la catégorie hiérarchique A 20 % de la catégorie B  42 % de la catégorie C </vt:lpstr>
      <vt:lpstr>Présentation PowerPoint</vt:lpstr>
      <vt:lpstr>Présentation PowerPoint</vt:lpstr>
      <vt:lpstr>Présentation PowerPoint</vt:lpstr>
      <vt:lpstr>LE RECRUTEMENT PAR CONTRAT</vt:lpstr>
      <vt:lpstr>Personnes en situation de handicap</vt:lpstr>
      <vt:lpstr>CONSEILS POUR POSTULER</vt:lpstr>
      <vt:lpstr>DES SITES SUPPORTS</vt:lpstr>
      <vt:lpstr>Présentation PowerPoint</vt:lpstr>
    </vt:vector>
  </TitlesOfParts>
  <Company>Pôle Emploi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Charte graphique France Travail - Gabarit ppt Institutionnels (format paysage - 2024)</dc:title>
  <dc:creator>CHEMINEAU-GRICOURT Romuald</dc:creator>
  <cp:lastModifiedBy>Lionel Ramos</cp:lastModifiedBy>
  <cp:revision>482</cp:revision>
  <dcterms:created xsi:type="dcterms:W3CDTF">2022-01-03T08:40:06Z</dcterms:created>
  <dcterms:modified xsi:type="dcterms:W3CDTF">2025-12-09T06:24:51Z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0x010100F2F7DC934D2F5740BC625C073AC3B512</vt:lpwstr>
  </property>
</Properties>
</file>