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73256" autoAdjust="0"/>
  </p:normalViewPr>
  <p:slideViewPr>
    <p:cSldViewPr snapToGrid="0" snapToObjects="1">
      <p:cViewPr varScale="1">
        <p:scale>
          <a:sx n="162" d="100"/>
          <a:sy n="162" d="100"/>
        </p:scale>
        <p:origin x="114"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tartre, Benoit" userId="8af7364b-56bb-4a3a-a888-1b1cb5c28189" providerId="ADAL" clId="{FD7F3A53-11E6-4B88-BFB2-9E958D3275E4}"/>
    <pc:docChg chg="undo custSel modSld">
      <pc:chgData name="Dutartre, Benoit" userId="8af7364b-56bb-4a3a-a888-1b1cb5c28189" providerId="ADAL" clId="{FD7F3A53-11E6-4B88-BFB2-9E958D3275E4}" dt="2026-09-04T06:50:08.789" v="2586" actId="20577"/>
      <pc:docMkLst>
        <pc:docMk/>
      </pc:docMkLst>
      <pc:sldChg chg="modSp mod">
        <pc:chgData name="Dutartre, Benoit" userId="8af7364b-56bb-4a3a-a888-1b1cb5c28189" providerId="ADAL" clId="{FD7F3A53-11E6-4B88-BFB2-9E958D3275E4}" dt="2026-09-04T06:45:29.742" v="2303" actId="20577"/>
        <pc:sldMkLst>
          <pc:docMk/>
          <pc:sldMk cId="0" sldId="257"/>
        </pc:sldMkLst>
        <pc:spChg chg="mod">
          <ac:chgData name="Dutartre, Benoit" userId="8af7364b-56bb-4a3a-a888-1b1cb5c28189" providerId="ADAL" clId="{FD7F3A53-11E6-4B88-BFB2-9E958D3275E4}" dt="2026-09-04T06:44:37.771" v="2277" actId="20577"/>
          <ac:spMkLst>
            <pc:docMk/>
            <pc:sldMk cId="0" sldId="257"/>
            <ac:spMk id="13" creationId="{00000000-0000-0000-0000-000000000000}"/>
          </ac:spMkLst>
        </pc:spChg>
        <pc:spChg chg="mod">
          <ac:chgData name="Dutartre, Benoit" userId="8af7364b-56bb-4a3a-a888-1b1cb5c28189" providerId="ADAL" clId="{FD7F3A53-11E6-4B88-BFB2-9E958D3275E4}" dt="2026-09-04T06:45:07.657" v="2293" actId="20577"/>
          <ac:spMkLst>
            <pc:docMk/>
            <pc:sldMk cId="0" sldId="257"/>
            <ac:spMk id="15" creationId="{00000000-0000-0000-0000-000000000000}"/>
          </ac:spMkLst>
        </pc:spChg>
        <pc:spChg chg="mod">
          <ac:chgData name="Dutartre, Benoit" userId="8af7364b-56bb-4a3a-a888-1b1cb5c28189" providerId="ADAL" clId="{FD7F3A53-11E6-4B88-BFB2-9E958D3275E4}" dt="2026-09-04T06:45:29.742" v="2303" actId="20577"/>
          <ac:spMkLst>
            <pc:docMk/>
            <pc:sldMk cId="0" sldId="257"/>
            <ac:spMk id="24" creationId="{EDEBBEFA-92A2-E76A-9EEB-43547081988C}"/>
          </ac:spMkLst>
        </pc:spChg>
      </pc:sldChg>
      <pc:sldChg chg="modSp mod">
        <pc:chgData name="Dutartre, Benoit" userId="8af7364b-56bb-4a3a-a888-1b1cb5c28189" providerId="ADAL" clId="{FD7F3A53-11E6-4B88-BFB2-9E958D3275E4}" dt="2026-09-04T06:49:47.585" v="2584" actId="20577"/>
        <pc:sldMkLst>
          <pc:docMk/>
          <pc:sldMk cId="0" sldId="258"/>
        </pc:sldMkLst>
        <pc:spChg chg="mod">
          <ac:chgData name="Dutartre, Benoit" userId="8af7364b-56bb-4a3a-a888-1b1cb5c28189" providerId="ADAL" clId="{FD7F3A53-11E6-4B88-BFB2-9E958D3275E4}" dt="2026-09-04T06:49:33.539" v="2578" actId="20577"/>
          <ac:spMkLst>
            <pc:docMk/>
            <pc:sldMk cId="0" sldId="258"/>
            <ac:spMk id="8" creationId="{00000000-0000-0000-0000-000000000000}"/>
          </ac:spMkLst>
        </pc:spChg>
        <pc:spChg chg="mod">
          <ac:chgData name="Dutartre, Benoit" userId="8af7364b-56bb-4a3a-a888-1b1cb5c28189" providerId="ADAL" clId="{FD7F3A53-11E6-4B88-BFB2-9E958D3275E4}" dt="2026-09-04T06:49:39.017" v="2579" actId="20577"/>
          <ac:spMkLst>
            <pc:docMk/>
            <pc:sldMk cId="0" sldId="258"/>
            <ac:spMk id="12" creationId="{00000000-0000-0000-0000-000000000000}"/>
          </ac:spMkLst>
        </pc:spChg>
        <pc:spChg chg="mod">
          <ac:chgData name="Dutartre, Benoit" userId="8af7364b-56bb-4a3a-a888-1b1cb5c28189" providerId="ADAL" clId="{FD7F3A53-11E6-4B88-BFB2-9E958D3275E4}" dt="2026-09-04T06:49:42.065" v="2581" actId="20577"/>
          <ac:spMkLst>
            <pc:docMk/>
            <pc:sldMk cId="0" sldId="258"/>
            <ac:spMk id="16" creationId="{00000000-0000-0000-0000-000000000000}"/>
          </ac:spMkLst>
        </pc:spChg>
        <pc:spChg chg="mod">
          <ac:chgData name="Dutartre, Benoit" userId="8af7364b-56bb-4a3a-a888-1b1cb5c28189" providerId="ADAL" clId="{FD7F3A53-11E6-4B88-BFB2-9E958D3275E4}" dt="2026-09-04T06:47:31.569" v="2421" actId="20577"/>
          <ac:spMkLst>
            <pc:docMk/>
            <pc:sldMk cId="0" sldId="258"/>
            <ac:spMk id="20" creationId="{00000000-0000-0000-0000-000000000000}"/>
          </ac:spMkLst>
        </pc:spChg>
        <pc:spChg chg="mod">
          <ac:chgData name="Dutartre, Benoit" userId="8af7364b-56bb-4a3a-a888-1b1cb5c28189" providerId="ADAL" clId="{FD7F3A53-11E6-4B88-BFB2-9E958D3275E4}" dt="2026-09-04T06:48:04.782" v="2459" actId="20577"/>
          <ac:spMkLst>
            <pc:docMk/>
            <pc:sldMk cId="0" sldId="258"/>
            <ac:spMk id="23" creationId="{00000000-0000-0000-0000-000000000000}"/>
          </ac:spMkLst>
        </pc:spChg>
        <pc:spChg chg="mod">
          <ac:chgData name="Dutartre, Benoit" userId="8af7364b-56bb-4a3a-a888-1b1cb5c28189" providerId="ADAL" clId="{FD7F3A53-11E6-4B88-BFB2-9E958D3275E4}" dt="2026-09-04T06:49:47.585" v="2584" actId="20577"/>
          <ac:spMkLst>
            <pc:docMk/>
            <pc:sldMk cId="0" sldId="258"/>
            <ac:spMk id="24" creationId="{00000000-0000-0000-0000-000000000000}"/>
          </ac:spMkLst>
        </pc:spChg>
        <pc:spChg chg="mod">
          <ac:chgData name="Dutartre, Benoit" userId="8af7364b-56bb-4a3a-a888-1b1cb5c28189" providerId="ADAL" clId="{FD7F3A53-11E6-4B88-BFB2-9E958D3275E4}" dt="2026-09-04T06:48:18.581" v="2472" actId="20577"/>
          <ac:spMkLst>
            <pc:docMk/>
            <pc:sldMk cId="0" sldId="258"/>
            <ac:spMk id="27" creationId="{00000000-0000-0000-0000-000000000000}"/>
          </ac:spMkLst>
        </pc:spChg>
        <pc:spChg chg="mod">
          <ac:chgData name="Dutartre, Benoit" userId="8af7364b-56bb-4a3a-a888-1b1cb5c28189" providerId="ADAL" clId="{FD7F3A53-11E6-4B88-BFB2-9E958D3275E4}" dt="2026-09-04T06:49:01.478" v="2540" actId="20577"/>
          <ac:spMkLst>
            <pc:docMk/>
            <pc:sldMk cId="0" sldId="258"/>
            <ac:spMk id="29" creationId="{00000000-0000-0000-0000-000000000000}"/>
          </ac:spMkLst>
        </pc:spChg>
      </pc:sldChg>
      <pc:sldChg chg="modSp mod">
        <pc:chgData name="Dutartre, Benoit" userId="8af7364b-56bb-4a3a-a888-1b1cb5c28189" providerId="ADAL" clId="{FD7F3A53-11E6-4B88-BFB2-9E958D3275E4}" dt="2026-09-04T06:50:08.789" v="2586" actId="20577"/>
        <pc:sldMkLst>
          <pc:docMk/>
          <pc:sldMk cId="0" sldId="259"/>
        </pc:sldMkLst>
        <pc:spChg chg="mod">
          <ac:chgData name="Dutartre, Benoit" userId="8af7364b-56bb-4a3a-a888-1b1cb5c28189" providerId="ADAL" clId="{FD7F3A53-11E6-4B88-BFB2-9E958D3275E4}" dt="2026-09-04T06:50:08.789" v="2586" actId="20577"/>
          <ac:spMkLst>
            <pc:docMk/>
            <pc:sldMk cId="0" sldId="259"/>
            <ac:spMk id="10" creationId="{00000000-0000-0000-0000-000000000000}"/>
          </ac:spMkLst>
        </pc:spChg>
      </pc:sldChg>
      <pc:sldChg chg="modSp mod modNotesTx">
        <pc:chgData name="Dutartre, Benoit" userId="8af7364b-56bb-4a3a-a888-1b1cb5c28189" providerId="ADAL" clId="{FD7F3A53-11E6-4B88-BFB2-9E958D3275E4}" dt="2026-09-04T06:43:11.462" v="2234" actId="14100"/>
        <pc:sldMkLst>
          <pc:docMk/>
          <pc:sldMk cId="1702057787" sldId="261"/>
        </pc:sldMkLst>
        <pc:picChg chg="mod">
          <ac:chgData name="Dutartre, Benoit" userId="8af7364b-56bb-4a3a-a888-1b1cb5c28189" providerId="ADAL" clId="{FD7F3A53-11E6-4B88-BFB2-9E958D3275E4}" dt="2026-09-04T06:43:11.462" v="2234" actId="14100"/>
          <ac:picMkLst>
            <pc:docMk/>
            <pc:sldMk cId="1702057787" sldId="261"/>
            <ac:picMk id="52" creationId="{6BBA753A-85DA-4ADD-1CC9-770D2BF992A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9139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r>
              <a:rPr lang="en-US" dirty="0"/>
              <a:t>NOTES DU PRESENTATEUR - SLIDE 1 (TITRE)
Durée: ~15 secondes
Accueil:
- "Bonjour à toutes et à tous, merci pour cette invitation."
- "Je suis Benoit Dutartre, je travaille chez Amazon sur le site LYS1 à Sevrey, près de Chalon-sur-Saône."
- "Aujourd'hui je vais vous partager mon parcours de 14 ans dans la logistique, un secteur qui offre bien plus de perspectives qu'on ne l'imagine."
Transition vers slide 2: "Avant de parler de moi, laissez-moi vous situer rapidement le contexte du site."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r>
              <a:rPr lang="en-US" dirty="0"/>
              <a:t>NOTES DU PRESENTATEUR - SLIDE 2 (AMAZON LYS1 &amp; RESEAU)
Durée: ~1 min 30
Points clés à aborder:
- "LYS1 c'est notre site de Sevrey, le 3ème centre ouvert en France en 2012."
- "42 000 m² c'est énorme — imaginez 9 terrains de football sous un même toit."
- "C'est un site dit Traditional Sortable — on traite des articles de taille standard que le client peut recevoir en boîte aux lettres ou en colis classique."
- "Près de 800 personnes en CDI travaillent ici au quotidien, sans compter les intérimaires en période de pic."
- "Point important : 1 article sur 2 vendu sur Amazon provient de PME partenaires via la Marketplace. On n'est pas que Amazon, on fait vivre tout un écosystème de petits commerçants."
- "En France, on a 9 centres de distribution — LYS2 à Lyon a ouvert récemment, et Chartres et l'Alsace arrivent. À l'échelle mondiale c'est plus de 2 600 sites."
Transition: "Maintenant que vous voyez l'échelle, laissez-moi vous raconter mon parcours dans cet environnement."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r>
              <a:rPr lang="fr-FR" noProof="0" dirty="0"/>
              <a:t>NOTES DU PRESENTATEUR - SLIDE 3 (MON PARCOURS)
Durée: ~3 minutes — C'est le cœur de la présentation
Déroulé chronologique:
2012 - PRÉPARATEUR DE COMMANDE:
- "J'ai démarré à 20 ans, en intérim, avec un Bac Pro qui n'avait rien à voir avec la logistique."
- "Mon quotidien : prélever des articles dans les Pick Towers — imaginez une structure de 4 étages de rayonnages, comme si on empilait 3 niveaux d'hypermarché avec des centaines de milliers de références."
- "J'emballais les articles, je résolvais les problèmes du quotidien, et très vite on m'a confié la formation des nouveaux arrivants."
2016 - LEAD / COORDINATEUR:
- "Après 4 ans, je suis devenu Lead — coordinateur d'équipe."
- "Je pilotais les zones emballage, gestion des flux et expéditions."
- "Mon job : avec l'équipe qu'on me confiait, atteindre les objectifs du jour en sécurité, qualité et productivité."
- "Je devais avoir une vision à 4-5 heures : anticiper les bloqueurs et trouver des solutions en temps réel."
2022 - ASSISTANT DE DIRECTION:
- "Un virage inattendu : on m'a proposé de remplacer pendant 1 an au poste d'assistant de direction."
- "J'organisais des événements pour les salariés — les 10 ans du site, des journées portes ouvertes, des pauses gourmandes."
- "J'ai aussi développé des partenariats avec les Restos du Cœur, Dons Solidaires, le Secours Populaire. On organisait des collectes, des kits de rentrée, l'arbre de Noël des restos du </a:t>
            </a:r>
            <a:r>
              <a:rPr lang="fr-FR" noProof="0" dirty="0" err="1"/>
              <a:t>coeur</a:t>
            </a:r>
            <a:r>
              <a:rPr lang="fr-FR" noProof="0" dirty="0"/>
              <a:t>..."
2024 - AREA MANAGER:
- "Ensuite je suis devenu Area Manager — le niveau “au-dessus” du Lead.
- "Ma vision s'élargit : 1 jour à 2-3 mois. J'anticipe les congés, la formation pour couvrir les postes stratégiques, les pics comme les fêtes de fin d'année. Et j’encadre environ 70 personnes dans une équipe pouvant aller jusqu’à 210 personnes.
- "Je travaille sur des projets d'amélioration continue de la zone dont j’ai la charge, les expéditions.“ Agrandir la zone de stockage, faciliter et optimiser les flux, Kaizen, remplacer un équipement vétuste plus adapté aux besoins actuels etc…
2026 - MANAGER PROJET &amp; DEA:
- "Depuis début 2026, je suis Manager Projet. Je gère des projets structurels avec des retours sur investissement sur plusieurs années.«  Je réfléchis et fait parler les données sur les points bloquant la synergie des équipes et des actuels goulots d’étranglement. Remplacer un convoyeur par un plus rapide, améliorer la sécurité d’une zone etc…
- "Je travaille aussi sur la satisfaction client — quand un client est mécontent et reçoit son colis en retard, j'enquête sur ce qui a posé problème sur notre site et je mets en place des plan d’actions permettant la résolution de ces problématiques."
- "Et je coache et forme d'autres sites français pour partager les bonnes pratiques et également j’aide à la formation des équipes sur les lancements de site"
FORMATION:
- "En parallèle, j'ai validé 3 VAE : Bac, Bac+2, Bac+3 — entièrement soutenu par Amazon."
- "Aujourd'hui je suis aussi vacataire à l'IUT de Chalon, </a:t>
            </a:r>
            <a:r>
              <a:rPr lang="fr-FR" noProof="0" dirty="0" err="1"/>
              <a:t>Bachelor</a:t>
            </a:r>
            <a:r>
              <a:rPr lang="fr-FR" noProof="0" dirty="0"/>
              <a:t> Management Logistique et Transports. On a travaillé sur une problématique réelle avec les étudiants et organisé une mini réflexion « Kaizen » en entreprise avec les 3</a:t>
            </a:r>
            <a:r>
              <a:rPr lang="fr-FR" baseline="30000" noProof="0" dirty="0"/>
              <a:t>ème</a:t>
            </a:r>
            <a:r>
              <a:rPr lang="fr-FR" noProof="0" dirty="0"/>
              <a:t> années."
Transition: "Mais tout ça n'aurait pas été possible sans un ingrédient clé..."</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r>
              <a:rPr lang="en-US" dirty="0"/>
              <a:t>NOTES DU PRESENTATEUR - SLIDE 4 (CE QUI A RENDU CE PARCOURS POSSIBLE)
Durée: ~2 min 30
</a:t>
            </a:r>
            <a:r>
              <a:rPr lang="en-US" dirty="0" err="1"/>
              <a:t>Attaque</a:t>
            </a:r>
            <a:r>
              <a:rPr lang="en-US" dirty="0"/>
              <a:t> par la citation:
- "Si je devais résumer ce qui a rendu tout ça possible en une phrase : j'ai eu des managers en or."
- "Des managers qui ont su lire en leurs équipes, qui étaient bienveillants, et qui m'ont fait confiance."
1. DES MANAGERS QUI FONT GRANDIR:
- "Ma première manager a vu quelque chose en moi que je ne voyais pas encore. Elle m'a poussé à prendre des </a:t>
            </a:r>
            <a:r>
              <a:rPr lang="en-US" dirty="0" err="1"/>
              <a:t>responsabilités</a:t>
            </a:r>
            <a:r>
              <a:rPr lang="en-US" dirty="0"/>
              <a:t> </a:t>
            </a:r>
            <a:r>
              <a:rPr lang="en-US" dirty="0" err="1"/>
              <a:t>progressivement</a:t>
            </a:r>
            <a:r>
              <a:rPr lang="en-US" dirty="0"/>
              <a:t>."
- "Sans ce regard bienveillant, je serais peut-être encore préparateur de commande — et ce n'est pas péjoratif, mais j'aurais manqué toutes ces opportunités."
2. LA FORMATION COMME LEVIER:
- "Amazon m'a accompagné pour valider 3 VAE. Bac, Bac+2, Bac+3 — financés, soutenus, aménagés dans mon emploi du temps."
- "C'est un investissement réel de l'entreprise dans ses collaborateurs."
3. LA CONFIANCE COMME MOTEUR:
- "Ce qui est remarquable, c'est qu'à chaque fois on m'a confié un poste AVANT que j'aie le diplôme </a:t>
            </a:r>
            <a:r>
              <a:rPr lang="en-US" dirty="0" err="1"/>
              <a:t>correspondant</a:t>
            </a:r>
            <a:r>
              <a:rPr lang="en-US" dirty="0"/>
              <a:t>.“</a:t>
            </a:r>
            <a:r>
              <a:rPr lang="en-US" dirty="0" err="1"/>
              <a:t>Devenu</a:t>
            </a:r>
            <a:r>
              <a:rPr lang="en-US" dirty="0"/>
              <a:t> </a:t>
            </a:r>
            <a:r>
              <a:rPr lang="en-US" dirty="0" err="1"/>
              <a:t>Coordinateur</a:t>
            </a:r>
            <a:r>
              <a:rPr lang="en-US" dirty="0"/>
              <a:t> avec un bac pro (</a:t>
            </a:r>
            <a:r>
              <a:rPr lang="en-US" dirty="0" err="1"/>
              <a:t>Niveau</a:t>
            </a:r>
            <a:r>
              <a:rPr lang="en-US" dirty="0"/>
              <a:t> Bac +3), </a:t>
            </a:r>
            <a:r>
              <a:rPr lang="en-US" dirty="0" err="1"/>
              <a:t>devenu</a:t>
            </a:r>
            <a:r>
              <a:rPr lang="en-US" dirty="0"/>
              <a:t> Manager cadre </a:t>
            </a:r>
            <a:r>
              <a:rPr lang="en-US" dirty="0" err="1"/>
              <a:t>en</a:t>
            </a:r>
            <a:r>
              <a:rPr lang="en-US" dirty="0"/>
              <a:t> 2024 avec un bac +2 </a:t>
            </a:r>
            <a:r>
              <a:rPr lang="en-US" dirty="0" err="1"/>
              <a:t>puis</a:t>
            </a:r>
            <a:r>
              <a:rPr lang="en-US" dirty="0"/>
              <a:t> Senior Area Manager </a:t>
            </a:r>
            <a:r>
              <a:rPr lang="en-US" dirty="0" err="1"/>
              <a:t>en</a:t>
            </a:r>
            <a:r>
              <a:rPr lang="en-US" dirty="0"/>
              <a:t> 2025 avec un bac +3 pour un poste de </a:t>
            </a:r>
            <a:r>
              <a:rPr lang="en-US" dirty="0" err="1"/>
              <a:t>niveau</a:t>
            </a:r>
            <a:r>
              <a:rPr lang="en-US" dirty="0"/>
              <a:t> Master Bac +5 avec </a:t>
            </a:r>
            <a:r>
              <a:rPr lang="en-US" dirty="0" err="1"/>
              <a:t>une</a:t>
            </a:r>
            <a:r>
              <a:rPr lang="en-US" dirty="0"/>
              <a:t> </a:t>
            </a:r>
            <a:r>
              <a:rPr lang="en-US" dirty="0" err="1"/>
              <a:t>solide</a:t>
            </a:r>
            <a:r>
              <a:rPr lang="en-US" dirty="0"/>
              <a:t> experience.
- "D'abord la preuve par le terrain, ensuite la validation académique. C'est l'inverse du schéma classique."
4. UN CERCLE VERTUEUX:
- "Aujourd'hui c'est à mon tour de transmettre. Je suis tuteur d'alternants, vacataire à l'IUT, et je coache d'autres sites."
- "Ce qu'on m'a donné, je le rends."
Transition: "Pour conclure, je voudrais vous montrer que cette histoire dépasse mon cas personnel..."</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r>
              <a:rPr lang="en-US" dirty="0"/>
              <a:t>NOTES DU PRESENTATEUR - SLIDE 5 (IMPACT LOCAL &amp; QUESTIONS)
Durée: ~1 min 30 puis transition vers Q&amp;A
Points à aborder:
EMPLOI:
- "Au-delà de mon cas personnel, LYS1 c'est près de 800 emplois stables sur le territoire chalonnais."
- "En période de pic, on accueille aussi de nombreux intérimaires — c'est souvent une porte d'entrée, comme ça l'était pour moi."
FORMATION:
- "On travaille avec l'IUT de Chalon-sur-Saône. J'interviens comme vacataire auprès des étudiants du Bachelor Management de la Logistique et des Transports."
- "On fait des exercices sur des situations réelles — un Kaizen en entreprise par exemple, où les étudiants doivent résoudre un problème concret qu'on a rencontré sur site."
SOLIDARITÉ:
- "Le site est aussi engagé localement : partenariats avec les Restos du Cœur, Dons Solidaires, le Secours Populaire."
- "On organise des journées bénévolat avec les salariés — collectes dans les supermarchés, confection de kits de rentrée, dons de jouets pour l'arbre de Noël."
CLÔTURE:
- "Pour conclure : la logistique, ce n'est pas un job temporaire. C'est un secteur où l'on peut construire une vraie carrière."
- "Mon parcours le prouve : de l'intérim à 20 ans au management projet à 34, dans la même entreprise, avec un accompagnement humain et formateur."
- "Je suis à votre disposition pour vos questions."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B65EA-9A6A-AB92-DAD8-59F9B3F168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2EDF70-8626-2DAC-971F-9D08FE4571B8}"/>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CC4CCD93-7E27-7065-9947-AB6C4FA50F36}"/>
              </a:ext>
            </a:extLst>
          </p:cNvPr>
          <p:cNvSpPr>
            <a:spLocks noGrp="1"/>
          </p:cNvSpPr>
          <p:nvPr>
            <p:ph type="body" idx="1"/>
          </p:nvPr>
        </p:nvSpPr>
        <p:spPr/>
        <p:txBody>
          <a:bodyPr/>
          <a:lstStyle/>
          <a:p>
            <a:r>
              <a:rPr lang="en-US" dirty="0"/>
              <a:t>QUESTIONS FRÉQUENTES À ANTICIPER:
- </a:t>
            </a:r>
            <a:r>
              <a:rPr lang="en-US" dirty="0" err="1"/>
              <a:t>Salaires</a:t>
            </a:r>
            <a:r>
              <a:rPr lang="en-US" dirty="0"/>
              <a:t> : "Je ne </a:t>
            </a:r>
            <a:r>
              <a:rPr lang="en-US" dirty="0" err="1"/>
              <a:t>vais</a:t>
            </a:r>
            <a:r>
              <a:rPr lang="en-US" dirty="0"/>
              <a:t> pas donner de chiffre </a:t>
            </a:r>
            <a:r>
              <a:rPr lang="en-US" dirty="0" err="1"/>
              <a:t>approximatif</a:t>
            </a:r>
            <a:r>
              <a:rPr lang="en-US" dirty="0"/>
              <a:t>, </a:t>
            </a:r>
            <a:r>
              <a:rPr lang="en-US" dirty="0" err="1"/>
              <a:t>mais</a:t>
            </a:r>
            <a:r>
              <a:rPr lang="en-US" dirty="0"/>
              <a:t> les </a:t>
            </a:r>
            <a:r>
              <a:rPr lang="en-US" dirty="0" err="1"/>
              <a:t>rémunérations</a:t>
            </a:r>
            <a:r>
              <a:rPr lang="en-US" dirty="0"/>
              <a:t> </a:t>
            </a:r>
            <a:r>
              <a:rPr lang="en-US" dirty="0" err="1"/>
              <a:t>sont</a:t>
            </a:r>
            <a:r>
              <a:rPr lang="en-US" dirty="0"/>
              <a:t> au-dessus du SMIC </a:t>
            </a:r>
            <a:r>
              <a:rPr lang="en-US" dirty="0" err="1"/>
              <a:t>dès</a:t>
            </a:r>
            <a:r>
              <a:rPr lang="en-US" dirty="0"/>
              <a:t> </a:t>
            </a:r>
            <a:r>
              <a:rPr lang="en-US" dirty="0" err="1"/>
              <a:t>l'entrée</a:t>
            </a:r>
            <a:r>
              <a:rPr lang="en-US" dirty="0"/>
              <a:t>, avec des primes et </a:t>
            </a:r>
            <a:r>
              <a:rPr lang="en-US" dirty="0" err="1"/>
              <a:t>une</a:t>
            </a:r>
            <a:r>
              <a:rPr lang="en-US" dirty="0"/>
              <a:t> progression </a:t>
            </a:r>
            <a:r>
              <a:rPr lang="en-US" dirty="0" err="1"/>
              <a:t>liée</a:t>
            </a:r>
            <a:r>
              <a:rPr lang="en-US" dirty="0"/>
              <a:t> à </a:t>
            </a:r>
            <a:r>
              <a:rPr lang="en-US" dirty="0" err="1"/>
              <a:t>l'ancienneté</a:t>
            </a:r>
            <a:r>
              <a:rPr lang="en-US" dirty="0"/>
              <a:t> et aux </a:t>
            </a:r>
            <a:r>
              <a:rPr lang="en-US" dirty="0" err="1"/>
              <a:t>évolutions</a:t>
            </a:r>
            <a:r>
              <a:rPr lang="en-US" dirty="0"/>
              <a:t>. </a:t>
            </a:r>
            <a:r>
              <a:rPr lang="en-US" dirty="0" err="1"/>
              <a:t>J'ai</a:t>
            </a:r>
            <a:r>
              <a:rPr lang="en-US" dirty="0"/>
              <a:t> </a:t>
            </a:r>
            <a:r>
              <a:rPr lang="en-US" dirty="0" err="1"/>
              <a:t>doublé</a:t>
            </a:r>
            <a:r>
              <a:rPr lang="en-US" dirty="0"/>
              <a:t> </a:t>
            </a:r>
            <a:r>
              <a:rPr lang="en-US" dirty="0" err="1"/>
              <a:t>mon</a:t>
            </a:r>
            <a:r>
              <a:rPr lang="en-US" dirty="0"/>
              <a:t> </a:t>
            </a:r>
            <a:r>
              <a:rPr lang="en-US" dirty="0" err="1"/>
              <a:t>salaire</a:t>
            </a:r>
            <a:r>
              <a:rPr lang="en-US" dirty="0"/>
              <a:t> </a:t>
            </a:r>
            <a:r>
              <a:rPr lang="en-US" dirty="0" err="1"/>
              <a:t>en</a:t>
            </a:r>
            <a:r>
              <a:rPr lang="en-US" dirty="0"/>
              <a:t> 14 </a:t>
            </a:r>
            <a:r>
              <a:rPr lang="en-US" dirty="0" err="1"/>
              <a:t>ans</a:t>
            </a:r>
            <a:r>
              <a:rPr lang="en-US" dirty="0"/>
              <a:t> sans changer </a:t>
            </a:r>
            <a:r>
              <a:rPr lang="en-US" dirty="0" err="1"/>
              <a:t>d'entreprise</a:t>
            </a:r>
            <a:r>
              <a:rPr lang="en-US" dirty="0"/>
              <a:t>."
- </a:t>
            </a:r>
            <a:r>
              <a:rPr lang="en-US" dirty="0" err="1"/>
              <a:t>Contraintes</a:t>
            </a:r>
            <a:r>
              <a:rPr lang="en-US" dirty="0"/>
              <a:t> : "Oui </a:t>
            </a:r>
            <a:r>
              <a:rPr lang="en-US" dirty="0" err="1"/>
              <a:t>c'est</a:t>
            </a:r>
            <a:r>
              <a:rPr lang="en-US" dirty="0"/>
              <a:t> physique, </a:t>
            </a:r>
            <a:r>
              <a:rPr lang="en-US" dirty="0" err="1"/>
              <a:t>oui</a:t>
            </a:r>
            <a:r>
              <a:rPr lang="en-US" dirty="0"/>
              <a:t> il y a des </a:t>
            </a:r>
            <a:r>
              <a:rPr lang="en-US" dirty="0" err="1"/>
              <a:t>horaires</a:t>
            </a:r>
            <a:r>
              <a:rPr lang="en-US" dirty="0"/>
              <a:t> </a:t>
            </a:r>
            <a:r>
              <a:rPr lang="en-US" dirty="0" err="1"/>
              <a:t>décalés</a:t>
            </a:r>
            <a:r>
              <a:rPr lang="en-US" dirty="0"/>
              <a:t>. Mais </a:t>
            </a:r>
            <a:r>
              <a:rPr lang="en-US" dirty="0" err="1"/>
              <a:t>c'est</a:t>
            </a:r>
            <a:r>
              <a:rPr lang="en-US" dirty="0"/>
              <a:t> </a:t>
            </a:r>
            <a:r>
              <a:rPr lang="en-US" dirty="0" err="1"/>
              <a:t>compensé</a:t>
            </a:r>
            <a:r>
              <a:rPr lang="en-US" dirty="0"/>
              <a:t> par la </a:t>
            </a:r>
            <a:r>
              <a:rPr lang="en-US" dirty="0" err="1"/>
              <a:t>stabilité</a:t>
            </a:r>
            <a:r>
              <a:rPr lang="en-US" dirty="0"/>
              <a:t>, les perspectives, et un </a:t>
            </a:r>
            <a:r>
              <a:rPr lang="en-US" dirty="0" err="1"/>
              <a:t>environnement</a:t>
            </a:r>
            <a:r>
              <a:rPr lang="en-US" dirty="0"/>
              <a:t> qui </a:t>
            </a:r>
            <a:r>
              <a:rPr lang="en-US" dirty="0" err="1"/>
              <a:t>investit</a:t>
            </a:r>
            <a:r>
              <a:rPr lang="en-US" dirty="0"/>
              <a:t> dans </a:t>
            </a:r>
            <a:r>
              <a:rPr lang="en-US" dirty="0" err="1"/>
              <a:t>ses</a:t>
            </a:r>
            <a:r>
              <a:rPr lang="en-US" dirty="0"/>
              <a:t> gens."
- </a:t>
            </a:r>
            <a:r>
              <a:rPr lang="en-US" dirty="0" err="1"/>
              <a:t>Recrutement</a:t>
            </a:r>
            <a:r>
              <a:rPr lang="en-US" dirty="0"/>
              <a:t> : "On </a:t>
            </a:r>
            <a:r>
              <a:rPr lang="en-US" dirty="0" err="1"/>
              <a:t>recrute</a:t>
            </a:r>
            <a:r>
              <a:rPr lang="en-US" dirty="0"/>
              <a:t> </a:t>
            </a:r>
            <a:r>
              <a:rPr lang="en-US" dirty="0" err="1"/>
              <a:t>régulièrement</a:t>
            </a:r>
            <a:r>
              <a:rPr lang="en-US" dirty="0"/>
              <a:t>, </a:t>
            </a:r>
            <a:r>
              <a:rPr lang="en-US" dirty="0" err="1"/>
              <a:t>l'intérim</a:t>
            </a:r>
            <a:r>
              <a:rPr lang="en-US" dirty="0"/>
              <a:t> est </a:t>
            </a:r>
            <a:r>
              <a:rPr lang="en-US" dirty="0" err="1"/>
              <a:t>souvent</a:t>
            </a:r>
            <a:r>
              <a:rPr lang="en-US" dirty="0"/>
              <a:t> la </a:t>
            </a:r>
            <a:r>
              <a:rPr lang="en-US" dirty="0" err="1"/>
              <a:t>porte</a:t>
            </a:r>
            <a:r>
              <a:rPr lang="en-US" dirty="0"/>
              <a:t> </a:t>
            </a:r>
            <a:r>
              <a:rPr lang="en-US" dirty="0" err="1"/>
              <a:t>d'entrée</a:t>
            </a:r>
            <a:r>
              <a:rPr lang="en-US" dirty="0"/>
              <a:t>. Pas </a:t>
            </a:r>
            <a:r>
              <a:rPr lang="en-US" dirty="0" err="1"/>
              <a:t>besoin</a:t>
            </a:r>
            <a:r>
              <a:rPr lang="en-US" dirty="0"/>
              <a:t> de diplôme </a:t>
            </a:r>
            <a:r>
              <a:rPr lang="en-US" dirty="0" err="1"/>
              <a:t>spécifique</a:t>
            </a:r>
            <a:r>
              <a:rPr lang="en-US" dirty="0"/>
              <a:t> pour </a:t>
            </a:r>
            <a:r>
              <a:rPr lang="en-US" dirty="0" err="1"/>
              <a:t>démarrer</a:t>
            </a:r>
            <a:r>
              <a:rPr lang="en-US" dirty="0"/>
              <a:t>."
- Métiers supports (RH, maintenance, IT) : "</a:t>
            </a:r>
            <a:r>
              <a:rPr lang="en-US" dirty="0" err="1"/>
              <a:t>Ils</a:t>
            </a:r>
            <a:r>
              <a:rPr lang="en-US" dirty="0"/>
              <a:t> existent </a:t>
            </a:r>
            <a:r>
              <a:rPr lang="en-US" dirty="0" err="1"/>
              <a:t>aussi</a:t>
            </a:r>
            <a:r>
              <a:rPr lang="en-US" dirty="0"/>
              <a:t> sur site, je </a:t>
            </a:r>
            <a:r>
              <a:rPr lang="en-US" dirty="0" err="1"/>
              <a:t>pourrai</a:t>
            </a:r>
            <a:r>
              <a:rPr lang="en-US" dirty="0"/>
              <a:t> </a:t>
            </a:r>
            <a:r>
              <a:rPr lang="en-US" dirty="0" err="1"/>
              <a:t>en</a:t>
            </a:r>
            <a:r>
              <a:rPr lang="en-US" dirty="0"/>
              <a:t> </a:t>
            </a:r>
            <a:r>
              <a:rPr lang="en-US" dirty="0" err="1"/>
              <a:t>parler</a:t>
            </a:r>
            <a:r>
              <a:rPr lang="en-US" dirty="0"/>
              <a:t> </a:t>
            </a:r>
            <a:r>
              <a:rPr lang="en-US" dirty="0" err="1"/>
              <a:t>si</a:t>
            </a:r>
            <a:r>
              <a:rPr lang="en-US" dirty="0"/>
              <a:t> </a:t>
            </a:r>
            <a:r>
              <a:rPr lang="en-US" dirty="0" err="1"/>
              <a:t>ça</a:t>
            </a:r>
            <a:r>
              <a:rPr lang="en-US" dirty="0"/>
              <a:t> </a:t>
            </a:r>
            <a:r>
              <a:rPr lang="en-US" dirty="0" err="1"/>
              <a:t>intéresse</a:t>
            </a:r>
            <a:r>
              <a:rPr lang="en-US" dirty="0"/>
              <a:t>, </a:t>
            </a:r>
            <a:r>
              <a:rPr lang="en-US" dirty="0" err="1"/>
              <a:t>mais</a:t>
            </a:r>
            <a:r>
              <a:rPr lang="en-US" dirty="0"/>
              <a:t> </a:t>
            </a:r>
            <a:r>
              <a:rPr lang="en-US" dirty="0" err="1"/>
              <a:t>ce</a:t>
            </a:r>
            <a:r>
              <a:rPr lang="en-US" dirty="0"/>
              <a:t> </a:t>
            </a:r>
            <a:r>
              <a:rPr lang="en-US" dirty="0" err="1"/>
              <a:t>n'est</a:t>
            </a:r>
            <a:r>
              <a:rPr lang="en-US" dirty="0"/>
              <a:t> pas </a:t>
            </a:r>
            <a:r>
              <a:rPr lang="en-US" dirty="0" err="1"/>
              <a:t>mon</a:t>
            </a:r>
            <a:r>
              <a:rPr lang="en-US" dirty="0"/>
              <a:t> </a:t>
            </a:r>
            <a:r>
              <a:rPr lang="en-US" dirty="0" err="1"/>
              <a:t>expérience</a:t>
            </a:r>
            <a:r>
              <a:rPr lang="en-US" dirty="0"/>
              <a:t> </a:t>
            </a:r>
            <a:r>
              <a:rPr lang="en-US" dirty="0" err="1"/>
              <a:t>directe</a:t>
            </a:r>
            <a:r>
              <a:rPr lang="en-US" dirty="0"/>
              <a:t>."</a:t>
            </a:r>
          </a:p>
        </p:txBody>
      </p:sp>
      <p:sp>
        <p:nvSpPr>
          <p:cNvPr id="4" name="Slide Number Placeholder 3">
            <a:extLst>
              <a:ext uri="{FF2B5EF4-FFF2-40B4-BE49-F238E27FC236}">
                <a16:creationId xmlns:a16="http://schemas.microsoft.com/office/drawing/2014/main" id="{441D807F-8610-2F28-D732-A0495AC98C48}"/>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828065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0066FF"/>
          </a:solidFill>
          <a:ln/>
        </p:spPr>
        <p:txBody>
          <a:bodyPr/>
          <a:lstStyle/>
          <a:p>
            <a:endParaRPr lang="fr-FR"/>
          </a:p>
        </p:txBody>
      </p:sp>
      <p:sp>
        <p:nvSpPr>
          <p:cNvPr id="3" name="Shape 1"/>
          <p:cNvSpPr/>
          <p:nvPr/>
        </p:nvSpPr>
        <p:spPr>
          <a:xfrm>
            <a:off x="0" y="73152"/>
            <a:ext cx="54864" cy="5070348"/>
          </a:xfrm>
          <a:prstGeom prst="rect">
            <a:avLst/>
          </a:prstGeom>
          <a:solidFill>
            <a:srgbClr val="0066FF"/>
          </a:solidFill>
          <a:ln/>
        </p:spPr>
        <p:txBody>
          <a:bodyPr/>
          <a:lstStyle/>
          <a:p>
            <a:endParaRPr lang="fr-FR"/>
          </a:p>
        </p:txBody>
      </p:sp>
      <p:sp>
        <p:nvSpPr>
          <p:cNvPr id="4" name="Shape 2"/>
          <p:cNvSpPr/>
          <p:nvPr/>
        </p:nvSpPr>
        <p:spPr>
          <a:xfrm>
            <a:off x="457200" y="1097280"/>
            <a:ext cx="8229600" cy="2926080"/>
          </a:xfrm>
          <a:prstGeom prst="rect">
            <a:avLst/>
          </a:prstGeom>
          <a:solidFill>
            <a:srgbClr val="F5F7FA"/>
          </a:solidFill>
          <a:ln/>
          <a:effectLst>
            <a:outerShdw blurRad="50800" dist="25400" dir="8100000" algn="bl" rotWithShape="0">
              <a:srgbClr val="000000">
                <a:alpha val="8000"/>
              </a:srgbClr>
            </a:outerShdw>
          </a:effectLst>
        </p:spPr>
        <p:txBody>
          <a:bodyPr/>
          <a:lstStyle/>
          <a:p>
            <a:endParaRPr lang="fr-FR"/>
          </a:p>
        </p:txBody>
      </p:sp>
      <p:sp>
        <p:nvSpPr>
          <p:cNvPr id="5" name="Text 3"/>
          <p:cNvSpPr/>
          <p:nvPr/>
        </p:nvSpPr>
        <p:spPr>
          <a:xfrm>
            <a:off x="914400" y="1371600"/>
            <a:ext cx="7315200" cy="1463040"/>
          </a:xfrm>
          <a:prstGeom prst="rect">
            <a:avLst/>
          </a:prstGeom>
          <a:noFill/>
          <a:ln/>
        </p:spPr>
        <p:txBody>
          <a:bodyPr wrap="square" rtlCol="0" anchor="ctr"/>
          <a:lstStyle/>
          <a:p>
            <a:pPr marL="0" indent="0" algn="l">
              <a:lnSpc>
                <a:spcPts val="3800"/>
              </a:lnSpc>
              <a:buNone/>
            </a:pPr>
            <a:r>
              <a:rPr lang="en-US" sz="3000" dirty="0">
                <a:solidFill>
                  <a:srgbClr val="1A202C"/>
                </a:solidFill>
                <a:latin typeface="Calibri" pitchFamily="34" charset="0"/>
                <a:ea typeface="Calibri" pitchFamily="34" charset="-122"/>
                <a:cs typeface="Calibri" pitchFamily="34" charset="-120"/>
              </a:rPr>
              <a:t>Rencontre autour des</a:t>
            </a:r>
            <a:endParaRPr lang="en-US" sz="3000" dirty="0"/>
          </a:p>
          <a:p>
            <a:pPr marL="0" indent="0" algn="l">
              <a:lnSpc>
                <a:spcPts val="3800"/>
              </a:lnSpc>
              <a:buNone/>
            </a:pPr>
            <a:r>
              <a:rPr lang="en-US" sz="3000" dirty="0">
                <a:solidFill>
                  <a:srgbClr val="1A202C"/>
                </a:solidFill>
                <a:latin typeface="Calibri" pitchFamily="34" charset="0"/>
                <a:ea typeface="Calibri" pitchFamily="34" charset="-122"/>
                <a:cs typeface="Calibri" pitchFamily="34" charset="-120"/>
              </a:rPr>
              <a:t>métiers de la logistique</a:t>
            </a:r>
            <a:endParaRPr lang="en-US" sz="3000" dirty="0"/>
          </a:p>
        </p:txBody>
      </p:sp>
      <p:sp>
        <p:nvSpPr>
          <p:cNvPr id="6" name="Text 4"/>
          <p:cNvSpPr/>
          <p:nvPr/>
        </p:nvSpPr>
        <p:spPr>
          <a:xfrm>
            <a:off x="914400" y="2834640"/>
            <a:ext cx="7315200" cy="457200"/>
          </a:xfrm>
          <a:prstGeom prst="rect">
            <a:avLst/>
          </a:prstGeom>
          <a:noFill/>
          <a:ln/>
        </p:spPr>
        <p:txBody>
          <a:bodyPr wrap="square" rtlCol="0" anchor="ctr"/>
          <a:lstStyle/>
          <a:p>
            <a:pPr marL="0" indent="0" algn="l">
              <a:buNone/>
            </a:pPr>
            <a:r>
              <a:rPr lang="en-US" sz="1800" dirty="0">
                <a:solidFill>
                  <a:srgbClr val="0066FF"/>
                </a:solidFill>
                <a:latin typeface="Calibri Light" pitchFamily="34" charset="0"/>
                <a:ea typeface="Calibri Light" pitchFamily="34" charset="-122"/>
                <a:cs typeface="Calibri Light" pitchFamily="34" charset="-120"/>
              </a:rPr>
              <a:t>Témoignage — Benoit Dutartre</a:t>
            </a:r>
            <a:endParaRPr lang="en-US" sz="1800" dirty="0"/>
          </a:p>
        </p:txBody>
      </p:sp>
      <p:sp>
        <p:nvSpPr>
          <p:cNvPr id="7" name="Text 5"/>
          <p:cNvSpPr/>
          <p:nvPr/>
        </p:nvSpPr>
        <p:spPr>
          <a:xfrm>
            <a:off x="914400" y="3368527"/>
            <a:ext cx="7315200" cy="365760"/>
          </a:xfrm>
          <a:prstGeom prst="rect">
            <a:avLst/>
          </a:prstGeom>
          <a:noFill/>
          <a:ln/>
        </p:spPr>
        <p:txBody>
          <a:bodyPr wrap="square" rtlCol="0" anchor="ctr"/>
          <a:lstStyle/>
          <a:p>
            <a:pPr marL="0" indent="0" algn="l">
              <a:buNone/>
            </a:pPr>
            <a:r>
              <a:rPr lang="en-US" sz="1300" dirty="0">
                <a:solidFill>
                  <a:srgbClr val="718096"/>
                </a:solidFill>
                <a:latin typeface="Calibri Light" pitchFamily="34" charset="0"/>
                <a:ea typeface="Calibri Light" pitchFamily="34" charset="-122"/>
                <a:cs typeface="Calibri Light" pitchFamily="34" charset="-120"/>
              </a:rPr>
              <a:t>Amazon LYS1, Sevrey • 15 septembre 2026</a:t>
            </a:r>
            <a:endParaRPr lang="en-US" sz="1300" dirty="0"/>
          </a:p>
        </p:txBody>
      </p:sp>
      <p:sp>
        <p:nvSpPr>
          <p:cNvPr id="8" name="Text 6"/>
          <p:cNvSpPr/>
          <p:nvPr/>
        </p:nvSpPr>
        <p:spPr>
          <a:xfrm>
            <a:off x="914400" y="3749040"/>
            <a:ext cx="7315200" cy="320040"/>
          </a:xfrm>
          <a:prstGeom prst="rect">
            <a:avLst/>
          </a:prstGeom>
          <a:noFill/>
          <a:ln/>
        </p:spPr>
        <p:txBody>
          <a:bodyPr wrap="square" rtlCol="0" anchor="ctr"/>
          <a:lstStyle/>
          <a:p>
            <a:pPr marL="0" indent="0" algn="l">
              <a:buNone/>
            </a:pPr>
            <a:endParaRPr lang="en-US" sz="1100" dirty="0"/>
          </a:p>
        </p:txBody>
      </p:sp>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066FF"/>
          </a:solidFill>
          <a:ln/>
        </p:spPr>
        <p:txBody>
          <a:bodyPr/>
          <a:lstStyle/>
          <a:p>
            <a:endParaRPr lang="fr-FR"/>
          </a:p>
        </p:txBody>
      </p:sp>
      <p:sp>
        <p:nvSpPr>
          <p:cNvPr id="3" name="Text 1"/>
          <p:cNvSpPr/>
          <p:nvPr/>
        </p:nvSpPr>
        <p:spPr>
          <a:xfrm>
            <a:off x="548640" y="274320"/>
            <a:ext cx="7315200" cy="640080"/>
          </a:xfrm>
          <a:prstGeom prst="rect">
            <a:avLst/>
          </a:prstGeom>
          <a:noFill/>
          <a:ln/>
        </p:spPr>
        <p:txBody>
          <a:bodyPr wrap="square" lIns="0" tIns="0" rIns="0" bIns="0" rtlCol="0" anchor="ctr"/>
          <a:lstStyle/>
          <a:p>
            <a:pPr marL="0" indent="0" algn="l">
              <a:buNone/>
            </a:pPr>
            <a:r>
              <a:rPr lang="en-US" sz="2600" dirty="0">
                <a:solidFill>
                  <a:srgbClr val="1A202C"/>
                </a:solidFill>
                <a:latin typeface="Calibri" pitchFamily="34" charset="0"/>
                <a:ea typeface="Calibri" pitchFamily="34" charset="-122"/>
                <a:cs typeface="Calibri" pitchFamily="34" charset="-120"/>
              </a:rPr>
              <a:t>Amazon LYS1 &amp; le réseau</a:t>
            </a:r>
            <a:endParaRPr lang="en-US" sz="2600" dirty="0"/>
          </a:p>
        </p:txBody>
      </p:sp>
      <p:sp>
        <p:nvSpPr>
          <p:cNvPr id="4" name="Shape 2"/>
          <p:cNvSpPr/>
          <p:nvPr/>
        </p:nvSpPr>
        <p:spPr>
          <a:xfrm>
            <a:off x="457200" y="886383"/>
            <a:ext cx="3840480" cy="594360"/>
          </a:xfrm>
          <a:prstGeom prst="roundRect">
            <a:avLst>
              <a:gd name="adj" fmla="val 7692"/>
            </a:avLst>
          </a:prstGeom>
          <a:solidFill>
            <a:srgbClr val="E6F0FF"/>
          </a:solidFill>
          <a:ln/>
        </p:spPr>
        <p:txBody>
          <a:bodyPr/>
          <a:lstStyle/>
          <a:p>
            <a:endParaRPr lang="fr-FR"/>
          </a:p>
        </p:txBody>
      </p:sp>
      <p:sp>
        <p:nvSpPr>
          <p:cNvPr id="5" name="Text 3"/>
          <p:cNvSpPr/>
          <p:nvPr/>
        </p:nvSpPr>
        <p:spPr>
          <a:xfrm>
            <a:off x="640080" y="886383"/>
            <a:ext cx="3566160" cy="594360"/>
          </a:xfrm>
          <a:prstGeom prst="rect">
            <a:avLst/>
          </a:prstGeom>
          <a:noFill/>
          <a:ln/>
        </p:spPr>
        <p:txBody>
          <a:bodyPr wrap="square" lIns="0" tIns="0" rIns="0" bIns="0" rtlCol="0" anchor="ctr"/>
          <a:lstStyle/>
          <a:p>
            <a:pPr marL="0" indent="0">
              <a:buNone/>
            </a:pPr>
            <a:r>
              <a:rPr lang="en-US" sz="1600" b="1" dirty="0">
                <a:solidFill>
                  <a:srgbClr val="0066FF"/>
                </a:solidFill>
              </a:rPr>
              <a:t>42 000 m²</a:t>
            </a:r>
            <a:r>
              <a:rPr lang="en-US" sz="1200" dirty="0">
                <a:solidFill>
                  <a:srgbClr val="4A5568"/>
                </a:solidFill>
              </a:rPr>
              <a:t>  ≈ 9 terrains de football</a:t>
            </a:r>
            <a:endParaRPr lang="en-US" sz="1600" dirty="0"/>
          </a:p>
        </p:txBody>
      </p:sp>
      <p:sp>
        <p:nvSpPr>
          <p:cNvPr id="6" name="Shape 4"/>
          <p:cNvSpPr/>
          <p:nvPr/>
        </p:nvSpPr>
        <p:spPr>
          <a:xfrm>
            <a:off x="457200" y="1590471"/>
            <a:ext cx="3840480" cy="594360"/>
          </a:xfrm>
          <a:prstGeom prst="roundRect">
            <a:avLst>
              <a:gd name="adj" fmla="val 7692"/>
            </a:avLst>
          </a:prstGeom>
          <a:solidFill>
            <a:srgbClr val="F5F7FA"/>
          </a:solidFill>
          <a:ln/>
        </p:spPr>
        <p:txBody>
          <a:bodyPr/>
          <a:lstStyle/>
          <a:p>
            <a:endParaRPr lang="fr-FR"/>
          </a:p>
        </p:txBody>
      </p:sp>
      <p:sp>
        <p:nvSpPr>
          <p:cNvPr id="7" name="Text 5"/>
          <p:cNvSpPr/>
          <p:nvPr/>
        </p:nvSpPr>
        <p:spPr>
          <a:xfrm>
            <a:off x="640080" y="1590471"/>
            <a:ext cx="3566160" cy="594360"/>
          </a:xfrm>
          <a:prstGeom prst="rect">
            <a:avLst/>
          </a:prstGeom>
          <a:noFill/>
          <a:ln/>
        </p:spPr>
        <p:txBody>
          <a:bodyPr wrap="square" lIns="0" tIns="0" rIns="0" bIns="0" rtlCol="0" anchor="ctr"/>
          <a:lstStyle/>
          <a:p>
            <a:pPr marL="0" indent="0">
              <a:buNone/>
            </a:pPr>
            <a:r>
              <a:rPr lang="fr-FR" sz="1600" b="1" noProof="0" dirty="0">
                <a:solidFill>
                  <a:srgbClr val="1A202C"/>
                </a:solidFill>
              </a:rPr>
              <a:t>Plateforme de stockage traditionnelle </a:t>
            </a:r>
          </a:p>
          <a:p>
            <a:pPr marL="0" indent="0">
              <a:buNone/>
            </a:pPr>
            <a:r>
              <a:rPr lang="fr-FR" sz="1200" noProof="0" dirty="0">
                <a:solidFill>
                  <a:srgbClr val="4A5568"/>
                </a:solidFill>
              </a:rPr>
              <a:t>• Ouvert en 2012</a:t>
            </a:r>
            <a:endParaRPr lang="fr-FR" sz="1600" noProof="0" dirty="0"/>
          </a:p>
        </p:txBody>
      </p:sp>
      <p:sp>
        <p:nvSpPr>
          <p:cNvPr id="8" name="Shape 6"/>
          <p:cNvSpPr/>
          <p:nvPr/>
        </p:nvSpPr>
        <p:spPr>
          <a:xfrm>
            <a:off x="457200" y="2294559"/>
            <a:ext cx="3840480" cy="594360"/>
          </a:xfrm>
          <a:prstGeom prst="roundRect">
            <a:avLst>
              <a:gd name="adj" fmla="val 7692"/>
            </a:avLst>
          </a:prstGeom>
          <a:solidFill>
            <a:srgbClr val="E6F0FF"/>
          </a:solidFill>
          <a:ln/>
        </p:spPr>
        <p:txBody>
          <a:bodyPr/>
          <a:lstStyle/>
          <a:p>
            <a:endParaRPr lang="fr-FR"/>
          </a:p>
        </p:txBody>
      </p:sp>
      <p:sp>
        <p:nvSpPr>
          <p:cNvPr id="9" name="Text 7"/>
          <p:cNvSpPr/>
          <p:nvPr/>
        </p:nvSpPr>
        <p:spPr>
          <a:xfrm>
            <a:off x="640080" y="2294559"/>
            <a:ext cx="3566160" cy="594360"/>
          </a:xfrm>
          <a:prstGeom prst="rect">
            <a:avLst/>
          </a:prstGeom>
          <a:noFill/>
          <a:ln/>
        </p:spPr>
        <p:txBody>
          <a:bodyPr wrap="square" lIns="0" tIns="0" rIns="0" bIns="0" rtlCol="0" anchor="ctr"/>
          <a:lstStyle/>
          <a:p>
            <a:pPr marL="0" indent="0">
              <a:buNone/>
            </a:pPr>
            <a:r>
              <a:rPr lang="en-US" sz="1600" b="1" dirty="0">
                <a:solidFill>
                  <a:srgbClr val="0066FF"/>
                </a:solidFill>
              </a:rPr>
              <a:t>Près de 800 CDI</a:t>
            </a:r>
            <a:r>
              <a:rPr lang="en-US" sz="1200" dirty="0">
                <a:solidFill>
                  <a:srgbClr val="4A5568"/>
                </a:solidFill>
              </a:rPr>
              <a:t>  sur le site</a:t>
            </a:r>
            <a:endParaRPr lang="en-US" sz="1600" dirty="0"/>
          </a:p>
        </p:txBody>
      </p:sp>
      <p:sp>
        <p:nvSpPr>
          <p:cNvPr id="10" name="Shape 8"/>
          <p:cNvSpPr/>
          <p:nvPr/>
        </p:nvSpPr>
        <p:spPr>
          <a:xfrm>
            <a:off x="457200" y="2998647"/>
            <a:ext cx="3840480" cy="594360"/>
          </a:xfrm>
          <a:prstGeom prst="roundRect">
            <a:avLst>
              <a:gd name="adj" fmla="val 7692"/>
            </a:avLst>
          </a:prstGeom>
          <a:solidFill>
            <a:srgbClr val="F5F7FA"/>
          </a:solidFill>
          <a:ln/>
        </p:spPr>
        <p:txBody>
          <a:bodyPr/>
          <a:lstStyle/>
          <a:p>
            <a:endParaRPr lang="fr-FR"/>
          </a:p>
        </p:txBody>
      </p:sp>
      <p:sp>
        <p:nvSpPr>
          <p:cNvPr id="11" name="Text 9"/>
          <p:cNvSpPr/>
          <p:nvPr/>
        </p:nvSpPr>
        <p:spPr>
          <a:xfrm>
            <a:off x="640080" y="2998647"/>
            <a:ext cx="3566160" cy="594360"/>
          </a:xfrm>
          <a:prstGeom prst="rect">
            <a:avLst/>
          </a:prstGeom>
          <a:noFill/>
          <a:ln/>
        </p:spPr>
        <p:txBody>
          <a:bodyPr wrap="square" lIns="0" tIns="0" rIns="0" bIns="0" rtlCol="0" anchor="ctr"/>
          <a:lstStyle/>
          <a:p>
            <a:pPr marL="0" indent="0">
              <a:buNone/>
            </a:pPr>
            <a:r>
              <a:rPr lang="en-US" sz="1400" b="1" dirty="0">
                <a:solidFill>
                  <a:srgbClr val="1A202C"/>
                </a:solidFill>
              </a:rPr>
              <a:t>1 article sur 2</a:t>
            </a:r>
            <a:r>
              <a:rPr lang="en-US" sz="1200" dirty="0">
                <a:solidFill>
                  <a:srgbClr val="4A5568"/>
                </a:solidFill>
              </a:rPr>
              <a:t>  vendu provient de PME partenaires</a:t>
            </a:r>
            <a:endParaRPr lang="en-US" sz="1400" dirty="0"/>
          </a:p>
        </p:txBody>
      </p:sp>
      <p:sp>
        <p:nvSpPr>
          <p:cNvPr id="12" name="Text 10"/>
          <p:cNvSpPr/>
          <p:nvPr/>
        </p:nvSpPr>
        <p:spPr>
          <a:xfrm>
            <a:off x="4754880" y="669576"/>
            <a:ext cx="3931920" cy="365760"/>
          </a:xfrm>
          <a:prstGeom prst="rect">
            <a:avLst/>
          </a:prstGeom>
          <a:noFill/>
          <a:ln/>
        </p:spPr>
        <p:txBody>
          <a:bodyPr wrap="square" lIns="0" tIns="0" rIns="0" bIns="0" rtlCol="0" anchor="ctr"/>
          <a:lstStyle/>
          <a:p>
            <a:pPr marL="0" indent="0" algn="l">
              <a:buNone/>
            </a:pPr>
            <a:r>
              <a:rPr lang="en-US" sz="1500" dirty="0">
                <a:solidFill>
                  <a:srgbClr val="0066FF"/>
                </a:solidFill>
                <a:latin typeface="Calibri" pitchFamily="34" charset="0"/>
                <a:ea typeface="Calibri" pitchFamily="34" charset="-122"/>
                <a:cs typeface="Calibri" pitchFamily="34" charset="-120"/>
              </a:rPr>
              <a:t>Réseau France</a:t>
            </a:r>
            <a:endParaRPr lang="en-US" sz="1500" dirty="0"/>
          </a:p>
        </p:txBody>
      </p:sp>
      <p:sp>
        <p:nvSpPr>
          <p:cNvPr id="13" name="Text 11"/>
          <p:cNvSpPr/>
          <p:nvPr/>
        </p:nvSpPr>
        <p:spPr>
          <a:xfrm>
            <a:off x="4754880" y="1035336"/>
            <a:ext cx="3931920" cy="1645920"/>
          </a:xfrm>
          <a:prstGeom prst="rect">
            <a:avLst/>
          </a:prstGeom>
          <a:noFill/>
          <a:ln/>
        </p:spPr>
        <p:txBody>
          <a:bodyPr wrap="square" lIns="0" tIns="0" rIns="0" bIns="0" rtlCol="0" anchor="t"/>
          <a:lstStyle/>
          <a:p>
            <a:pPr marL="342900" indent="-342900">
              <a:buSzPct val="100000"/>
              <a:buChar char="•"/>
            </a:pPr>
            <a:r>
              <a:rPr lang="fr-FR" sz="1300" noProof="0" dirty="0">
                <a:solidFill>
                  <a:srgbClr val="1A202C"/>
                </a:solidFill>
              </a:rPr>
              <a:t>9 centres de distribution</a:t>
            </a:r>
            <a:endParaRPr lang="fr-FR" sz="1300" noProof="0" dirty="0"/>
          </a:p>
          <a:p>
            <a:pPr marL="0" lvl="1" indent="0">
              <a:buNone/>
            </a:pPr>
            <a:r>
              <a:rPr lang="fr-FR" sz="1100" noProof="0" dirty="0">
                <a:solidFill>
                  <a:srgbClr val="718096"/>
                </a:solidFill>
              </a:rPr>
              <a:t>(dont LYS2 Lyon ouvert en juin 2026, Chartres et Boves fin 2026)</a:t>
            </a:r>
            <a:endParaRPr lang="fr-FR" sz="1300" noProof="0" dirty="0"/>
          </a:p>
          <a:p>
            <a:pPr marL="342900" indent="-342900">
              <a:buSzPct val="100000"/>
              <a:buChar char="•"/>
            </a:pPr>
            <a:r>
              <a:rPr lang="fr-FR" sz="1300" noProof="0" dirty="0">
                <a:solidFill>
                  <a:srgbClr val="1A202C"/>
                </a:solidFill>
              </a:rPr>
              <a:t>3 centres de tri</a:t>
            </a:r>
            <a:endParaRPr lang="fr-FR" sz="1300" noProof="0" dirty="0"/>
          </a:p>
          <a:p>
            <a:pPr marL="342900" indent="-342900">
              <a:buSzPct val="100000"/>
              <a:buChar char="•"/>
            </a:pPr>
            <a:r>
              <a:rPr lang="fr-FR" sz="1300" noProof="0" dirty="0">
                <a:solidFill>
                  <a:srgbClr val="1A202C"/>
                </a:solidFill>
              </a:rPr>
              <a:t>25 agences de livraison</a:t>
            </a:r>
            <a:endParaRPr lang="fr-FR" sz="1300" noProof="0" dirty="0"/>
          </a:p>
        </p:txBody>
      </p:sp>
      <p:sp>
        <p:nvSpPr>
          <p:cNvPr id="14" name="Text 12"/>
          <p:cNvSpPr/>
          <p:nvPr/>
        </p:nvSpPr>
        <p:spPr>
          <a:xfrm>
            <a:off x="4754880" y="1876003"/>
            <a:ext cx="3931920" cy="365760"/>
          </a:xfrm>
          <a:prstGeom prst="rect">
            <a:avLst/>
          </a:prstGeom>
          <a:noFill/>
          <a:ln/>
        </p:spPr>
        <p:txBody>
          <a:bodyPr wrap="square" lIns="0" tIns="0" rIns="0" bIns="0" rtlCol="0" anchor="ctr"/>
          <a:lstStyle/>
          <a:p>
            <a:pPr marL="0" indent="0" algn="l">
              <a:buNone/>
            </a:pPr>
            <a:r>
              <a:rPr lang="en-US" sz="1500" dirty="0">
                <a:solidFill>
                  <a:srgbClr val="0066FF"/>
                </a:solidFill>
                <a:latin typeface="Calibri" pitchFamily="34" charset="0"/>
                <a:ea typeface="Calibri" pitchFamily="34" charset="-122"/>
                <a:cs typeface="Calibri" pitchFamily="34" charset="-120"/>
              </a:rPr>
              <a:t>Réseau mondial</a:t>
            </a:r>
            <a:endParaRPr lang="en-US" sz="1500" dirty="0"/>
          </a:p>
        </p:txBody>
      </p:sp>
      <p:sp>
        <p:nvSpPr>
          <p:cNvPr id="15" name="Text 13"/>
          <p:cNvSpPr/>
          <p:nvPr/>
        </p:nvSpPr>
        <p:spPr>
          <a:xfrm>
            <a:off x="4754880" y="2241763"/>
            <a:ext cx="3931920" cy="914400"/>
          </a:xfrm>
          <a:prstGeom prst="rect">
            <a:avLst/>
          </a:prstGeom>
          <a:noFill/>
          <a:ln/>
        </p:spPr>
        <p:txBody>
          <a:bodyPr wrap="square" lIns="0" tIns="0" rIns="0" bIns="0" rtlCol="0" anchor="t"/>
          <a:lstStyle/>
          <a:p>
            <a:pPr marL="342900" indent="-342900">
              <a:buSzPct val="100000"/>
              <a:buChar char="•"/>
            </a:pPr>
            <a:r>
              <a:rPr lang="en-US" sz="1300" dirty="0">
                <a:solidFill>
                  <a:srgbClr val="1A202C"/>
                </a:solidFill>
              </a:rPr>
              <a:t>+2 600 sites </a:t>
            </a:r>
            <a:r>
              <a:rPr lang="en-US" sz="1300" dirty="0" err="1">
                <a:solidFill>
                  <a:srgbClr val="1A202C"/>
                </a:solidFill>
              </a:rPr>
              <a:t>logistique</a:t>
            </a:r>
            <a:r>
              <a:rPr lang="en-US" sz="1300" dirty="0">
                <a:solidFill>
                  <a:srgbClr val="1A202C"/>
                </a:solidFill>
              </a:rPr>
              <a:t> au total</a:t>
            </a:r>
            <a:endParaRPr lang="en-US" sz="1300" dirty="0"/>
          </a:p>
          <a:p>
            <a:pPr marL="342900" indent="-342900">
              <a:buSzPct val="100000"/>
              <a:buChar char="•"/>
            </a:pPr>
            <a:r>
              <a:rPr lang="en-US" sz="1300" dirty="0">
                <a:solidFill>
                  <a:srgbClr val="1A202C"/>
                </a:solidFill>
              </a:rPr>
              <a:t>420 centres de distribution</a:t>
            </a:r>
            <a:endParaRPr lang="en-US" sz="1300" dirty="0"/>
          </a:p>
        </p:txBody>
      </p:sp>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2</a:t>
            </a:fld>
            <a:endParaRPr lang="en-US"/>
          </a:p>
        </p:txBody>
      </p:sp>
      <p:pic>
        <p:nvPicPr>
          <p:cNvPr id="17" name="Picture 16">
            <a:extLst>
              <a:ext uri="{FF2B5EF4-FFF2-40B4-BE49-F238E27FC236}">
                <a16:creationId xmlns:a16="http://schemas.microsoft.com/office/drawing/2014/main" id="{0D7F48B4-F631-6B42-3053-12F6F025D4A6}"/>
              </a:ext>
            </a:extLst>
          </p:cNvPr>
          <p:cNvPicPr>
            <a:picLocks noChangeAspect="1"/>
          </p:cNvPicPr>
          <p:nvPr/>
        </p:nvPicPr>
        <p:blipFill>
          <a:blip r:embed="rId3"/>
          <a:srcRect l="22115" t="15275" r="22115" b="17429"/>
          <a:stretch>
            <a:fillRect/>
          </a:stretch>
        </p:blipFill>
        <p:spPr>
          <a:xfrm>
            <a:off x="608000" y="3789020"/>
            <a:ext cx="498922" cy="486164"/>
          </a:xfrm>
          <a:prstGeom prst="roundRect">
            <a:avLst/>
          </a:prstGeom>
          <a:ln>
            <a:solidFill>
              <a:srgbClr val="00B0F0"/>
            </a:solidFill>
          </a:ln>
        </p:spPr>
      </p:pic>
      <p:pic>
        <p:nvPicPr>
          <p:cNvPr id="19" name="Picture 18">
            <a:extLst>
              <a:ext uri="{FF2B5EF4-FFF2-40B4-BE49-F238E27FC236}">
                <a16:creationId xmlns:a16="http://schemas.microsoft.com/office/drawing/2014/main" id="{3AA5FBFA-3E3B-1BFE-9449-F2A8601A0FF3}"/>
              </a:ext>
            </a:extLst>
          </p:cNvPr>
          <p:cNvPicPr>
            <a:picLocks noChangeAspect="1"/>
          </p:cNvPicPr>
          <p:nvPr/>
        </p:nvPicPr>
        <p:blipFill>
          <a:blip r:embed="rId4"/>
          <a:stretch>
            <a:fillRect/>
          </a:stretch>
        </p:blipFill>
        <p:spPr>
          <a:xfrm>
            <a:off x="3087019" y="3789020"/>
            <a:ext cx="496262" cy="486164"/>
          </a:xfrm>
          <a:prstGeom prst="roundRect">
            <a:avLst/>
          </a:prstGeom>
          <a:ln>
            <a:solidFill>
              <a:srgbClr val="00B0F0"/>
            </a:solidFill>
          </a:ln>
        </p:spPr>
      </p:pic>
      <p:pic>
        <p:nvPicPr>
          <p:cNvPr id="21" name="Picture 20">
            <a:extLst>
              <a:ext uri="{FF2B5EF4-FFF2-40B4-BE49-F238E27FC236}">
                <a16:creationId xmlns:a16="http://schemas.microsoft.com/office/drawing/2014/main" id="{EF1526F9-59D5-5E69-AA07-E63018198503}"/>
              </a:ext>
            </a:extLst>
          </p:cNvPr>
          <p:cNvPicPr>
            <a:picLocks noChangeAspect="1"/>
          </p:cNvPicPr>
          <p:nvPr/>
        </p:nvPicPr>
        <p:blipFill>
          <a:blip r:embed="rId5"/>
          <a:stretch>
            <a:fillRect/>
          </a:stretch>
        </p:blipFill>
        <p:spPr>
          <a:xfrm>
            <a:off x="5563378" y="3783971"/>
            <a:ext cx="496262" cy="496262"/>
          </a:xfrm>
          <a:prstGeom prst="roundRect">
            <a:avLst/>
          </a:prstGeom>
          <a:ln>
            <a:solidFill>
              <a:srgbClr val="00B0F0"/>
            </a:solidFill>
          </a:ln>
        </p:spPr>
      </p:pic>
      <p:sp>
        <p:nvSpPr>
          <p:cNvPr id="22" name="Text 13">
            <a:extLst>
              <a:ext uri="{FF2B5EF4-FFF2-40B4-BE49-F238E27FC236}">
                <a16:creationId xmlns:a16="http://schemas.microsoft.com/office/drawing/2014/main" id="{3A487D61-F5D3-60E9-B6FB-911ACD55DF36}"/>
              </a:ext>
            </a:extLst>
          </p:cNvPr>
          <p:cNvSpPr/>
          <p:nvPr/>
        </p:nvSpPr>
        <p:spPr>
          <a:xfrm>
            <a:off x="59126" y="4468425"/>
            <a:ext cx="1596670" cy="472806"/>
          </a:xfrm>
          <a:prstGeom prst="rect">
            <a:avLst/>
          </a:prstGeom>
          <a:noFill/>
          <a:ln/>
        </p:spPr>
        <p:txBody>
          <a:bodyPr wrap="square" lIns="0" tIns="0" rIns="0" bIns="0" rtlCol="0" anchor="t"/>
          <a:lstStyle/>
          <a:p>
            <a:pPr algn="ctr">
              <a:buSzPct val="100000"/>
            </a:pPr>
            <a:r>
              <a:rPr lang="en-US" sz="1300" b="1" dirty="0">
                <a:solidFill>
                  <a:srgbClr val="1A202C"/>
                </a:solidFill>
              </a:rPr>
              <a:t>Entrepôt de Stockage</a:t>
            </a:r>
          </a:p>
          <a:p>
            <a:pPr algn="ctr">
              <a:buSzPct val="100000"/>
            </a:pPr>
            <a:r>
              <a:rPr lang="en-US" sz="1300" dirty="0">
                <a:solidFill>
                  <a:srgbClr val="1A202C"/>
                </a:solidFill>
              </a:rPr>
              <a:t>Plateforme </a:t>
            </a:r>
            <a:r>
              <a:rPr lang="en-US" sz="1300" b="1" dirty="0">
                <a:solidFill>
                  <a:srgbClr val="1A202C"/>
                </a:solidFill>
              </a:rPr>
              <a:t>LYS1</a:t>
            </a:r>
            <a:r>
              <a:rPr lang="en-US" sz="1300" dirty="0">
                <a:solidFill>
                  <a:srgbClr val="1A202C"/>
                </a:solidFill>
              </a:rPr>
              <a:t> </a:t>
            </a:r>
            <a:endParaRPr lang="en-US" sz="1300" dirty="0"/>
          </a:p>
        </p:txBody>
      </p:sp>
      <p:sp>
        <p:nvSpPr>
          <p:cNvPr id="23" name="Text 13">
            <a:extLst>
              <a:ext uri="{FF2B5EF4-FFF2-40B4-BE49-F238E27FC236}">
                <a16:creationId xmlns:a16="http://schemas.microsoft.com/office/drawing/2014/main" id="{E9FED222-175F-C074-F683-D450171F43F9}"/>
              </a:ext>
            </a:extLst>
          </p:cNvPr>
          <p:cNvSpPr/>
          <p:nvPr/>
        </p:nvSpPr>
        <p:spPr>
          <a:xfrm>
            <a:off x="2536815" y="4401222"/>
            <a:ext cx="1596670" cy="594360"/>
          </a:xfrm>
          <a:prstGeom prst="rect">
            <a:avLst/>
          </a:prstGeom>
          <a:noFill/>
          <a:ln/>
        </p:spPr>
        <p:txBody>
          <a:bodyPr wrap="square" lIns="0" tIns="0" rIns="0" bIns="0" rtlCol="0" anchor="t"/>
          <a:lstStyle/>
          <a:p>
            <a:pPr algn="ctr">
              <a:buSzPct val="100000"/>
            </a:pPr>
            <a:r>
              <a:rPr lang="en-US" sz="1300" b="1" dirty="0">
                <a:solidFill>
                  <a:srgbClr val="1A202C"/>
                </a:solidFill>
              </a:rPr>
              <a:t>Entrepôt de Tri</a:t>
            </a:r>
          </a:p>
          <a:p>
            <a:pPr algn="ctr">
              <a:buSzPct val="100000"/>
            </a:pPr>
            <a:r>
              <a:rPr lang="en-US" sz="1300" dirty="0">
                <a:solidFill>
                  <a:srgbClr val="1A202C"/>
                </a:solidFill>
              </a:rPr>
              <a:t>Plateforme </a:t>
            </a:r>
            <a:r>
              <a:rPr lang="en-US" sz="1300" b="1" dirty="0">
                <a:solidFill>
                  <a:srgbClr val="1A202C"/>
                </a:solidFill>
              </a:rPr>
              <a:t>LYS8 </a:t>
            </a:r>
          </a:p>
          <a:p>
            <a:pPr algn="ctr">
              <a:buSzPct val="100000"/>
            </a:pPr>
            <a:r>
              <a:rPr lang="en-US" sz="1300" b="1" dirty="0">
                <a:solidFill>
                  <a:srgbClr val="1A202C"/>
                </a:solidFill>
              </a:rPr>
              <a:t>Satolas-et-Bonce (69)</a:t>
            </a:r>
            <a:endParaRPr lang="en-US" sz="1300" dirty="0"/>
          </a:p>
        </p:txBody>
      </p:sp>
      <p:sp>
        <p:nvSpPr>
          <p:cNvPr id="24" name="Text 13">
            <a:extLst>
              <a:ext uri="{FF2B5EF4-FFF2-40B4-BE49-F238E27FC236}">
                <a16:creationId xmlns:a16="http://schemas.microsoft.com/office/drawing/2014/main" id="{EDEBBEFA-92A2-E76A-9EEB-43547081988C}"/>
              </a:ext>
            </a:extLst>
          </p:cNvPr>
          <p:cNvSpPr/>
          <p:nvPr/>
        </p:nvSpPr>
        <p:spPr>
          <a:xfrm>
            <a:off x="4970784" y="4401222"/>
            <a:ext cx="1681449" cy="594360"/>
          </a:xfrm>
          <a:prstGeom prst="rect">
            <a:avLst/>
          </a:prstGeom>
          <a:noFill/>
          <a:ln/>
        </p:spPr>
        <p:txBody>
          <a:bodyPr wrap="square" lIns="0" tIns="0" rIns="0" bIns="0" rtlCol="0" anchor="t"/>
          <a:lstStyle/>
          <a:p>
            <a:pPr algn="ctr">
              <a:buSzPct val="100000"/>
            </a:pPr>
            <a:r>
              <a:rPr lang="en-US" sz="1300" b="1" dirty="0">
                <a:solidFill>
                  <a:srgbClr val="1A202C"/>
                </a:solidFill>
              </a:rPr>
              <a:t>Entrepôt de Distribution</a:t>
            </a:r>
          </a:p>
          <a:p>
            <a:pPr algn="ctr">
              <a:buSzPct val="100000"/>
            </a:pPr>
            <a:r>
              <a:rPr lang="en-US" sz="1300" dirty="0" err="1">
                <a:solidFill>
                  <a:srgbClr val="1A202C"/>
                </a:solidFill>
              </a:rPr>
              <a:t>Plateforme</a:t>
            </a:r>
            <a:r>
              <a:rPr lang="en-US" sz="1300" dirty="0">
                <a:solidFill>
                  <a:srgbClr val="1A202C"/>
                </a:solidFill>
              </a:rPr>
              <a:t> </a:t>
            </a:r>
            <a:r>
              <a:rPr lang="en-US" sz="1300" b="1" dirty="0">
                <a:solidFill>
                  <a:srgbClr val="1A202C"/>
                </a:solidFill>
              </a:rPr>
              <a:t>DFB1</a:t>
            </a:r>
          </a:p>
          <a:p>
            <a:pPr algn="ctr">
              <a:buSzPct val="100000"/>
            </a:pPr>
            <a:r>
              <a:rPr lang="en-US" sz="1300" b="1" dirty="0" err="1">
                <a:solidFill>
                  <a:srgbClr val="1A202C"/>
                </a:solidFill>
              </a:rPr>
              <a:t>Longvic</a:t>
            </a:r>
            <a:r>
              <a:rPr lang="en-US" sz="1300" b="1" dirty="0">
                <a:solidFill>
                  <a:srgbClr val="1A202C"/>
                </a:solidFill>
              </a:rPr>
              <a:t> (21)</a:t>
            </a:r>
            <a:endParaRPr lang="en-US" sz="1300" dirty="0"/>
          </a:p>
        </p:txBody>
      </p:sp>
      <p:pic>
        <p:nvPicPr>
          <p:cNvPr id="27" name="Picture 26">
            <a:extLst>
              <a:ext uri="{FF2B5EF4-FFF2-40B4-BE49-F238E27FC236}">
                <a16:creationId xmlns:a16="http://schemas.microsoft.com/office/drawing/2014/main" id="{7799744A-7BD5-BB34-4311-ED080E8419AD}"/>
              </a:ext>
            </a:extLst>
          </p:cNvPr>
          <p:cNvPicPr>
            <a:picLocks noChangeAspect="1"/>
          </p:cNvPicPr>
          <p:nvPr/>
        </p:nvPicPr>
        <p:blipFill>
          <a:blip r:embed="rId6"/>
          <a:stretch>
            <a:fillRect/>
          </a:stretch>
        </p:blipFill>
        <p:spPr>
          <a:xfrm>
            <a:off x="1667640" y="3646735"/>
            <a:ext cx="858580" cy="483380"/>
          </a:xfrm>
          <a:prstGeom prst="rect">
            <a:avLst/>
          </a:prstGeom>
        </p:spPr>
      </p:pic>
      <p:pic>
        <p:nvPicPr>
          <p:cNvPr id="32" name="Picture 31">
            <a:extLst>
              <a:ext uri="{FF2B5EF4-FFF2-40B4-BE49-F238E27FC236}">
                <a16:creationId xmlns:a16="http://schemas.microsoft.com/office/drawing/2014/main" id="{662F1E53-E9CD-C83D-E9F0-98D1501B53F0}"/>
              </a:ext>
            </a:extLst>
          </p:cNvPr>
          <p:cNvPicPr>
            <a:picLocks noChangeAspect="1"/>
          </p:cNvPicPr>
          <p:nvPr/>
        </p:nvPicPr>
        <p:blipFill>
          <a:blip r:embed="rId7"/>
          <a:srcRect l="943"/>
          <a:stretch>
            <a:fillRect/>
          </a:stretch>
        </p:blipFill>
        <p:spPr>
          <a:xfrm>
            <a:off x="6761167" y="3736183"/>
            <a:ext cx="420030" cy="347348"/>
          </a:xfrm>
          <a:prstGeom prst="roundRect">
            <a:avLst/>
          </a:prstGeom>
          <a:ln>
            <a:noFill/>
          </a:ln>
        </p:spPr>
      </p:pic>
      <p:pic>
        <p:nvPicPr>
          <p:cNvPr id="36" name="Picture 35">
            <a:extLst>
              <a:ext uri="{FF2B5EF4-FFF2-40B4-BE49-F238E27FC236}">
                <a16:creationId xmlns:a16="http://schemas.microsoft.com/office/drawing/2014/main" id="{B7922EF5-CB31-2CA7-5A75-0348E6867144}"/>
              </a:ext>
            </a:extLst>
          </p:cNvPr>
          <p:cNvPicPr>
            <a:picLocks noChangeAspect="1"/>
          </p:cNvPicPr>
          <p:nvPr/>
        </p:nvPicPr>
        <p:blipFill>
          <a:blip r:embed="rId8"/>
          <a:stretch>
            <a:fillRect/>
          </a:stretch>
        </p:blipFill>
        <p:spPr>
          <a:xfrm>
            <a:off x="8039738" y="3783971"/>
            <a:ext cx="496262" cy="496262"/>
          </a:xfrm>
          <a:prstGeom prst="roundRect">
            <a:avLst/>
          </a:prstGeom>
          <a:ln>
            <a:solidFill>
              <a:srgbClr val="00B0F0"/>
            </a:solidFill>
          </a:ln>
        </p:spPr>
      </p:pic>
      <p:sp>
        <p:nvSpPr>
          <p:cNvPr id="37" name="Text 13">
            <a:extLst>
              <a:ext uri="{FF2B5EF4-FFF2-40B4-BE49-F238E27FC236}">
                <a16:creationId xmlns:a16="http://schemas.microsoft.com/office/drawing/2014/main" id="{48C3FA63-6BF1-2C1B-F2B2-ED3BA4CD973E}"/>
              </a:ext>
            </a:extLst>
          </p:cNvPr>
          <p:cNvSpPr/>
          <p:nvPr/>
        </p:nvSpPr>
        <p:spPr>
          <a:xfrm>
            <a:off x="7697028" y="4458926"/>
            <a:ext cx="1181682" cy="239476"/>
          </a:xfrm>
          <a:prstGeom prst="rect">
            <a:avLst/>
          </a:prstGeom>
          <a:noFill/>
          <a:ln/>
        </p:spPr>
        <p:txBody>
          <a:bodyPr wrap="square" lIns="0" tIns="0" rIns="0" bIns="0" rtlCol="0" anchor="t"/>
          <a:lstStyle/>
          <a:p>
            <a:pPr algn="ctr">
              <a:buSzPct val="100000"/>
            </a:pPr>
            <a:r>
              <a:rPr lang="en-US" sz="1300" b="1" dirty="0">
                <a:solidFill>
                  <a:srgbClr val="1A202C"/>
                </a:solidFill>
              </a:rPr>
              <a:t>Livraison Client</a:t>
            </a:r>
            <a:endParaRPr lang="en-US" sz="1300" dirty="0"/>
          </a:p>
        </p:txBody>
      </p:sp>
      <p:cxnSp>
        <p:nvCxnSpPr>
          <p:cNvPr id="41" name="Straight Connector 40">
            <a:extLst>
              <a:ext uri="{FF2B5EF4-FFF2-40B4-BE49-F238E27FC236}">
                <a16:creationId xmlns:a16="http://schemas.microsoft.com/office/drawing/2014/main" id="{ADB87B9A-0052-C26C-51CC-E9446727409C}"/>
              </a:ext>
            </a:extLst>
          </p:cNvPr>
          <p:cNvCxnSpPr>
            <a:stCxn id="17" idx="3"/>
            <a:endCxn id="19" idx="1"/>
          </p:cNvCxnSpPr>
          <p:nvPr/>
        </p:nvCxnSpPr>
        <p:spPr>
          <a:xfrm>
            <a:off x="1106922" y="4032102"/>
            <a:ext cx="1980097" cy="0"/>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905E89EE-6714-9B53-830C-ED67F8DC251D}"/>
              </a:ext>
            </a:extLst>
          </p:cNvPr>
          <p:cNvCxnSpPr>
            <a:cxnSpLocks/>
            <a:stCxn id="19" idx="3"/>
            <a:endCxn id="21" idx="1"/>
          </p:cNvCxnSpPr>
          <p:nvPr/>
        </p:nvCxnSpPr>
        <p:spPr>
          <a:xfrm>
            <a:off x="3583281" y="4032102"/>
            <a:ext cx="1980097" cy="0"/>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D4F16D22-116A-CD2D-F456-1570A488338E}"/>
              </a:ext>
            </a:extLst>
          </p:cNvPr>
          <p:cNvCxnSpPr>
            <a:cxnSpLocks/>
          </p:cNvCxnSpPr>
          <p:nvPr/>
        </p:nvCxnSpPr>
        <p:spPr>
          <a:xfrm>
            <a:off x="6059640" y="4032102"/>
            <a:ext cx="1980097" cy="0"/>
          </a:xfrm>
          <a:prstGeom prst="line">
            <a:avLst/>
          </a:prstGeom>
          <a:ln w="19050">
            <a:solidFill>
              <a:srgbClr val="00B0F0"/>
            </a:solidFill>
            <a:prstDash val="dash"/>
          </a:ln>
        </p:spPr>
        <p:style>
          <a:lnRef idx="1">
            <a:schemeClr val="accent1"/>
          </a:lnRef>
          <a:fillRef idx="0">
            <a:schemeClr val="accent1"/>
          </a:fillRef>
          <a:effectRef idx="0">
            <a:schemeClr val="accent1"/>
          </a:effectRef>
          <a:fontRef idx="minor">
            <a:schemeClr val="tx1"/>
          </a:fontRef>
        </p:style>
      </p:cxnSp>
      <p:pic>
        <p:nvPicPr>
          <p:cNvPr id="46" name="Picture 45">
            <a:extLst>
              <a:ext uri="{FF2B5EF4-FFF2-40B4-BE49-F238E27FC236}">
                <a16:creationId xmlns:a16="http://schemas.microsoft.com/office/drawing/2014/main" id="{46F72926-7563-E363-77CE-357715396719}"/>
              </a:ext>
            </a:extLst>
          </p:cNvPr>
          <p:cNvPicPr>
            <a:picLocks noChangeAspect="1"/>
          </p:cNvPicPr>
          <p:nvPr/>
        </p:nvPicPr>
        <p:blipFill>
          <a:blip r:embed="rId6"/>
          <a:stretch>
            <a:fillRect/>
          </a:stretch>
        </p:blipFill>
        <p:spPr>
          <a:xfrm>
            <a:off x="4144039" y="3646735"/>
            <a:ext cx="858580" cy="48338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066FF"/>
          </a:solidFill>
          <a:ln/>
        </p:spPr>
        <p:txBody>
          <a:bodyPr/>
          <a:lstStyle/>
          <a:p>
            <a:endParaRPr lang="fr-FR"/>
          </a:p>
        </p:txBody>
      </p:sp>
      <p:sp>
        <p:nvSpPr>
          <p:cNvPr id="3" name="Text 1"/>
          <p:cNvSpPr/>
          <p:nvPr/>
        </p:nvSpPr>
        <p:spPr>
          <a:xfrm>
            <a:off x="548640" y="228600"/>
            <a:ext cx="8229600" cy="548640"/>
          </a:xfrm>
          <a:prstGeom prst="rect">
            <a:avLst/>
          </a:prstGeom>
          <a:noFill/>
          <a:ln/>
        </p:spPr>
        <p:txBody>
          <a:bodyPr wrap="square" lIns="0" tIns="0" rIns="0" bIns="0" rtlCol="0" anchor="ctr"/>
          <a:lstStyle/>
          <a:p>
            <a:pPr marL="0" indent="0" algn="l">
              <a:buNone/>
            </a:pPr>
            <a:r>
              <a:rPr lang="en-US" sz="2400" dirty="0">
                <a:solidFill>
                  <a:srgbClr val="1A202C"/>
                </a:solidFill>
                <a:latin typeface="Calibri" pitchFamily="34" charset="0"/>
                <a:ea typeface="Calibri" pitchFamily="34" charset="-122"/>
                <a:cs typeface="Calibri" pitchFamily="34" charset="-120"/>
              </a:rPr>
              <a:t>Mon parcours : 5 postes en 14 ans</a:t>
            </a:r>
            <a:endParaRPr lang="en-US" sz="2400" dirty="0"/>
          </a:p>
        </p:txBody>
      </p:sp>
      <p:sp>
        <p:nvSpPr>
          <p:cNvPr id="4" name="Shape 2"/>
          <p:cNvSpPr/>
          <p:nvPr/>
        </p:nvSpPr>
        <p:spPr>
          <a:xfrm>
            <a:off x="640080" y="1142998"/>
            <a:ext cx="7863840" cy="0"/>
          </a:xfrm>
          <a:prstGeom prst="line">
            <a:avLst/>
          </a:prstGeom>
          <a:noFill/>
          <a:ln w="31750">
            <a:solidFill>
              <a:srgbClr val="0066FF"/>
            </a:solidFill>
            <a:prstDash val="solid"/>
          </a:ln>
        </p:spPr>
        <p:txBody>
          <a:bodyPr/>
          <a:lstStyle/>
          <a:p>
            <a:endParaRPr lang="fr-FR"/>
          </a:p>
        </p:txBody>
      </p:sp>
      <p:sp>
        <p:nvSpPr>
          <p:cNvPr id="5" name="Shape 3"/>
          <p:cNvSpPr/>
          <p:nvPr/>
        </p:nvSpPr>
        <p:spPr>
          <a:xfrm>
            <a:off x="1307592" y="1033270"/>
            <a:ext cx="219456" cy="219456"/>
          </a:xfrm>
          <a:prstGeom prst="ellipse">
            <a:avLst/>
          </a:prstGeom>
          <a:solidFill>
            <a:srgbClr val="0066FF"/>
          </a:solidFill>
          <a:ln/>
        </p:spPr>
        <p:txBody>
          <a:bodyPr/>
          <a:lstStyle/>
          <a:p>
            <a:endParaRPr lang="fr-FR"/>
          </a:p>
        </p:txBody>
      </p:sp>
      <p:sp>
        <p:nvSpPr>
          <p:cNvPr id="6" name="Text 4"/>
          <p:cNvSpPr/>
          <p:nvPr/>
        </p:nvSpPr>
        <p:spPr>
          <a:xfrm>
            <a:off x="960120" y="685798"/>
            <a:ext cx="914400" cy="320040"/>
          </a:xfrm>
          <a:prstGeom prst="rect">
            <a:avLst/>
          </a:prstGeom>
          <a:noFill/>
          <a:ln/>
        </p:spPr>
        <p:txBody>
          <a:bodyPr wrap="square" lIns="0" tIns="0" rIns="0" bIns="0" rtlCol="0" anchor="b"/>
          <a:lstStyle/>
          <a:p>
            <a:pPr marL="0" indent="0" algn="ctr">
              <a:buNone/>
            </a:pPr>
            <a:r>
              <a:rPr lang="en-US" sz="1200" b="1" dirty="0">
                <a:solidFill>
                  <a:srgbClr val="0066FF"/>
                </a:solidFill>
                <a:latin typeface="Calibri" pitchFamily="34" charset="0"/>
                <a:ea typeface="Calibri" pitchFamily="34" charset="-122"/>
                <a:cs typeface="Calibri" pitchFamily="34" charset="-120"/>
              </a:rPr>
              <a:t>2012</a:t>
            </a:r>
            <a:endParaRPr lang="en-US" sz="1200" dirty="0"/>
          </a:p>
        </p:txBody>
      </p:sp>
      <p:sp>
        <p:nvSpPr>
          <p:cNvPr id="7" name="Text 5"/>
          <p:cNvSpPr/>
          <p:nvPr/>
        </p:nvSpPr>
        <p:spPr>
          <a:xfrm>
            <a:off x="640080" y="1371598"/>
            <a:ext cx="1554480" cy="411480"/>
          </a:xfrm>
          <a:prstGeom prst="rect">
            <a:avLst/>
          </a:prstGeom>
          <a:noFill/>
          <a:ln/>
        </p:spPr>
        <p:txBody>
          <a:bodyPr wrap="square" lIns="0" tIns="0" rIns="0" bIns="0" rtlCol="0" anchor="t"/>
          <a:lstStyle/>
          <a:p>
            <a:pPr marL="0" indent="0" algn="ctr">
              <a:buNone/>
            </a:pPr>
            <a:r>
              <a:rPr lang="en-US" sz="1000" b="1" dirty="0">
                <a:solidFill>
                  <a:srgbClr val="1A202C"/>
                </a:solidFill>
                <a:latin typeface="Calibri" pitchFamily="34" charset="0"/>
                <a:ea typeface="Calibri" pitchFamily="34" charset="-122"/>
                <a:cs typeface="Calibri" pitchFamily="34" charset="-120"/>
              </a:rPr>
              <a:t>Préparateur de commande</a:t>
            </a:r>
            <a:endParaRPr lang="en-US" sz="1000" dirty="0"/>
          </a:p>
        </p:txBody>
      </p:sp>
      <p:sp>
        <p:nvSpPr>
          <p:cNvPr id="8" name="Text 6"/>
          <p:cNvSpPr/>
          <p:nvPr/>
        </p:nvSpPr>
        <p:spPr>
          <a:xfrm>
            <a:off x="626806" y="1783078"/>
            <a:ext cx="1554480" cy="1280160"/>
          </a:xfrm>
          <a:prstGeom prst="rect">
            <a:avLst/>
          </a:prstGeom>
          <a:noFill/>
          <a:ln/>
        </p:spPr>
        <p:txBody>
          <a:bodyPr wrap="square" lIns="0" tIns="0" rIns="0" bIns="0" rtlCol="0" anchor="t"/>
          <a:lstStyle/>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Intérim • Bac Pro</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Prélèvement en rayonnage</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Emballage, formation des nouveaux arrivants</a:t>
            </a:r>
            <a:endParaRPr lang="fr-FR" sz="900" noProof="0" dirty="0"/>
          </a:p>
        </p:txBody>
      </p:sp>
      <p:sp>
        <p:nvSpPr>
          <p:cNvPr id="9" name="Shape 7"/>
          <p:cNvSpPr/>
          <p:nvPr/>
        </p:nvSpPr>
        <p:spPr>
          <a:xfrm>
            <a:off x="2884932" y="1033270"/>
            <a:ext cx="219456" cy="219456"/>
          </a:xfrm>
          <a:prstGeom prst="ellipse">
            <a:avLst/>
          </a:prstGeom>
          <a:solidFill>
            <a:srgbClr val="0066FF"/>
          </a:solidFill>
          <a:ln/>
        </p:spPr>
        <p:txBody>
          <a:bodyPr/>
          <a:lstStyle/>
          <a:p>
            <a:endParaRPr lang="fr-FR"/>
          </a:p>
        </p:txBody>
      </p:sp>
      <p:sp>
        <p:nvSpPr>
          <p:cNvPr id="10" name="Text 8"/>
          <p:cNvSpPr/>
          <p:nvPr/>
        </p:nvSpPr>
        <p:spPr>
          <a:xfrm>
            <a:off x="2537460" y="685798"/>
            <a:ext cx="914400" cy="320040"/>
          </a:xfrm>
          <a:prstGeom prst="rect">
            <a:avLst/>
          </a:prstGeom>
          <a:noFill/>
          <a:ln/>
        </p:spPr>
        <p:txBody>
          <a:bodyPr wrap="square" lIns="0" tIns="0" rIns="0" bIns="0" rtlCol="0" anchor="b"/>
          <a:lstStyle/>
          <a:p>
            <a:pPr marL="0" indent="0" algn="ctr">
              <a:buNone/>
            </a:pPr>
            <a:r>
              <a:rPr lang="en-US" sz="1200" b="1" dirty="0">
                <a:solidFill>
                  <a:srgbClr val="0066FF"/>
                </a:solidFill>
                <a:latin typeface="Calibri" pitchFamily="34" charset="0"/>
                <a:ea typeface="Calibri" pitchFamily="34" charset="-122"/>
                <a:cs typeface="Calibri" pitchFamily="34" charset="-120"/>
              </a:rPr>
              <a:t>2016</a:t>
            </a:r>
            <a:endParaRPr lang="en-US" sz="1200" dirty="0"/>
          </a:p>
        </p:txBody>
      </p:sp>
      <p:sp>
        <p:nvSpPr>
          <p:cNvPr id="11" name="Text 9"/>
          <p:cNvSpPr/>
          <p:nvPr/>
        </p:nvSpPr>
        <p:spPr>
          <a:xfrm>
            <a:off x="2217420" y="1371598"/>
            <a:ext cx="1554480" cy="411480"/>
          </a:xfrm>
          <a:prstGeom prst="rect">
            <a:avLst/>
          </a:prstGeom>
          <a:noFill/>
          <a:ln/>
        </p:spPr>
        <p:txBody>
          <a:bodyPr wrap="square" lIns="0" tIns="0" rIns="0" bIns="0" rtlCol="0" anchor="t"/>
          <a:lstStyle/>
          <a:p>
            <a:pPr marL="0" indent="0" algn="ctr">
              <a:buNone/>
            </a:pPr>
            <a:r>
              <a:rPr lang="en-US" sz="1000" b="1" dirty="0">
                <a:solidFill>
                  <a:srgbClr val="1A202C"/>
                </a:solidFill>
                <a:latin typeface="Calibri" pitchFamily="34" charset="0"/>
                <a:ea typeface="Calibri" pitchFamily="34" charset="-122"/>
                <a:cs typeface="Calibri" pitchFamily="34" charset="-120"/>
              </a:rPr>
              <a:t>Lead / Coordinateur</a:t>
            </a:r>
            <a:endParaRPr lang="en-US" sz="1000" dirty="0"/>
          </a:p>
        </p:txBody>
      </p:sp>
      <p:sp>
        <p:nvSpPr>
          <p:cNvPr id="12" name="Text 10"/>
          <p:cNvSpPr/>
          <p:nvPr/>
        </p:nvSpPr>
        <p:spPr>
          <a:xfrm>
            <a:off x="2204146" y="1783078"/>
            <a:ext cx="1554480" cy="1280160"/>
          </a:xfrm>
          <a:prstGeom prst="rect">
            <a:avLst/>
          </a:prstGeom>
          <a:noFill/>
          <a:ln/>
        </p:spPr>
        <p:txBody>
          <a:bodyPr wrap="square" lIns="0" tIns="0" rIns="0" bIns="0" rtlCol="0" anchor="t"/>
          <a:lstStyle/>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Pilotage zones emballage,</a:t>
            </a: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flux &amp; expéditions</a:t>
            </a:r>
          </a:p>
          <a:p>
            <a:pPr marL="0" indent="0" algn="ctr">
              <a:lnSpc>
                <a:spcPts val="1200"/>
              </a:lnSpc>
              <a:buNone/>
            </a:pPr>
            <a:endParaRPr lang="fr-FR" sz="900" noProof="0" dirty="0">
              <a:solidFill>
                <a:srgbClr val="4A5568"/>
              </a:solidFill>
              <a:latin typeface="Calibri Light" pitchFamily="34" charset="0"/>
              <a:ea typeface="Calibri Light" pitchFamily="34" charset="-122"/>
              <a:cs typeface="Calibri Light" pitchFamily="34" charset="-120"/>
            </a:endParaRPr>
          </a:p>
          <a:p>
            <a:pPr marL="0" indent="0" algn="ctr">
              <a:lnSpc>
                <a:spcPts val="1200"/>
              </a:lnSpc>
              <a:buNone/>
            </a:pPr>
            <a:r>
              <a:rPr lang="fr-FR" sz="900" dirty="0">
                <a:solidFill>
                  <a:srgbClr val="4A5568"/>
                </a:solidFill>
                <a:latin typeface="Calibri Light" pitchFamily="34" charset="0"/>
                <a:ea typeface="Calibri Light" pitchFamily="34" charset="-122"/>
                <a:cs typeface="Calibri Light" pitchFamily="34" charset="-120"/>
              </a:rPr>
              <a:t>Coordination des équipes</a:t>
            </a: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Vision court terme: 4-5h</a:t>
            </a:r>
            <a:endParaRPr lang="fr-FR" sz="900" noProof="0" dirty="0"/>
          </a:p>
        </p:txBody>
      </p:sp>
      <p:sp>
        <p:nvSpPr>
          <p:cNvPr id="13" name="Shape 11"/>
          <p:cNvSpPr/>
          <p:nvPr/>
        </p:nvSpPr>
        <p:spPr>
          <a:xfrm>
            <a:off x="4462272" y="1033270"/>
            <a:ext cx="219456" cy="219456"/>
          </a:xfrm>
          <a:prstGeom prst="ellipse">
            <a:avLst/>
          </a:prstGeom>
          <a:solidFill>
            <a:srgbClr val="0066FF"/>
          </a:solidFill>
          <a:ln/>
        </p:spPr>
        <p:txBody>
          <a:bodyPr/>
          <a:lstStyle/>
          <a:p>
            <a:endParaRPr lang="fr-FR"/>
          </a:p>
        </p:txBody>
      </p:sp>
      <p:sp>
        <p:nvSpPr>
          <p:cNvPr id="14" name="Text 12"/>
          <p:cNvSpPr/>
          <p:nvPr/>
        </p:nvSpPr>
        <p:spPr>
          <a:xfrm>
            <a:off x="4114800" y="685798"/>
            <a:ext cx="914400" cy="320040"/>
          </a:xfrm>
          <a:prstGeom prst="rect">
            <a:avLst/>
          </a:prstGeom>
          <a:noFill/>
          <a:ln/>
        </p:spPr>
        <p:txBody>
          <a:bodyPr wrap="square" lIns="0" tIns="0" rIns="0" bIns="0" rtlCol="0" anchor="b"/>
          <a:lstStyle/>
          <a:p>
            <a:pPr marL="0" indent="0" algn="ctr">
              <a:buNone/>
            </a:pPr>
            <a:r>
              <a:rPr lang="en-US" sz="1200" b="1" dirty="0">
                <a:solidFill>
                  <a:srgbClr val="0066FF"/>
                </a:solidFill>
                <a:latin typeface="Calibri" pitchFamily="34" charset="0"/>
                <a:ea typeface="Calibri" pitchFamily="34" charset="-122"/>
                <a:cs typeface="Calibri" pitchFamily="34" charset="-120"/>
              </a:rPr>
              <a:t>2022</a:t>
            </a:r>
            <a:endParaRPr lang="en-US" sz="1200" dirty="0"/>
          </a:p>
        </p:txBody>
      </p:sp>
      <p:sp>
        <p:nvSpPr>
          <p:cNvPr id="15" name="Text 13"/>
          <p:cNvSpPr/>
          <p:nvPr/>
        </p:nvSpPr>
        <p:spPr>
          <a:xfrm>
            <a:off x="3794760" y="1371598"/>
            <a:ext cx="1554480" cy="411480"/>
          </a:xfrm>
          <a:prstGeom prst="rect">
            <a:avLst/>
          </a:prstGeom>
          <a:noFill/>
          <a:ln/>
        </p:spPr>
        <p:txBody>
          <a:bodyPr wrap="square" lIns="0" tIns="0" rIns="0" bIns="0" rtlCol="0" anchor="t"/>
          <a:lstStyle/>
          <a:p>
            <a:pPr marL="0" indent="0" algn="ctr">
              <a:buNone/>
            </a:pPr>
            <a:r>
              <a:rPr lang="en-US" sz="1000" b="1" dirty="0">
                <a:solidFill>
                  <a:srgbClr val="1A202C"/>
                </a:solidFill>
                <a:latin typeface="Calibri" pitchFamily="34" charset="0"/>
                <a:ea typeface="Calibri" pitchFamily="34" charset="-122"/>
                <a:cs typeface="Calibri" pitchFamily="34" charset="-120"/>
              </a:rPr>
              <a:t>Assistant de direction</a:t>
            </a:r>
            <a:endParaRPr lang="en-US" sz="1000" dirty="0"/>
          </a:p>
        </p:txBody>
      </p:sp>
      <p:sp>
        <p:nvSpPr>
          <p:cNvPr id="16" name="Text 14"/>
          <p:cNvSpPr/>
          <p:nvPr/>
        </p:nvSpPr>
        <p:spPr>
          <a:xfrm>
            <a:off x="3781486" y="1783078"/>
            <a:ext cx="1554480" cy="1280160"/>
          </a:xfrm>
          <a:prstGeom prst="rect">
            <a:avLst/>
          </a:prstGeom>
          <a:noFill/>
          <a:ln/>
        </p:spPr>
        <p:txBody>
          <a:bodyPr wrap="square" lIns="0" tIns="0" rIns="0" bIns="0" rtlCol="0" anchor="t"/>
          <a:lstStyle/>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Événements salariés</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Partenariats caritatifs</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Restos du Cœur, Secours Pop.</a:t>
            </a:r>
            <a:endParaRPr lang="fr-FR" sz="900" noProof="0" dirty="0"/>
          </a:p>
        </p:txBody>
      </p:sp>
      <p:sp>
        <p:nvSpPr>
          <p:cNvPr id="17" name="Shape 15"/>
          <p:cNvSpPr/>
          <p:nvPr/>
        </p:nvSpPr>
        <p:spPr>
          <a:xfrm>
            <a:off x="6039612" y="1033270"/>
            <a:ext cx="219456" cy="219456"/>
          </a:xfrm>
          <a:prstGeom prst="ellipse">
            <a:avLst/>
          </a:prstGeom>
          <a:solidFill>
            <a:srgbClr val="0066FF"/>
          </a:solidFill>
          <a:ln/>
        </p:spPr>
        <p:txBody>
          <a:bodyPr/>
          <a:lstStyle/>
          <a:p>
            <a:endParaRPr lang="fr-FR"/>
          </a:p>
        </p:txBody>
      </p:sp>
      <p:sp>
        <p:nvSpPr>
          <p:cNvPr id="18" name="Text 16"/>
          <p:cNvSpPr/>
          <p:nvPr/>
        </p:nvSpPr>
        <p:spPr>
          <a:xfrm>
            <a:off x="5692140" y="685798"/>
            <a:ext cx="914400" cy="320040"/>
          </a:xfrm>
          <a:prstGeom prst="rect">
            <a:avLst/>
          </a:prstGeom>
          <a:noFill/>
          <a:ln/>
        </p:spPr>
        <p:txBody>
          <a:bodyPr wrap="square" lIns="0" tIns="0" rIns="0" bIns="0" rtlCol="0" anchor="b"/>
          <a:lstStyle/>
          <a:p>
            <a:pPr marL="0" indent="0" algn="ctr">
              <a:buNone/>
            </a:pPr>
            <a:r>
              <a:rPr lang="en-US" sz="1200" b="1" dirty="0">
                <a:solidFill>
                  <a:srgbClr val="0066FF"/>
                </a:solidFill>
                <a:latin typeface="Calibri" pitchFamily="34" charset="0"/>
                <a:ea typeface="Calibri" pitchFamily="34" charset="-122"/>
                <a:cs typeface="Calibri" pitchFamily="34" charset="-120"/>
              </a:rPr>
              <a:t>2024</a:t>
            </a:r>
            <a:endParaRPr lang="en-US" sz="1200" dirty="0"/>
          </a:p>
        </p:txBody>
      </p:sp>
      <p:sp>
        <p:nvSpPr>
          <p:cNvPr id="19" name="Text 17"/>
          <p:cNvSpPr/>
          <p:nvPr/>
        </p:nvSpPr>
        <p:spPr>
          <a:xfrm>
            <a:off x="5372100" y="1371598"/>
            <a:ext cx="1554480" cy="411480"/>
          </a:xfrm>
          <a:prstGeom prst="rect">
            <a:avLst/>
          </a:prstGeom>
          <a:noFill/>
          <a:ln/>
        </p:spPr>
        <p:txBody>
          <a:bodyPr wrap="square" lIns="0" tIns="0" rIns="0" bIns="0" rtlCol="0" anchor="t"/>
          <a:lstStyle/>
          <a:p>
            <a:pPr marL="0" indent="0" algn="ctr">
              <a:buNone/>
            </a:pPr>
            <a:r>
              <a:rPr lang="en-US" sz="1000" b="1" dirty="0">
                <a:solidFill>
                  <a:srgbClr val="1A202C"/>
                </a:solidFill>
                <a:latin typeface="Calibri" pitchFamily="34" charset="0"/>
                <a:ea typeface="Calibri" pitchFamily="34" charset="-122"/>
                <a:cs typeface="Calibri" pitchFamily="34" charset="-120"/>
              </a:rPr>
              <a:t>Area Manager</a:t>
            </a:r>
            <a:endParaRPr lang="en-US" sz="1000" dirty="0"/>
          </a:p>
        </p:txBody>
      </p:sp>
      <p:sp>
        <p:nvSpPr>
          <p:cNvPr id="20" name="Text 18"/>
          <p:cNvSpPr/>
          <p:nvPr/>
        </p:nvSpPr>
        <p:spPr>
          <a:xfrm>
            <a:off x="5358826" y="1783078"/>
            <a:ext cx="1554480" cy="1280160"/>
          </a:xfrm>
          <a:prstGeom prst="rect">
            <a:avLst/>
          </a:prstGeom>
          <a:noFill/>
          <a:ln/>
        </p:spPr>
        <p:txBody>
          <a:bodyPr wrap="square" lIns="0" tIns="0" rIns="0" bIns="0" rtlCol="0" anchor="t"/>
          <a:lstStyle/>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Ajustement capacitaire</a:t>
            </a: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Projets amélioration continue</a:t>
            </a: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Vision: 1 jour à 2-3 mois</a:t>
            </a:r>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Gestion d’une équipe de 70 personnes</a:t>
            </a:r>
          </a:p>
          <a:p>
            <a:pPr marL="0" indent="0" algn="ctr">
              <a:lnSpc>
                <a:spcPts val="1200"/>
              </a:lnSpc>
              <a:buNone/>
            </a:pPr>
            <a:r>
              <a:rPr lang="fr-FR" sz="900" dirty="0">
                <a:solidFill>
                  <a:srgbClr val="4A5568"/>
                </a:solidFill>
                <a:latin typeface="Calibri Light" pitchFamily="34" charset="0"/>
                <a:ea typeface="Calibri Light" pitchFamily="34" charset="-122"/>
                <a:cs typeface="Calibri Light" pitchFamily="34" charset="-120"/>
              </a:rPr>
              <a:t>Management de proximité (congés, absences, plan de formation)</a:t>
            </a:r>
            <a:endParaRPr lang="fr-FR" sz="900" noProof="0" dirty="0"/>
          </a:p>
        </p:txBody>
      </p:sp>
      <p:sp>
        <p:nvSpPr>
          <p:cNvPr id="21" name="Shape 19"/>
          <p:cNvSpPr/>
          <p:nvPr/>
        </p:nvSpPr>
        <p:spPr>
          <a:xfrm>
            <a:off x="7616952" y="1033270"/>
            <a:ext cx="219456" cy="219456"/>
          </a:xfrm>
          <a:prstGeom prst="ellipse">
            <a:avLst/>
          </a:prstGeom>
          <a:solidFill>
            <a:srgbClr val="0066FF"/>
          </a:solidFill>
          <a:ln/>
        </p:spPr>
        <p:txBody>
          <a:bodyPr/>
          <a:lstStyle/>
          <a:p>
            <a:endParaRPr lang="fr-FR"/>
          </a:p>
        </p:txBody>
      </p:sp>
      <p:sp>
        <p:nvSpPr>
          <p:cNvPr id="22" name="Text 20"/>
          <p:cNvSpPr/>
          <p:nvPr/>
        </p:nvSpPr>
        <p:spPr>
          <a:xfrm>
            <a:off x="7269480" y="685798"/>
            <a:ext cx="914400" cy="320040"/>
          </a:xfrm>
          <a:prstGeom prst="rect">
            <a:avLst/>
          </a:prstGeom>
          <a:noFill/>
          <a:ln/>
        </p:spPr>
        <p:txBody>
          <a:bodyPr wrap="square" lIns="0" tIns="0" rIns="0" bIns="0" rtlCol="0" anchor="b"/>
          <a:lstStyle/>
          <a:p>
            <a:pPr marL="0" indent="0" algn="ctr">
              <a:buNone/>
            </a:pPr>
            <a:r>
              <a:rPr lang="en-US" sz="1200" b="1" dirty="0">
                <a:solidFill>
                  <a:srgbClr val="0066FF"/>
                </a:solidFill>
                <a:latin typeface="Calibri" pitchFamily="34" charset="0"/>
                <a:ea typeface="Calibri" pitchFamily="34" charset="-122"/>
                <a:cs typeface="Calibri" pitchFamily="34" charset="-120"/>
              </a:rPr>
              <a:t>2026</a:t>
            </a:r>
            <a:endParaRPr lang="en-US" sz="1200" dirty="0"/>
          </a:p>
        </p:txBody>
      </p:sp>
      <p:sp>
        <p:nvSpPr>
          <p:cNvPr id="23" name="Text 21"/>
          <p:cNvSpPr/>
          <p:nvPr/>
        </p:nvSpPr>
        <p:spPr>
          <a:xfrm>
            <a:off x="6949440" y="1371598"/>
            <a:ext cx="1554480" cy="411480"/>
          </a:xfrm>
          <a:prstGeom prst="rect">
            <a:avLst/>
          </a:prstGeom>
          <a:noFill/>
          <a:ln/>
        </p:spPr>
        <p:txBody>
          <a:bodyPr wrap="square" lIns="0" tIns="0" rIns="0" bIns="0" rtlCol="0" anchor="t"/>
          <a:lstStyle/>
          <a:p>
            <a:pPr marL="0" indent="0" algn="ctr">
              <a:buNone/>
            </a:pPr>
            <a:r>
              <a:rPr lang="en-US" sz="1000" b="1" dirty="0">
                <a:solidFill>
                  <a:srgbClr val="1A202C"/>
                </a:solidFill>
                <a:latin typeface="Calibri" pitchFamily="34" charset="0"/>
                <a:ea typeface="Calibri" pitchFamily="34" charset="-122"/>
                <a:cs typeface="Calibri" pitchFamily="34" charset="-120"/>
              </a:rPr>
              <a:t>Project Manager, DEA, </a:t>
            </a:r>
            <a:r>
              <a:rPr lang="en-US" sz="1000" b="1" dirty="0" err="1">
                <a:solidFill>
                  <a:srgbClr val="1A202C"/>
                </a:solidFill>
                <a:latin typeface="Calibri" pitchFamily="34" charset="0"/>
                <a:ea typeface="Calibri" pitchFamily="34" charset="-122"/>
                <a:cs typeface="Calibri" pitchFamily="34" charset="-120"/>
              </a:rPr>
              <a:t>Qualité</a:t>
            </a:r>
            <a:endParaRPr lang="en-US" sz="1000" dirty="0"/>
          </a:p>
        </p:txBody>
      </p:sp>
      <p:sp>
        <p:nvSpPr>
          <p:cNvPr id="24" name="Text 22"/>
          <p:cNvSpPr/>
          <p:nvPr/>
        </p:nvSpPr>
        <p:spPr>
          <a:xfrm>
            <a:off x="6949440" y="1783078"/>
            <a:ext cx="1554480" cy="1280160"/>
          </a:xfrm>
          <a:prstGeom prst="rect">
            <a:avLst/>
          </a:prstGeom>
          <a:noFill/>
          <a:ln/>
        </p:spPr>
        <p:txBody>
          <a:bodyPr wrap="square" lIns="0" tIns="0" rIns="0" bIns="0" rtlCol="0" anchor="t"/>
          <a:lstStyle/>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Projets structurels</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Satisfaction client</a:t>
            </a:r>
          </a:p>
          <a:p>
            <a:pPr marL="0" indent="0" algn="ctr">
              <a:lnSpc>
                <a:spcPts val="1200"/>
              </a:lnSpc>
              <a:buNone/>
            </a:pPr>
            <a:endParaRPr lang="fr-FR" sz="900" noProof="0" dirty="0"/>
          </a:p>
          <a:p>
            <a:pPr marL="0" indent="0" algn="ctr">
              <a:lnSpc>
                <a:spcPts val="1200"/>
              </a:lnSpc>
              <a:buNone/>
            </a:pPr>
            <a:r>
              <a:rPr lang="fr-FR" sz="900" noProof="0" dirty="0">
                <a:solidFill>
                  <a:srgbClr val="4A5568"/>
                </a:solidFill>
                <a:latin typeface="Calibri Light" pitchFamily="34" charset="0"/>
                <a:ea typeface="Calibri Light" pitchFamily="34" charset="-122"/>
                <a:cs typeface="Calibri Light" pitchFamily="34" charset="-120"/>
              </a:rPr>
              <a:t>Coaching &amp; launch des nouveaux sites</a:t>
            </a:r>
          </a:p>
          <a:p>
            <a:pPr marL="0" indent="0" algn="ctr">
              <a:lnSpc>
                <a:spcPts val="1200"/>
              </a:lnSpc>
              <a:buNone/>
            </a:pPr>
            <a:endParaRPr lang="fr-FR" sz="900" noProof="0" dirty="0">
              <a:solidFill>
                <a:srgbClr val="4A5568"/>
              </a:solidFill>
              <a:latin typeface="Calibri Light" pitchFamily="34" charset="0"/>
              <a:ea typeface="Calibri Light" pitchFamily="34" charset="-122"/>
              <a:cs typeface="Calibri Light" pitchFamily="34" charset="-120"/>
            </a:endParaRPr>
          </a:p>
          <a:p>
            <a:pPr marL="0" indent="0" algn="ctr">
              <a:lnSpc>
                <a:spcPts val="1200"/>
              </a:lnSpc>
              <a:buNone/>
            </a:pPr>
            <a:r>
              <a:rPr lang="fr-FR" sz="900" dirty="0">
                <a:solidFill>
                  <a:srgbClr val="4A5568"/>
                </a:solidFill>
                <a:latin typeface="Calibri Light" pitchFamily="34" charset="0"/>
                <a:ea typeface="Calibri Light" pitchFamily="34" charset="-122"/>
                <a:cs typeface="Calibri Light" pitchFamily="34" charset="-120"/>
              </a:rPr>
              <a:t>V</a:t>
            </a:r>
            <a:r>
              <a:rPr lang="fr-FR" sz="900" noProof="0" dirty="0" err="1">
                <a:solidFill>
                  <a:srgbClr val="4A5568"/>
                </a:solidFill>
                <a:latin typeface="Calibri Light" pitchFamily="34" charset="0"/>
                <a:ea typeface="Calibri Light" pitchFamily="34" charset="-122"/>
                <a:cs typeface="Calibri Light" pitchFamily="34" charset="-120"/>
              </a:rPr>
              <a:t>acataire</a:t>
            </a:r>
            <a:r>
              <a:rPr lang="fr-FR" sz="900" noProof="0" dirty="0">
                <a:solidFill>
                  <a:srgbClr val="4A5568"/>
                </a:solidFill>
                <a:latin typeface="Calibri Light" pitchFamily="34" charset="0"/>
                <a:ea typeface="Calibri Light" pitchFamily="34" charset="-122"/>
                <a:cs typeface="Calibri Light" pitchFamily="34" charset="-120"/>
              </a:rPr>
              <a:t> IUT</a:t>
            </a:r>
            <a:endParaRPr lang="fr-FR" sz="900" noProof="0" dirty="0"/>
          </a:p>
        </p:txBody>
      </p:sp>
      <p:sp>
        <p:nvSpPr>
          <p:cNvPr id="25" name="Shape 23"/>
          <p:cNvSpPr/>
          <p:nvPr/>
        </p:nvSpPr>
        <p:spPr>
          <a:xfrm>
            <a:off x="457200" y="3200400"/>
            <a:ext cx="8229600" cy="1645920"/>
          </a:xfrm>
          <a:prstGeom prst="roundRect">
            <a:avLst>
              <a:gd name="adj" fmla="val 4444"/>
            </a:avLst>
          </a:prstGeom>
          <a:solidFill>
            <a:srgbClr val="F5F7FA"/>
          </a:solidFill>
          <a:ln/>
        </p:spPr>
        <p:txBody>
          <a:bodyPr/>
          <a:lstStyle/>
          <a:p>
            <a:endParaRPr lang="fr-FR"/>
          </a:p>
        </p:txBody>
      </p:sp>
      <p:sp>
        <p:nvSpPr>
          <p:cNvPr id="26" name="Text 24"/>
          <p:cNvSpPr/>
          <p:nvPr/>
        </p:nvSpPr>
        <p:spPr>
          <a:xfrm>
            <a:off x="731520" y="3291840"/>
            <a:ext cx="3657600" cy="320040"/>
          </a:xfrm>
          <a:prstGeom prst="rect">
            <a:avLst/>
          </a:prstGeom>
          <a:noFill/>
          <a:ln/>
        </p:spPr>
        <p:txBody>
          <a:bodyPr wrap="square" lIns="0" tIns="0" rIns="0" bIns="0" rtlCol="0" anchor="ctr"/>
          <a:lstStyle/>
          <a:p>
            <a:pPr marL="0" indent="0" algn="l">
              <a:buNone/>
            </a:pPr>
            <a:r>
              <a:rPr lang="en-US" sz="1300" dirty="0">
                <a:solidFill>
                  <a:srgbClr val="0066FF"/>
                </a:solidFill>
                <a:latin typeface="Calibri" pitchFamily="34" charset="0"/>
                <a:ea typeface="Calibri" pitchFamily="34" charset="-122"/>
                <a:cs typeface="Calibri" pitchFamily="34" charset="-120"/>
              </a:rPr>
              <a:t>Formation continue</a:t>
            </a:r>
            <a:endParaRPr lang="en-US" sz="1300" dirty="0"/>
          </a:p>
        </p:txBody>
      </p:sp>
      <p:sp>
        <p:nvSpPr>
          <p:cNvPr id="27" name="Text 25"/>
          <p:cNvSpPr/>
          <p:nvPr/>
        </p:nvSpPr>
        <p:spPr>
          <a:xfrm>
            <a:off x="731520" y="3611880"/>
            <a:ext cx="3657600" cy="914400"/>
          </a:xfrm>
          <a:prstGeom prst="rect">
            <a:avLst/>
          </a:prstGeom>
          <a:noFill/>
          <a:ln/>
        </p:spPr>
        <p:txBody>
          <a:bodyPr wrap="square" lIns="0" tIns="0" rIns="0" bIns="0" rtlCol="0" anchor="t"/>
          <a:lstStyle/>
          <a:p>
            <a:pPr marL="342900" indent="-342900">
              <a:buSzPct val="100000"/>
              <a:buChar char="•"/>
            </a:pPr>
            <a:r>
              <a:rPr lang="en-US" sz="1100" dirty="0">
                <a:solidFill>
                  <a:srgbClr val="1A202C"/>
                </a:solidFill>
              </a:rPr>
              <a:t>3 VAE validées : Bac → Bac+2 → Bac+3</a:t>
            </a:r>
            <a:r>
              <a:rPr lang="en-US" sz="1100" dirty="0"/>
              <a:t> (</a:t>
            </a:r>
            <a:r>
              <a:rPr lang="en-US" sz="1100" dirty="0" err="1"/>
              <a:t>Licence</a:t>
            </a:r>
            <a:r>
              <a:rPr lang="en-US" sz="1100" dirty="0"/>
              <a:t>) </a:t>
            </a:r>
            <a:r>
              <a:rPr lang="en-US" sz="1100" dirty="0" err="1">
                <a:solidFill>
                  <a:srgbClr val="1A202C"/>
                </a:solidFill>
              </a:rPr>
              <a:t>Soutenues</a:t>
            </a:r>
            <a:r>
              <a:rPr lang="en-US" sz="1100" dirty="0">
                <a:solidFill>
                  <a:srgbClr val="1A202C"/>
                </a:solidFill>
              </a:rPr>
              <a:t> et financées par Amazon</a:t>
            </a:r>
            <a:endParaRPr lang="en-US" sz="1100" dirty="0"/>
          </a:p>
        </p:txBody>
      </p:sp>
      <p:sp>
        <p:nvSpPr>
          <p:cNvPr id="28" name="Text 26"/>
          <p:cNvSpPr/>
          <p:nvPr/>
        </p:nvSpPr>
        <p:spPr>
          <a:xfrm>
            <a:off x="4846320" y="3291840"/>
            <a:ext cx="3657600" cy="320040"/>
          </a:xfrm>
          <a:prstGeom prst="rect">
            <a:avLst/>
          </a:prstGeom>
          <a:noFill/>
          <a:ln/>
        </p:spPr>
        <p:txBody>
          <a:bodyPr wrap="square" lIns="0" tIns="0" rIns="0" bIns="0" rtlCol="0" anchor="ctr"/>
          <a:lstStyle/>
          <a:p>
            <a:pPr marL="0" indent="0" algn="l">
              <a:buNone/>
            </a:pPr>
            <a:r>
              <a:rPr lang="en-US" sz="1300" dirty="0">
                <a:solidFill>
                  <a:srgbClr val="0066FF"/>
                </a:solidFill>
                <a:latin typeface="Calibri" pitchFamily="34" charset="0"/>
                <a:ea typeface="Calibri" pitchFamily="34" charset="-122"/>
                <a:cs typeface="Calibri" pitchFamily="34" charset="-120"/>
              </a:rPr>
              <a:t>Transmission</a:t>
            </a:r>
            <a:endParaRPr lang="en-US" sz="1300" dirty="0"/>
          </a:p>
        </p:txBody>
      </p:sp>
      <p:sp>
        <p:nvSpPr>
          <p:cNvPr id="29" name="Text 27"/>
          <p:cNvSpPr/>
          <p:nvPr/>
        </p:nvSpPr>
        <p:spPr>
          <a:xfrm>
            <a:off x="4846320" y="3611880"/>
            <a:ext cx="3657600" cy="1097280"/>
          </a:xfrm>
          <a:prstGeom prst="rect">
            <a:avLst/>
          </a:prstGeom>
          <a:noFill/>
          <a:ln/>
        </p:spPr>
        <p:txBody>
          <a:bodyPr wrap="square" lIns="0" tIns="0" rIns="0" bIns="0" rtlCol="0" anchor="t"/>
          <a:lstStyle/>
          <a:p>
            <a:pPr marL="342900" indent="-342900">
              <a:buSzPct val="100000"/>
              <a:buChar char="•"/>
            </a:pPr>
            <a:r>
              <a:rPr lang="en-US" sz="1100" dirty="0">
                <a:solidFill>
                  <a:srgbClr val="1A202C"/>
                </a:solidFill>
              </a:rPr>
              <a:t>Tuteur en alternance </a:t>
            </a:r>
            <a:r>
              <a:rPr lang="en-US" sz="1100" dirty="0" err="1">
                <a:solidFill>
                  <a:srgbClr val="1A202C"/>
                </a:solidFill>
              </a:rPr>
              <a:t>depuis</a:t>
            </a:r>
            <a:r>
              <a:rPr lang="en-US" sz="1100" dirty="0">
                <a:solidFill>
                  <a:srgbClr val="1A202C"/>
                </a:solidFill>
              </a:rPr>
              <a:t> 2025</a:t>
            </a:r>
            <a:endParaRPr lang="en-US" sz="1100" dirty="0"/>
          </a:p>
          <a:p>
            <a:pPr marL="342900" indent="-342900">
              <a:buSzPct val="100000"/>
              <a:buChar char="•"/>
            </a:pPr>
            <a:r>
              <a:rPr lang="en-US" sz="1100" dirty="0">
                <a:solidFill>
                  <a:srgbClr val="1A202C"/>
                </a:solidFill>
              </a:rPr>
              <a:t>Vacataire IUT Chalon — Bachelor MLT </a:t>
            </a:r>
            <a:r>
              <a:rPr lang="en-US" sz="1100" dirty="0" err="1">
                <a:solidFill>
                  <a:srgbClr val="1A202C"/>
                </a:solidFill>
              </a:rPr>
              <a:t>depuis</a:t>
            </a:r>
            <a:r>
              <a:rPr lang="en-US" sz="1100" dirty="0">
                <a:solidFill>
                  <a:srgbClr val="1A202C"/>
                </a:solidFill>
              </a:rPr>
              <a:t> 2025</a:t>
            </a:r>
            <a:endParaRPr lang="en-US" sz="1100" dirty="0"/>
          </a:p>
          <a:p>
            <a:pPr marL="342900" indent="-342900">
              <a:buSzPct val="100000"/>
              <a:buChar char="•"/>
            </a:pPr>
            <a:r>
              <a:rPr lang="en-US" sz="1100" dirty="0">
                <a:solidFill>
                  <a:srgbClr val="1A202C"/>
                </a:solidFill>
              </a:rPr>
              <a:t>Coaching inter-sites France sur les expeditions</a:t>
            </a:r>
          </a:p>
          <a:p>
            <a:pPr marL="342900" indent="-342900">
              <a:buSzPct val="100000"/>
              <a:buChar char="•"/>
            </a:pPr>
            <a:r>
              <a:rPr lang="en-US" sz="1100" dirty="0">
                <a:solidFill>
                  <a:srgbClr val="1A202C"/>
                </a:solidFill>
              </a:rPr>
              <a:t>Support </a:t>
            </a:r>
            <a:r>
              <a:rPr lang="en-US" sz="1100" dirty="0" err="1">
                <a:solidFill>
                  <a:srgbClr val="1A202C"/>
                </a:solidFill>
              </a:rPr>
              <a:t>lancement</a:t>
            </a:r>
            <a:r>
              <a:rPr lang="en-US" sz="1100" dirty="0">
                <a:solidFill>
                  <a:srgbClr val="1A202C"/>
                </a:solidFill>
              </a:rPr>
              <a:t> nouveaux sites</a:t>
            </a:r>
            <a:endParaRPr lang="en-US" sz="1100" dirty="0"/>
          </a:p>
        </p:txBody>
      </p:sp>
      <p:sp>
        <p:nvSpPr>
          <p:cNvPr id="30"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066FF"/>
          </a:solidFill>
          <a:ln/>
        </p:spPr>
        <p:txBody>
          <a:bodyPr/>
          <a:lstStyle/>
          <a:p>
            <a:endParaRPr lang="fr-FR"/>
          </a:p>
        </p:txBody>
      </p:sp>
      <p:sp>
        <p:nvSpPr>
          <p:cNvPr id="3" name="Text 1"/>
          <p:cNvSpPr/>
          <p:nvPr/>
        </p:nvSpPr>
        <p:spPr>
          <a:xfrm>
            <a:off x="548640" y="228600"/>
            <a:ext cx="8229600" cy="548640"/>
          </a:xfrm>
          <a:prstGeom prst="rect">
            <a:avLst/>
          </a:prstGeom>
          <a:noFill/>
          <a:ln/>
        </p:spPr>
        <p:txBody>
          <a:bodyPr wrap="square" lIns="0" tIns="0" rIns="0" bIns="0" rtlCol="0" anchor="ctr"/>
          <a:lstStyle/>
          <a:p>
            <a:pPr marL="0" indent="0" algn="l">
              <a:buNone/>
            </a:pPr>
            <a:r>
              <a:rPr lang="en-US" sz="2400" dirty="0">
                <a:solidFill>
                  <a:srgbClr val="1A202C"/>
                </a:solidFill>
                <a:latin typeface="Calibri" pitchFamily="34" charset="0"/>
                <a:ea typeface="Calibri" pitchFamily="34" charset="-122"/>
                <a:cs typeface="Calibri" pitchFamily="34" charset="-120"/>
              </a:rPr>
              <a:t>Ce qui a rendu ce parcours possible</a:t>
            </a:r>
            <a:endParaRPr lang="en-US" sz="2400" dirty="0"/>
          </a:p>
        </p:txBody>
      </p:sp>
      <p:sp>
        <p:nvSpPr>
          <p:cNvPr id="4" name="Shape 2"/>
          <p:cNvSpPr/>
          <p:nvPr/>
        </p:nvSpPr>
        <p:spPr>
          <a:xfrm>
            <a:off x="731520" y="914400"/>
            <a:ext cx="7680960" cy="1005840"/>
          </a:xfrm>
          <a:prstGeom prst="roundRect">
            <a:avLst>
              <a:gd name="adj" fmla="val 5455"/>
            </a:avLst>
          </a:prstGeom>
          <a:solidFill>
            <a:srgbClr val="E6F0FF"/>
          </a:solidFill>
          <a:ln/>
        </p:spPr>
        <p:txBody>
          <a:bodyPr/>
          <a:lstStyle/>
          <a:p>
            <a:endParaRPr lang="fr-FR"/>
          </a:p>
        </p:txBody>
      </p:sp>
      <p:sp>
        <p:nvSpPr>
          <p:cNvPr id="5" name="Shape 3"/>
          <p:cNvSpPr/>
          <p:nvPr/>
        </p:nvSpPr>
        <p:spPr>
          <a:xfrm>
            <a:off x="731520" y="914400"/>
            <a:ext cx="73152" cy="1005840"/>
          </a:xfrm>
          <a:prstGeom prst="rect">
            <a:avLst/>
          </a:prstGeom>
          <a:solidFill>
            <a:srgbClr val="0066FF"/>
          </a:solidFill>
          <a:ln/>
        </p:spPr>
        <p:txBody>
          <a:bodyPr/>
          <a:lstStyle/>
          <a:p>
            <a:endParaRPr lang="fr-FR"/>
          </a:p>
        </p:txBody>
      </p:sp>
      <p:sp>
        <p:nvSpPr>
          <p:cNvPr id="6" name="Text 4"/>
          <p:cNvSpPr/>
          <p:nvPr/>
        </p:nvSpPr>
        <p:spPr>
          <a:xfrm>
            <a:off x="1005840" y="960120"/>
            <a:ext cx="7223760" cy="914400"/>
          </a:xfrm>
          <a:prstGeom prst="rect">
            <a:avLst/>
          </a:prstGeom>
          <a:noFill/>
          <a:ln/>
        </p:spPr>
        <p:txBody>
          <a:bodyPr wrap="square" lIns="0" tIns="0" rIns="0" bIns="0" rtlCol="0" anchor="ctr"/>
          <a:lstStyle/>
          <a:p>
            <a:pPr marL="0" indent="0" algn="l">
              <a:buNone/>
            </a:pPr>
            <a:r>
              <a:rPr lang="fr-FR" sz="1400" i="1" noProof="0" dirty="0">
                <a:solidFill>
                  <a:srgbClr val="1E3A5F"/>
                </a:solidFill>
                <a:latin typeface="Calibri Light" pitchFamily="34" charset="0"/>
                <a:ea typeface="Calibri Light" pitchFamily="34" charset="-122"/>
                <a:cs typeface="Calibri Light" pitchFamily="34" charset="-120"/>
              </a:rPr>
              <a:t>« Je suis le fruit d’un management positif, bienveillant, basé sur le partage et la confiance. Des managers qui ont su lire en moi le potentiel et qui m’ont fait confiance. »</a:t>
            </a:r>
            <a:endParaRPr lang="fr-FR" sz="1400" noProof="0" dirty="0"/>
          </a:p>
        </p:txBody>
      </p:sp>
      <p:sp>
        <p:nvSpPr>
          <p:cNvPr id="7" name="Shape 5"/>
          <p:cNvSpPr/>
          <p:nvPr/>
        </p:nvSpPr>
        <p:spPr>
          <a:xfrm>
            <a:off x="548640" y="2148840"/>
            <a:ext cx="3749040" cy="1234440"/>
          </a:xfrm>
          <a:prstGeom prst="roundRect">
            <a:avLst>
              <a:gd name="adj" fmla="val 4444"/>
            </a:avLst>
          </a:prstGeom>
          <a:solidFill>
            <a:srgbClr val="F5F7FA"/>
          </a:solidFill>
          <a:ln/>
          <a:effectLst>
            <a:outerShdw blurRad="76200" dist="25400" dir="8100000" algn="bl" rotWithShape="0">
              <a:srgbClr val="000000">
                <a:alpha val="10000"/>
              </a:srgbClr>
            </a:outerShdw>
          </a:effectLst>
        </p:spPr>
        <p:txBody>
          <a:bodyPr/>
          <a:lstStyle/>
          <a:p>
            <a:endParaRPr lang="fr-FR"/>
          </a:p>
        </p:txBody>
      </p:sp>
      <p:sp>
        <p:nvSpPr>
          <p:cNvPr id="8" name="Shape 6"/>
          <p:cNvSpPr/>
          <p:nvPr/>
        </p:nvSpPr>
        <p:spPr>
          <a:xfrm>
            <a:off x="731520" y="2331720"/>
            <a:ext cx="164592" cy="164592"/>
          </a:xfrm>
          <a:prstGeom prst="ellipse">
            <a:avLst/>
          </a:prstGeom>
          <a:solidFill>
            <a:srgbClr val="0066FF"/>
          </a:solidFill>
          <a:ln/>
        </p:spPr>
        <p:txBody>
          <a:bodyPr/>
          <a:lstStyle/>
          <a:p>
            <a:endParaRPr lang="fr-FR"/>
          </a:p>
        </p:txBody>
      </p:sp>
      <p:sp>
        <p:nvSpPr>
          <p:cNvPr id="9" name="Text 7"/>
          <p:cNvSpPr/>
          <p:nvPr/>
        </p:nvSpPr>
        <p:spPr>
          <a:xfrm>
            <a:off x="1005840" y="2258568"/>
            <a:ext cx="3108960" cy="365760"/>
          </a:xfrm>
          <a:prstGeom prst="rect">
            <a:avLst/>
          </a:prstGeom>
          <a:noFill/>
          <a:ln/>
        </p:spPr>
        <p:txBody>
          <a:bodyPr wrap="square" lIns="0" tIns="0" rIns="0" bIns="0" rtlCol="0" anchor="ctr"/>
          <a:lstStyle/>
          <a:p>
            <a:pPr marL="0" indent="0" algn="l">
              <a:buNone/>
            </a:pPr>
            <a:r>
              <a:rPr lang="en-US" sz="1300" b="1" dirty="0">
                <a:solidFill>
                  <a:srgbClr val="1A202C"/>
                </a:solidFill>
                <a:latin typeface="Calibri" pitchFamily="34" charset="0"/>
                <a:ea typeface="Calibri" pitchFamily="34" charset="-122"/>
                <a:cs typeface="Calibri" pitchFamily="34" charset="-120"/>
              </a:rPr>
              <a:t>Des managers qui font grandir</a:t>
            </a:r>
            <a:endParaRPr lang="en-US" sz="1300" dirty="0"/>
          </a:p>
        </p:txBody>
      </p:sp>
      <p:sp>
        <p:nvSpPr>
          <p:cNvPr id="10" name="Text 8"/>
          <p:cNvSpPr/>
          <p:nvPr/>
        </p:nvSpPr>
        <p:spPr>
          <a:xfrm>
            <a:off x="1005840" y="2651760"/>
            <a:ext cx="3108960" cy="685800"/>
          </a:xfrm>
          <a:prstGeom prst="rect">
            <a:avLst/>
          </a:prstGeom>
          <a:noFill/>
          <a:ln/>
        </p:spPr>
        <p:txBody>
          <a:bodyPr wrap="square" lIns="0" tIns="0" rIns="0" bIns="0" rtlCol="0" anchor="t"/>
          <a:lstStyle/>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Ils ont détecté un </a:t>
            </a:r>
            <a:r>
              <a:rPr lang="en-US" sz="1100" dirty="0" err="1">
                <a:solidFill>
                  <a:srgbClr val="4A5568"/>
                </a:solidFill>
                <a:latin typeface="Calibri Light" pitchFamily="34" charset="0"/>
                <a:ea typeface="Calibri Light" pitchFamily="34" charset="-122"/>
                <a:cs typeface="Calibri Light" pitchFamily="34" charset="-120"/>
              </a:rPr>
              <a:t>potentiel</a:t>
            </a:r>
            <a:r>
              <a:rPr lang="en-US" sz="1100" dirty="0">
                <a:solidFill>
                  <a:srgbClr val="4A5568"/>
                </a:solidFill>
                <a:latin typeface="Calibri Light" pitchFamily="34" charset="0"/>
                <a:ea typeface="Calibri Light" pitchFamily="34" charset="-122"/>
                <a:cs typeface="Calibri Light" pitchFamily="34" charset="-120"/>
              </a:rPr>
              <a:t> avant</a:t>
            </a:r>
            <a:r>
              <a:rPr lang="en-US" sz="1100" dirty="0"/>
              <a:t> </a:t>
            </a:r>
            <a:r>
              <a:rPr lang="en-US" sz="1100" dirty="0" err="1">
                <a:solidFill>
                  <a:srgbClr val="4A5568"/>
                </a:solidFill>
                <a:latin typeface="Calibri Light" pitchFamily="34" charset="0"/>
                <a:ea typeface="Calibri Light" pitchFamily="34" charset="-122"/>
                <a:cs typeface="Calibri Light" pitchFamily="34" charset="-120"/>
              </a:rPr>
              <a:t>que</a:t>
            </a:r>
            <a:r>
              <a:rPr lang="en-US" sz="1100" dirty="0">
                <a:solidFill>
                  <a:srgbClr val="4A5568"/>
                </a:solidFill>
                <a:latin typeface="Calibri Light" pitchFamily="34" charset="0"/>
                <a:ea typeface="Calibri Light" pitchFamily="34" charset="-122"/>
                <a:cs typeface="Calibri Light" pitchFamily="34" charset="-120"/>
              </a:rPr>
              <a:t> je ne le voie moi-même</a:t>
            </a:r>
            <a:endParaRPr lang="en-US" sz="1100" dirty="0"/>
          </a:p>
        </p:txBody>
      </p:sp>
      <p:sp>
        <p:nvSpPr>
          <p:cNvPr id="11" name="Shape 9"/>
          <p:cNvSpPr/>
          <p:nvPr/>
        </p:nvSpPr>
        <p:spPr>
          <a:xfrm>
            <a:off x="4572000" y="2148840"/>
            <a:ext cx="3749040" cy="1234440"/>
          </a:xfrm>
          <a:prstGeom prst="roundRect">
            <a:avLst>
              <a:gd name="adj" fmla="val 4444"/>
            </a:avLst>
          </a:prstGeom>
          <a:solidFill>
            <a:srgbClr val="F5F7FA"/>
          </a:solidFill>
          <a:ln/>
          <a:effectLst>
            <a:outerShdw blurRad="76200" dist="25400" dir="8100000" algn="bl" rotWithShape="0">
              <a:srgbClr val="000000">
                <a:alpha val="10000"/>
              </a:srgbClr>
            </a:outerShdw>
          </a:effectLst>
        </p:spPr>
        <p:txBody>
          <a:bodyPr/>
          <a:lstStyle/>
          <a:p>
            <a:endParaRPr lang="fr-FR"/>
          </a:p>
        </p:txBody>
      </p:sp>
      <p:sp>
        <p:nvSpPr>
          <p:cNvPr id="12" name="Shape 10"/>
          <p:cNvSpPr/>
          <p:nvPr/>
        </p:nvSpPr>
        <p:spPr>
          <a:xfrm>
            <a:off x="4754880" y="2331720"/>
            <a:ext cx="164592" cy="164592"/>
          </a:xfrm>
          <a:prstGeom prst="ellipse">
            <a:avLst/>
          </a:prstGeom>
          <a:solidFill>
            <a:srgbClr val="0066FF"/>
          </a:solidFill>
          <a:ln/>
        </p:spPr>
        <p:txBody>
          <a:bodyPr/>
          <a:lstStyle/>
          <a:p>
            <a:endParaRPr lang="fr-FR"/>
          </a:p>
        </p:txBody>
      </p:sp>
      <p:sp>
        <p:nvSpPr>
          <p:cNvPr id="13" name="Text 11"/>
          <p:cNvSpPr/>
          <p:nvPr/>
        </p:nvSpPr>
        <p:spPr>
          <a:xfrm>
            <a:off x="5029200" y="2258568"/>
            <a:ext cx="3108960" cy="365760"/>
          </a:xfrm>
          <a:prstGeom prst="rect">
            <a:avLst/>
          </a:prstGeom>
          <a:noFill/>
          <a:ln/>
        </p:spPr>
        <p:txBody>
          <a:bodyPr wrap="square" lIns="0" tIns="0" rIns="0" bIns="0" rtlCol="0" anchor="ctr"/>
          <a:lstStyle/>
          <a:p>
            <a:pPr marL="0" indent="0" algn="l">
              <a:buNone/>
            </a:pPr>
            <a:r>
              <a:rPr lang="en-US" sz="1300" b="1" dirty="0">
                <a:solidFill>
                  <a:srgbClr val="1A202C"/>
                </a:solidFill>
                <a:latin typeface="Calibri" pitchFamily="34" charset="0"/>
                <a:ea typeface="Calibri" pitchFamily="34" charset="-122"/>
                <a:cs typeface="Calibri" pitchFamily="34" charset="-120"/>
              </a:rPr>
              <a:t>La formation comme levier</a:t>
            </a:r>
            <a:endParaRPr lang="en-US" sz="1300" dirty="0"/>
          </a:p>
        </p:txBody>
      </p:sp>
      <p:sp>
        <p:nvSpPr>
          <p:cNvPr id="14" name="Text 12"/>
          <p:cNvSpPr/>
          <p:nvPr/>
        </p:nvSpPr>
        <p:spPr>
          <a:xfrm>
            <a:off x="5029200" y="2651760"/>
            <a:ext cx="3108960" cy="685800"/>
          </a:xfrm>
          <a:prstGeom prst="rect">
            <a:avLst/>
          </a:prstGeom>
          <a:noFill/>
          <a:ln/>
        </p:spPr>
        <p:txBody>
          <a:bodyPr wrap="square" lIns="0" tIns="0" rIns="0" bIns="0" rtlCol="0" anchor="t"/>
          <a:lstStyle/>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3 VAE validées (Bac → Bac+3)</a:t>
            </a:r>
            <a:endParaRPr lang="en-US" sz="1100" dirty="0"/>
          </a:p>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Soutenues et financées</a:t>
            </a:r>
            <a:endParaRPr lang="en-US" sz="1100" dirty="0"/>
          </a:p>
        </p:txBody>
      </p:sp>
      <p:sp>
        <p:nvSpPr>
          <p:cNvPr id="15" name="Shape 13"/>
          <p:cNvSpPr/>
          <p:nvPr/>
        </p:nvSpPr>
        <p:spPr>
          <a:xfrm>
            <a:off x="548640" y="3566160"/>
            <a:ext cx="3749040" cy="1234440"/>
          </a:xfrm>
          <a:prstGeom prst="roundRect">
            <a:avLst>
              <a:gd name="adj" fmla="val 4444"/>
            </a:avLst>
          </a:prstGeom>
          <a:solidFill>
            <a:srgbClr val="F5F7FA"/>
          </a:solidFill>
          <a:ln/>
          <a:effectLst>
            <a:outerShdw blurRad="76200" dist="25400" dir="8100000" algn="bl" rotWithShape="0">
              <a:srgbClr val="000000">
                <a:alpha val="10000"/>
              </a:srgbClr>
            </a:outerShdw>
          </a:effectLst>
        </p:spPr>
        <p:txBody>
          <a:bodyPr/>
          <a:lstStyle/>
          <a:p>
            <a:endParaRPr lang="fr-FR"/>
          </a:p>
        </p:txBody>
      </p:sp>
      <p:sp>
        <p:nvSpPr>
          <p:cNvPr id="16" name="Shape 14"/>
          <p:cNvSpPr/>
          <p:nvPr/>
        </p:nvSpPr>
        <p:spPr>
          <a:xfrm>
            <a:off x="731520" y="3749040"/>
            <a:ext cx="164592" cy="164592"/>
          </a:xfrm>
          <a:prstGeom prst="ellipse">
            <a:avLst/>
          </a:prstGeom>
          <a:solidFill>
            <a:srgbClr val="0066FF"/>
          </a:solidFill>
          <a:ln/>
        </p:spPr>
        <p:txBody>
          <a:bodyPr/>
          <a:lstStyle/>
          <a:p>
            <a:endParaRPr lang="fr-FR"/>
          </a:p>
        </p:txBody>
      </p:sp>
      <p:sp>
        <p:nvSpPr>
          <p:cNvPr id="17" name="Text 15"/>
          <p:cNvSpPr/>
          <p:nvPr/>
        </p:nvSpPr>
        <p:spPr>
          <a:xfrm>
            <a:off x="1005840" y="3675888"/>
            <a:ext cx="3108960" cy="365760"/>
          </a:xfrm>
          <a:prstGeom prst="rect">
            <a:avLst/>
          </a:prstGeom>
          <a:noFill/>
          <a:ln/>
        </p:spPr>
        <p:txBody>
          <a:bodyPr wrap="square" lIns="0" tIns="0" rIns="0" bIns="0" rtlCol="0" anchor="ctr"/>
          <a:lstStyle/>
          <a:p>
            <a:pPr marL="0" indent="0" algn="l">
              <a:buNone/>
            </a:pPr>
            <a:r>
              <a:rPr lang="en-US" sz="1300" b="1" dirty="0">
                <a:solidFill>
                  <a:srgbClr val="1A202C"/>
                </a:solidFill>
                <a:latin typeface="Calibri" pitchFamily="34" charset="0"/>
                <a:ea typeface="Calibri" pitchFamily="34" charset="-122"/>
                <a:cs typeface="Calibri" pitchFamily="34" charset="-120"/>
              </a:rPr>
              <a:t>La confiance comme moteur</a:t>
            </a:r>
            <a:endParaRPr lang="en-US" sz="1300" dirty="0"/>
          </a:p>
        </p:txBody>
      </p:sp>
      <p:sp>
        <p:nvSpPr>
          <p:cNvPr id="18" name="Text 16"/>
          <p:cNvSpPr/>
          <p:nvPr/>
        </p:nvSpPr>
        <p:spPr>
          <a:xfrm>
            <a:off x="1005840" y="4069080"/>
            <a:ext cx="3108960" cy="685800"/>
          </a:xfrm>
          <a:prstGeom prst="rect">
            <a:avLst/>
          </a:prstGeom>
          <a:noFill/>
          <a:ln/>
        </p:spPr>
        <p:txBody>
          <a:bodyPr wrap="square" lIns="0" tIns="0" rIns="0" bIns="0" rtlCol="0" anchor="t"/>
          <a:lstStyle/>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Chaque poste confié avant d’avoir</a:t>
            </a:r>
            <a:endParaRPr lang="en-US" sz="1100" dirty="0"/>
          </a:p>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"le diplôme pour" — preuve par le terrain</a:t>
            </a:r>
            <a:endParaRPr lang="en-US" sz="1100" dirty="0"/>
          </a:p>
        </p:txBody>
      </p:sp>
      <p:sp>
        <p:nvSpPr>
          <p:cNvPr id="19" name="Shape 17"/>
          <p:cNvSpPr/>
          <p:nvPr/>
        </p:nvSpPr>
        <p:spPr>
          <a:xfrm>
            <a:off x="4572000" y="3566160"/>
            <a:ext cx="3749040" cy="1234440"/>
          </a:xfrm>
          <a:prstGeom prst="roundRect">
            <a:avLst>
              <a:gd name="adj" fmla="val 4444"/>
            </a:avLst>
          </a:prstGeom>
          <a:solidFill>
            <a:srgbClr val="F5F7FA"/>
          </a:solidFill>
          <a:ln/>
          <a:effectLst>
            <a:outerShdw blurRad="76200" dist="25400" dir="8100000" algn="bl" rotWithShape="0">
              <a:srgbClr val="000000">
                <a:alpha val="10000"/>
              </a:srgbClr>
            </a:outerShdw>
          </a:effectLst>
        </p:spPr>
        <p:txBody>
          <a:bodyPr/>
          <a:lstStyle/>
          <a:p>
            <a:endParaRPr lang="fr-FR"/>
          </a:p>
        </p:txBody>
      </p:sp>
      <p:sp>
        <p:nvSpPr>
          <p:cNvPr id="20" name="Shape 18"/>
          <p:cNvSpPr/>
          <p:nvPr/>
        </p:nvSpPr>
        <p:spPr>
          <a:xfrm>
            <a:off x="4754880" y="3749040"/>
            <a:ext cx="164592" cy="164592"/>
          </a:xfrm>
          <a:prstGeom prst="ellipse">
            <a:avLst/>
          </a:prstGeom>
          <a:solidFill>
            <a:srgbClr val="0066FF"/>
          </a:solidFill>
          <a:ln/>
        </p:spPr>
        <p:txBody>
          <a:bodyPr/>
          <a:lstStyle/>
          <a:p>
            <a:endParaRPr lang="fr-FR"/>
          </a:p>
        </p:txBody>
      </p:sp>
      <p:sp>
        <p:nvSpPr>
          <p:cNvPr id="21" name="Text 19"/>
          <p:cNvSpPr/>
          <p:nvPr/>
        </p:nvSpPr>
        <p:spPr>
          <a:xfrm>
            <a:off x="5029200" y="3675888"/>
            <a:ext cx="3108960" cy="365760"/>
          </a:xfrm>
          <a:prstGeom prst="rect">
            <a:avLst/>
          </a:prstGeom>
          <a:noFill/>
          <a:ln/>
        </p:spPr>
        <p:txBody>
          <a:bodyPr wrap="square" lIns="0" tIns="0" rIns="0" bIns="0" rtlCol="0" anchor="ctr"/>
          <a:lstStyle/>
          <a:p>
            <a:pPr marL="0" indent="0" algn="l">
              <a:buNone/>
            </a:pPr>
            <a:r>
              <a:rPr lang="en-US" sz="1300" b="1" dirty="0">
                <a:solidFill>
                  <a:srgbClr val="1A202C"/>
                </a:solidFill>
                <a:latin typeface="Calibri" pitchFamily="34" charset="0"/>
                <a:ea typeface="Calibri" pitchFamily="34" charset="-122"/>
                <a:cs typeface="Calibri" pitchFamily="34" charset="-120"/>
              </a:rPr>
              <a:t>Un cercle vertueux</a:t>
            </a:r>
            <a:endParaRPr lang="en-US" sz="1300" dirty="0"/>
          </a:p>
        </p:txBody>
      </p:sp>
      <p:sp>
        <p:nvSpPr>
          <p:cNvPr id="22" name="Text 20"/>
          <p:cNvSpPr/>
          <p:nvPr/>
        </p:nvSpPr>
        <p:spPr>
          <a:xfrm>
            <a:off x="5029200" y="4069080"/>
            <a:ext cx="3108960" cy="685800"/>
          </a:xfrm>
          <a:prstGeom prst="rect">
            <a:avLst/>
          </a:prstGeom>
          <a:noFill/>
          <a:ln/>
        </p:spPr>
        <p:txBody>
          <a:bodyPr wrap="square" lIns="0" tIns="0" rIns="0" bIns="0" rtlCol="0" anchor="t"/>
          <a:lstStyle/>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Aujourd’hui je transmets à mon tour :</a:t>
            </a:r>
            <a:endParaRPr lang="en-US" sz="1100" dirty="0"/>
          </a:p>
          <a:p>
            <a:pPr marL="0" indent="0" algn="l">
              <a:lnSpc>
                <a:spcPts val="1500"/>
              </a:lnSpc>
              <a:buNone/>
            </a:pPr>
            <a:r>
              <a:rPr lang="en-US" sz="1100" dirty="0">
                <a:solidFill>
                  <a:srgbClr val="4A5568"/>
                </a:solidFill>
                <a:latin typeface="Calibri Light" pitchFamily="34" charset="0"/>
                <a:ea typeface="Calibri Light" pitchFamily="34" charset="-122"/>
                <a:cs typeface="Calibri Light" pitchFamily="34" charset="-120"/>
              </a:rPr>
              <a:t>tuteur, vacataire, coach inter-sites</a:t>
            </a:r>
            <a:endParaRPr lang="en-US" sz="1100" dirty="0"/>
          </a:p>
        </p:txBody>
      </p:sp>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066FF"/>
          </a:solidFill>
          <a:ln/>
        </p:spPr>
        <p:txBody>
          <a:bodyPr/>
          <a:lstStyle/>
          <a:p>
            <a:endParaRPr lang="fr-FR"/>
          </a:p>
        </p:txBody>
      </p:sp>
      <p:sp>
        <p:nvSpPr>
          <p:cNvPr id="3" name="Text 1"/>
          <p:cNvSpPr/>
          <p:nvPr/>
        </p:nvSpPr>
        <p:spPr>
          <a:xfrm>
            <a:off x="548640" y="228600"/>
            <a:ext cx="8229600" cy="548640"/>
          </a:xfrm>
          <a:prstGeom prst="rect">
            <a:avLst/>
          </a:prstGeom>
          <a:noFill/>
          <a:ln/>
        </p:spPr>
        <p:txBody>
          <a:bodyPr wrap="square" lIns="0" tIns="0" rIns="0" bIns="0" rtlCol="0" anchor="ctr"/>
          <a:lstStyle/>
          <a:p>
            <a:pPr marL="0" indent="0" algn="l">
              <a:buNone/>
            </a:pPr>
            <a:r>
              <a:rPr lang="en-US" sz="2400" dirty="0">
                <a:solidFill>
                  <a:srgbClr val="1A202C"/>
                </a:solidFill>
                <a:latin typeface="Calibri" pitchFamily="34" charset="0"/>
                <a:ea typeface="Calibri" pitchFamily="34" charset="-122"/>
                <a:cs typeface="Calibri" pitchFamily="34" charset="-120"/>
              </a:rPr>
              <a:t>Impact local &amp; ouverture</a:t>
            </a:r>
            <a:endParaRPr lang="en-US" sz="2400" dirty="0"/>
          </a:p>
        </p:txBody>
      </p:sp>
      <p:sp>
        <p:nvSpPr>
          <p:cNvPr id="4" name="Shape 2"/>
          <p:cNvSpPr/>
          <p:nvPr/>
        </p:nvSpPr>
        <p:spPr>
          <a:xfrm>
            <a:off x="548640" y="1005840"/>
            <a:ext cx="2468880" cy="2560320"/>
          </a:xfrm>
          <a:prstGeom prst="roundRect">
            <a:avLst>
              <a:gd name="adj" fmla="val 2222"/>
            </a:avLst>
          </a:prstGeom>
          <a:solidFill>
            <a:srgbClr val="E6F0FF"/>
          </a:solidFill>
          <a:ln/>
        </p:spPr>
        <p:txBody>
          <a:bodyPr/>
          <a:lstStyle/>
          <a:p>
            <a:endParaRPr lang="fr-FR"/>
          </a:p>
        </p:txBody>
      </p:sp>
      <p:sp>
        <p:nvSpPr>
          <p:cNvPr id="5" name="Text 3"/>
          <p:cNvSpPr/>
          <p:nvPr/>
        </p:nvSpPr>
        <p:spPr>
          <a:xfrm>
            <a:off x="548640" y="1143000"/>
            <a:ext cx="2468880" cy="320040"/>
          </a:xfrm>
          <a:prstGeom prst="rect">
            <a:avLst/>
          </a:prstGeom>
          <a:noFill/>
          <a:ln/>
        </p:spPr>
        <p:txBody>
          <a:bodyPr wrap="square" lIns="0" tIns="0" rIns="0" bIns="0" rtlCol="0" anchor="ctr"/>
          <a:lstStyle/>
          <a:p>
            <a:pPr marL="0" indent="0" algn="ctr">
              <a:buNone/>
            </a:pPr>
            <a:r>
              <a:rPr lang="en-US" sz="1400" b="1" dirty="0">
                <a:solidFill>
                  <a:srgbClr val="0066FF"/>
                </a:solidFill>
                <a:latin typeface="Calibri" pitchFamily="34" charset="0"/>
                <a:ea typeface="Calibri" pitchFamily="34" charset="-122"/>
                <a:cs typeface="Calibri" pitchFamily="34" charset="-120"/>
              </a:rPr>
              <a:t>Emploi</a:t>
            </a:r>
            <a:endParaRPr lang="en-US" sz="1400" dirty="0"/>
          </a:p>
        </p:txBody>
      </p:sp>
      <p:sp>
        <p:nvSpPr>
          <p:cNvPr id="6" name="Text 4"/>
          <p:cNvSpPr/>
          <p:nvPr/>
        </p:nvSpPr>
        <p:spPr>
          <a:xfrm>
            <a:off x="731520" y="1508760"/>
            <a:ext cx="2103120" cy="914400"/>
          </a:xfrm>
          <a:prstGeom prst="rect">
            <a:avLst/>
          </a:prstGeom>
          <a:noFill/>
          <a:ln/>
        </p:spPr>
        <p:txBody>
          <a:bodyPr wrap="square" lIns="0" tIns="0" rIns="0" bIns="0" rtlCol="0" anchor="ctr"/>
          <a:lstStyle/>
          <a:p>
            <a:pPr marL="0" indent="0" algn="ctr">
              <a:buNone/>
            </a:pPr>
            <a:r>
              <a:rPr lang="en-US" sz="2200" dirty="0">
                <a:solidFill>
                  <a:srgbClr val="1A202C"/>
                </a:solidFill>
                <a:latin typeface="Calibri" pitchFamily="34" charset="0"/>
                <a:ea typeface="Calibri" pitchFamily="34" charset="-122"/>
                <a:cs typeface="Calibri" pitchFamily="34" charset="-120"/>
              </a:rPr>
              <a:t>~800 CDI</a:t>
            </a:r>
            <a:endParaRPr lang="en-US" sz="2200" dirty="0"/>
          </a:p>
          <a:p>
            <a:pPr marL="0" indent="0" algn="ctr">
              <a:buNone/>
            </a:pPr>
            <a:r>
              <a:rPr lang="en-US" sz="2200" dirty="0">
                <a:solidFill>
                  <a:srgbClr val="1A202C"/>
                </a:solidFill>
                <a:latin typeface="Calibri" pitchFamily="34" charset="0"/>
                <a:ea typeface="Calibri" pitchFamily="34" charset="-122"/>
                <a:cs typeface="Calibri" pitchFamily="34" charset="-120"/>
              </a:rPr>
              <a:t>sur le bassin</a:t>
            </a:r>
            <a:endParaRPr lang="en-US" sz="2200" dirty="0"/>
          </a:p>
          <a:p>
            <a:pPr marL="0" indent="0" algn="ctr">
              <a:buNone/>
            </a:pPr>
            <a:r>
              <a:rPr lang="en-US" sz="2200" dirty="0">
                <a:solidFill>
                  <a:srgbClr val="1A202C"/>
                </a:solidFill>
                <a:latin typeface="Calibri" pitchFamily="34" charset="0"/>
                <a:ea typeface="Calibri" pitchFamily="34" charset="-122"/>
                <a:cs typeface="Calibri" pitchFamily="34" charset="-120"/>
              </a:rPr>
              <a:t>chalonnais</a:t>
            </a:r>
            <a:endParaRPr lang="en-US" sz="2200" dirty="0"/>
          </a:p>
        </p:txBody>
      </p:sp>
      <p:sp>
        <p:nvSpPr>
          <p:cNvPr id="7" name="Text 5"/>
          <p:cNvSpPr/>
          <p:nvPr/>
        </p:nvSpPr>
        <p:spPr>
          <a:xfrm>
            <a:off x="731520" y="2560320"/>
            <a:ext cx="2103120" cy="640080"/>
          </a:xfrm>
          <a:prstGeom prst="rect">
            <a:avLst/>
          </a:prstGeom>
          <a:noFill/>
          <a:ln/>
        </p:spPr>
        <p:txBody>
          <a:bodyPr wrap="square" lIns="0" tIns="0" rIns="0" bIns="0" rtlCol="0" anchor="t"/>
          <a:lstStyle/>
          <a:p>
            <a:pPr marL="0" indent="0" algn="ctr">
              <a:buNone/>
            </a:pPr>
            <a:r>
              <a:rPr lang="en-US" sz="1000" dirty="0">
                <a:solidFill>
                  <a:srgbClr val="4A5568"/>
                </a:solidFill>
                <a:latin typeface="Calibri Light" pitchFamily="34" charset="0"/>
                <a:ea typeface="Calibri Light" pitchFamily="34" charset="-122"/>
                <a:cs typeface="Calibri Light" pitchFamily="34" charset="-120"/>
              </a:rPr>
              <a:t>+ intérimaires en période</a:t>
            </a:r>
            <a:endParaRPr lang="en-US" sz="1000" dirty="0"/>
          </a:p>
          <a:p>
            <a:pPr marL="0" indent="0" algn="ctr">
              <a:buNone/>
            </a:pPr>
            <a:r>
              <a:rPr lang="en-US" sz="1000" dirty="0">
                <a:solidFill>
                  <a:srgbClr val="4A5568"/>
                </a:solidFill>
                <a:latin typeface="Calibri Light" pitchFamily="34" charset="0"/>
                <a:ea typeface="Calibri Light" pitchFamily="34" charset="-122"/>
                <a:cs typeface="Calibri Light" pitchFamily="34" charset="-120"/>
              </a:rPr>
              <a:t>de pic d'activité</a:t>
            </a:r>
            <a:endParaRPr lang="en-US" sz="1000" dirty="0"/>
          </a:p>
        </p:txBody>
      </p:sp>
      <p:sp>
        <p:nvSpPr>
          <p:cNvPr id="8" name="Shape 6"/>
          <p:cNvSpPr/>
          <p:nvPr/>
        </p:nvSpPr>
        <p:spPr>
          <a:xfrm>
            <a:off x="3246120" y="1005840"/>
            <a:ext cx="2468880" cy="2560320"/>
          </a:xfrm>
          <a:prstGeom prst="roundRect">
            <a:avLst>
              <a:gd name="adj" fmla="val 2222"/>
            </a:avLst>
          </a:prstGeom>
          <a:solidFill>
            <a:srgbClr val="F5F7FA"/>
          </a:solidFill>
          <a:ln/>
        </p:spPr>
        <p:txBody>
          <a:bodyPr/>
          <a:lstStyle/>
          <a:p>
            <a:endParaRPr lang="fr-FR"/>
          </a:p>
        </p:txBody>
      </p:sp>
      <p:sp>
        <p:nvSpPr>
          <p:cNvPr id="9" name="Text 7"/>
          <p:cNvSpPr/>
          <p:nvPr/>
        </p:nvSpPr>
        <p:spPr>
          <a:xfrm>
            <a:off x="3246120" y="1143000"/>
            <a:ext cx="2468880" cy="320040"/>
          </a:xfrm>
          <a:prstGeom prst="rect">
            <a:avLst/>
          </a:prstGeom>
          <a:noFill/>
          <a:ln/>
        </p:spPr>
        <p:txBody>
          <a:bodyPr wrap="square" lIns="0" tIns="0" rIns="0" bIns="0" rtlCol="0" anchor="ctr"/>
          <a:lstStyle/>
          <a:p>
            <a:pPr marL="0" indent="0" algn="ctr">
              <a:buNone/>
            </a:pPr>
            <a:r>
              <a:rPr lang="en-US" sz="1400" b="1" dirty="0">
                <a:solidFill>
                  <a:srgbClr val="0066FF"/>
                </a:solidFill>
                <a:latin typeface="Calibri" pitchFamily="34" charset="0"/>
                <a:ea typeface="Calibri" pitchFamily="34" charset="-122"/>
                <a:cs typeface="Calibri" pitchFamily="34" charset="-120"/>
              </a:rPr>
              <a:t>Formation</a:t>
            </a:r>
            <a:endParaRPr lang="en-US" sz="1400" dirty="0"/>
          </a:p>
        </p:txBody>
      </p:sp>
      <p:sp>
        <p:nvSpPr>
          <p:cNvPr id="10" name="Text 8"/>
          <p:cNvSpPr/>
          <p:nvPr/>
        </p:nvSpPr>
        <p:spPr>
          <a:xfrm>
            <a:off x="3429000" y="1554480"/>
            <a:ext cx="2103120" cy="1828800"/>
          </a:xfrm>
          <a:prstGeom prst="rect">
            <a:avLst/>
          </a:prstGeom>
          <a:noFill/>
          <a:ln/>
        </p:spPr>
        <p:txBody>
          <a:bodyPr wrap="square" lIns="0" tIns="0" rIns="0" bIns="0" rtlCol="0" anchor="t"/>
          <a:lstStyle/>
          <a:p>
            <a:pPr marL="0" indent="0" algn="ctr">
              <a:buNone/>
            </a:pPr>
            <a:r>
              <a:rPr lang="en-US" sz="1100" b="1" dirty="0">
                <a:solidFill>
                  <a:srgbClr val="1A202C"/>
                </a:solidFill>
              </a:rPr>
              <a:t>Partenariat IUT Chalon</a:t>
            </a:r>
            <a:endParaRPr lang="en-US" sz="1100" dirty="0"/>
          </a:p>
          <a:p>
            <a:pPr marL="0" indent="0" algn="ctr">
              <a:buNone/>
            </a:pPr>
            <a:r>
              <a:rPr lang="en-US" sz="1100" dirty="0">
                <a:solidFill>
                  <a:srgbClr val="4A5568"/>
                </a:solidFill>
              </a:rPr>
              <a:t>Bachelor MLT</a:t>
            </a:r>
            <a:endParaRPr lang="en-US" sz="1100" dirty="0"/>
          </a:p>
          <a:p>
            <a:pPr marL="0" indent="0" algn="ctr">
              <a:buNone/>
            </a:pPr>
            <a:endParaRPr lang="en-US" sz="1100" dirty="0"/>
          </a:p>
          <a:p>
            <a:pPr marL="0" indent="0" algn="ctr">
              <a:buNone/>
            </a:pPr>
            <a:r>
              <a:rPr lang="en-US" sz="1100" b="1" dirty="0">
                <a:solidFill>
                  <a:srgbClr val="1A202C"/>
                </a:solidFill>
              </a:rPr>
              <a:t>Kaizen en entreprise</a:t>
            </a:r>
            <a:endParaRPr lang="en-US" sz="1100" dirty="0"/>
          </a:p>
          <a:p>
            <a:pPr marL="0" indent="0" algn="ctr">
              <a:buNone/>
            </a:pPr>
            <a:r>
              <a:rPr lang="en-US" sz="1100" dirty="0">
                <a:solidFill>
                  <a:srgbClr val="4A5568"/>
                </a:solidFill>
              </a:rPr>
              <a:t>Situations réelles avec</a:t>
            </a:r>
            <a:endParaRPr lang="en-US" sz="1100" dirty="0"/>
          </a:p>
          <a:p>
            <a:pPr marL="0" indent="0" algn="ctr">
              <a:buNone/>
            </a:pPr>
            <a:r>
              <a:rPr lang="en-US" sz="1100" dirty="0">
                <a:solidFill>
                  <a:srgbClr val="4A5568"/>
                </a:solidFill>
              </a:rPr>
              <a:t>les étudiants</a:t>
            </a:r>
            <a:endParaRPr lang="en-US" sz="1100" dirty="0"/>
          </a:p>
          <a:p>
            <a:pPr marL="0" indent="0" algn="ctr">
              <a:buNone/>
            </a:pPr>
            <a:endParaRPr lang="en-US" sz="1100" dirty="0"/>
          </a:p>
          <a:p>
            <a:pPr marL="0" indent="0" algn="ctr">
              <a:buNone/>
            </a:pPr>
            <a:r>
              <a:rPr lang="en-US" sz="1100" b="1" dirty="0">
                <a:solidFill>
                  <a:srgbClr val="1A202C"/>
                </a:solidFill>
              </a:rPr>
              <a:t>Alternance &amp; tutorat</a:t>
            </a:r>
            <a:endParaRPr lang="en-US" sz="1100" dirty="0"/>
          </a:p>
        </p:txBody>
      </p:sp>
      <p:sp>
        <p:nvSpPr>
          <p:cNvPr id="11" name="Shape 9"/>
          <p:cNvSpPr/>
          <p:nvPr/>
        </p:nvSpPr>
        <p:spPr>
          <a:xfrm>
            <a:off x="5943600" y="1005840"/>
            <a:ext cx="2468880" cy="2560320"/>
          </a:xfrm>
          <a:prstGeom prst="roundRect">
            <a:avLst>
              <a:gd name="adj" fmla="val 2222"/>
            </a:avLst>
          </a:prstGeom>
          <a:solidFill>
            <a:srgbClr val="E6F0FF"/>
          </a:solidFill>
          <a:ln/>
        </p:spPr>
        <p:txBody>
          <a:bodyPr/>
          <a:lstStyle/>
          <a:p>
            <a:endParaRPr lang="fr-FR"/>
          </a:p>
        </p:txBody>
      </p:sp>
      <p:sp>
        <p:nvSpPr>
          <p:cNvPr id="12" name="Text 10"/>
          <p:cNvSpPr/>
          <p:nvPr/>
        </p:nvSpPr>
        <p:spPr>
          <a:xfrm>
            <a:off x="5943600" y="1143000"/>
            <a:ext cx="2468880" cy="320040"/>
          </a:xfrm>
          <a:prstGeom prst="rect">
            <a:avLst/>
          </a:prstGeom>
          <a:noFill/>
          <a:ln/>
        </p:spPr>
        <p:txBody>
          <a:bodyPr wrap="square" lIns="0" tIns="0" rIns="0" bIns="0" rtlCol="0" anchor="ctr"/>
          <a:lstStyle/>
          <a:p>
            <a:pPr marL="0" indent="0" algn="ctr">
              <a:buNone/>
            </a:pPr>
            <a:r>
              <a:rPr lang="en-US" sz="1400" b="1" dirty="0">
                <a:solidFill>
                  <a:srgbClr val="0066FF"/>
                </a:solidFill>
                <a:latin typeface="Calibri" pitchFamily="34" charset="0"/>
                <a:ea typeface="Calibri" pitchFamily="34" charset="-122"/>
                <a:cs typeface="Calibri" pitchFamily="34" charset="-120"/>
              </a:rPr>
              <a:t>Solidarité</a:t>
            </a:r>
            <a:endParaRPr lang="en-US" sz="1400" dirty="0"/>
          </a:p>
        </p:txBody>
      </p:sp>
      <p:sp>
        <p:nvSpPr>
          <p:cNvPr id="13" name="Text 11"/>
          <p:cNvSpPr/>
          <p:nvPr/>
        </p:nvSpPr>
        <p:spPr>
          <a:xfrm>
            <a:off x="6126480" y="1554480"/>
            <a:ext cx="2103120" cy="1828800"/>
          </a:xfrm>
          <a:prstGeom prst="rect">
            <a:avLst/>
          </a:prstGeom>
          <a:noFill/>
          <a:ln/>
        </p:spPr>
        <p:txBody>
          <a:bodyPr wrap="square" lIns="0" tIns="0" rIns="0" bIns="0" rtlCol="0" anchor="t"/>
          <a:lstStyle/>
          <a:p>
            <a:pPr marL="0" indent="0" algn="ctr">
              <a:buNone/>
            </a:pPr>
            <a:r>
              <a:rPr lang="en-US" sz="1100" b="1" dirty="0">
                <a:solidFill>
                  <a:srgbClr val="1A202C"/>
                </a:solidFill>
              </a:rPr>
              <a:t>Restos du Cœur</a:t>
            </a:r>
            <a:endParaRPr lang="en-US" sz="1100" dirty="0"/>
          </a:p>
          <a:p>
            <a:pPr marL="0" indent="0" algn="ctr">
              <a:buNone/>
            </a:pPr>
            <a:r>
              <a:rPr lang="en-US" sz="1100" b="1" dirty="0">
                <a:solidFill>
                  <a:srgbClr val="1A202C"/>
                </a:solidFill>
              </a:rPr>
              <a:t>Dons Solidaires</a:t>
            </a:r>
            <a:endParaRPr lang="en-US" sz="1100" dirty="0"/>
          </a:p>
          <a:p>
            <a:pPr marL="0" indent="0" algn="ctr">
              <a:buNone/>
            </a:pPr>
            <a:r>
              <a:rPr lang="en-US" sz="1100" b="1" dirty="0">
                <a:solidFill>
                  <a:srgbClr val="1A202C"/>
                </a:solidFill>
              </a:rPr>
              <a:t>Secours Populaire</a:t>
            </a:r>
            <a:endParaRPr lang="en-US" sz="1100" dirty="0"/>
          </a:p>
          <a:p>
            <a:pPr marL="0" indent="0" algn="ctr">
              <a:buNone/>
            </a:pPr>
            <a:endParaRPr lang="en-US" sz="1100" dirty="0"/>
          </a:p>
          <a:p>
            <a:pPr marL="0" indent="0" algn="ctr">
              <a:buNone/>
            </a:pPr>
            <a:r>
              <a:rPr lang="en-US" sz="1000" dirty="0">
                <a:solidFill>
                  <a:srgbClr val="4A5568"/>
                </a:solidFill>
              </a:rPr>
              <a:t>Collectes en supermarché</a:t>
            </a:r>
            <a:endParaRPr lang="en-US" sz="1100" dirty="0"/>
          </a:p>
          <a:p>
            <a:pPr marL="0" indent="0" algn="ctr">
              <a:buNone/>
            </a:pPr>
            <a:r>
              <a:rPr lang="en-US" sz="1000" dirty="0">
                <a:solidFill>
                  <a:srgbClr val="4A5568"/>
                </a:solidFill>
              </a:rPr>
              <a:t>Kits rentrée scolaire</a:t>
            </a:r>
            <a:endParaRPr lang="en-US" sz="1100" dirty="0"/>
          </a:p>
          <a:p>
            <a:pPr marL="0" indent="0" algn="ctr">
              <a:buNone/>
            </a:pPr>
            <a:r>
              <a:rPr lang="en-US" sz="1000" dirty="0">
                <a:solidFill>
                  <a:srgbClr val="4A5568"/>
                </a:solidFill>
              </a:rPr>
              <a:t>Arbre de Noël</a:t>
            </a:r>
            <a:endParaRPr lang="en-US" sz="1100" dirty="0"/>
          </a:p>
          <a:p>
            <a:pPr marL="0" indent="0" algn="ctr">
              <a:buNone/>
            </a:pPr>
            <a:r>
              <a:rPr lang="en-US" sz="1000" dirty="0">
                <a:solidFill>
                  <a:srgbClr val="4A5568"/>
                </a:solidFill>
              </a:rPr>
              <a:t>Journées bénévolat</a:t>
            </a:r>
            <a:endParaRPr lang="en-US" sz="1100" dirty="0"/>
          </a:p>
        </p:txBody>
      </p:sp>
      <p:sp>
        <p:nvSpPr>
          <p:cNvPr id="14" name="Shape 12"/>
          <p:cNvSpPr/>
          <p:nvPr/>
        </p:nvSpPr>
        <p:spPr>
          <a:xfrm>
            <a:off x="1371600" y="3794760"/>
            <a:ext cx="6400800" cy="777240"/>
          </a:xfrm>
          <a:prstGeom prst="roundRect">
            <a:avLst>
              <a:gd name="adj" fmla="val 7059"/>
            </a:avLst>
          </a:prstGeom>
          <a:solidFill>
            <a:srgbClr val="1E3A5F"/>
          </a:solidFill>
          <a:ln/>
        </p:spPr>
        <p:txBody>
          <a:bodyPr/>
          <a:lstStyle/>
          <a:p>
            <a:endParaRPr lang="fr-FR"/>
          </a:p>
        </p:txBody>
      </p:sp>
      <p:sp>
        <p:nvSpPr>
          <p:cNvPr id="15" name="Text 13"/>
          <p:cNvSpPr/>
          <p:nvPr/>
        </p:nvSpPr>
        <p:spPr>
          <a:xfrm>
            <a:off x="1554480" y="3946666"/>
            <a:ext cx="6035040" cy="411480"/>
          </a:xfrm>
          <a:prstGeom prst="rect">
            <a:avLst/>
          </a:prstGeom>
          <a:noFill/>
          <a:ln/>
        </p:spPr>
        <p:txBody>
          <a:bodyPr wrap="square" lIns="0" tIns="0" rIns="0" bIns="0" rtlCol="0" anchor="ctr"/>
          <a:lstStyle/>
          <a:p>
            <a:pPr marL="0" indent="0" algn="ctr">
              <a:buNone/>
            </a:pPr>
            <a:r>
              <a:rPr lang="fr-FR" sz="1400" i="1" noProof="0" dirty="0">
                <a:solidFill>
                  <a:srgbClr val="FFFFFF"/>
                </a:solidFill>
                <a:latin typeface="Calibri Light" pitchFamily="34" charset="0"/>
                <a:ea typeface="Calibri Light" pitchFamily="34" charset="-122"/>
                <a:cs typeface="Calibri Light" pitchFamily="34" charset="-120"/>
              </a:rPr>
              <a:t>« La logistique, ce n’est à mon sens pas seulement un job. C’est un secteur où l’on construit une carrière. »</a:t>
            </a:r>
            <a:endParaRPr lang="fr-FR" sz="1400" noProof="0" dirty="0"/>
          </a:p>
        </p:txBody>
      </p:sp>
      <p:sp>
        <p:nvSpPr>
          <p:cNvPr id="16" name="Text 14"/>
          <p:cNvSpPr/>
          <p:nvPr/>
        </p:nvSpPr>
        <p:spPr>
          <a:xfrm>
            <a:off x="1554480" y="4206240"/>
            <a:ext cx="6035040" cy="320040"/>
          </a:xfrm>
          <a:prstGeom prst="rect">
            <a:avLst/>
          </a:prstGeom>
          <a:noFill/>
          <a:ln/>
        </p:spPr>
        <p:txBody>
          <a:bodyPr wrap="square" lIns="0" tIns="0" rIns="0" bIns="0" rtlCol="0" anchor="ctr"/>
          <a:lstStyle/>
          <a:p>
            <a:pPr marL="0" indent="0" algn="ctr">
              <a:buNone/>
            </a:pPr>
            <a:endParaRPr lang="en-US" sz="1600" dirty="0"/>
          </a:p>
        </p:txBody>
      </p:sp>
      <p:sp>
        <p:nvSpPr>
          <p:cNvPr id="25" name="Slide Number Placeholder 0"/>
          <p:cNvSpPr>
            <a:spLocks noGrp="1"/>
          </p:cNvSpPr>
          <p:nvPr>
            <p:ph type="sldNum" sz="quarter" idx="4294967295"/>
          </p:nvPr>
        </p:nvSpPr>
        <p:spPr>
          <a:xfrm>
            <a:off x="8503920" y="4886325"/>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5B05760-6A0E-32FB-38DD-8FBA03E288AC}"/>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CE9C7FED-8F08-9215-913B-A459AABF08F8}"/>
              </a:ext>
            </a:extLst>
          </p:cNvPr>
          <p:cNvSpPr/>
          <p:nvPr/>
        </p:nvSpPr>
        <p:spPr>
          <a:xfrm>
            <a:off x="0" y="0"/>
            <a:ext cx="9144000" cy="54864"/>
          </a:xfrm>
          <a:prstGeom prst="rect">
            <a:avLst/>
          </a:prstGeom>
          <a:solidFill>
            <a:srgbClr val="0066FF"/>
          </a:solidFill>
          <a:ln/>
        </p:spPr>
        <p:txBody>
          <a:bodyPr/>
          <a:lstStyle/>
          <a:p>
            <a:endParaRPr lang="fr-FR"/>
          </a:p>
        </p:txBody>
      </p:sp>
      <p:sp>
        <p:nvSpPr>
          <p:cNvPr id="3" name="Text 1">
            <a:extLst>
              <a:ext uri="{FF2B5EF4-FFF2-40B4-BE49-F238E27FC236}">
                <a16:creationId xmlns:a16="http://schemas.microsoft.com/office/drawing/2014/main" id="{FD253CE5-5440-C281-71FD-BC9012217458}"/>
              </a:ext>
            </a:extLst>
          </p:cNvPr>
          <p:cNvSpPr/>
          <p:nvPr/>
        </p:nvSpPr>
        <p:spPr>
          <a:xfrm>
            <a:off x="548640" y="228600"/>
            <a:ext cx="8229600" cy="548640"/>
          </a:xfrm>
          <a:prstGeom prst="rect">
            <a:avLst/>
          </a:prstGeom>
          <a:noFill/>
          <a:ln/>
        </p:spPr>
        <p:txBody>
          <a:bodyPr wrap="square" lIns="0" tIns="0" rIns="0" bIns="0" rtlCol="0" anchor="ctr"/>
          <a:lstStyle/>
          <a:p>
            <a:pPr marL="0" indent="0" algn="l">
              <a:buNone/>
            </a:pPr>
            <a:r>
              <a:rPr lang="en-US" sz="2400" dirty="0">
                <a:solidFill>
                  <a:srgbClr val="1A202C"/>
                </a:solidFill>
                <a:latin typeface="Calibri" pitchFamily="34" charset="0"/>
                <a:ea typeface="Calibri" pitchFamily="34" charset="-122"/>
                <a:cs typeface="Calibri" pitchFamily="34" charset="-120"/>
              </a:rPr>
              <a:t>Impact local &amp; ouverture</a:t>
            </a:r>
            <a:endParaRPr lang="en-US" sz="2400" dirty="0"/>
          </a:p>
        </p:txBody>
      </p:sp>
      <p:sp>
        <p:nvSpPr>
          <p:cNvPr id="14" name="Shape 12">
            <a:extLst>
              <a:ext uri="{FF2B5EF4-FFF2-40B4-BE49-F238E27FC236}">
                <a16:creationId xmlns:a16="http://schemas.microsoft.com/office/drawing/2014/main" id="{04DBB7D5-D21B-629F-768D-7FFC7C7CB612}"/>
              </a:ext>
            </a:extLst>
          </p:cNvPr>
          <p:cNvSpPr/>
          <p:nvPr/>
        </p:nvSpPr>
        <p:spPr>
          <a:xfrm>
            <a:off x="1141525" y="1069258"/>
            <a:ext cx="6400800" cy="777240"/>
          </a:xfrm>
          <a:prstGeom prst="roundRect">
            <a:avLst>
              <a:gd name="adj" fmla="val 7059"/>
            </a:avLst>
          </a:prstGeom>
          <a:solidFill>
            <a:srgbClr val="1E3A5F"/>
          </a:solidFill>
          <a:ln/>
        </p:spPr>
        <p:txBody>
          <a:bodyPr/>
          <a:lstStyle/>
          <a:p>
            <a:endParaRPr lang="fr-FR" dirty="0"/>
          </a:p>
        </p:txBody>
      </p:sp>
      <p:sp>
        <p:nvSpPr>
          <p:cNvPr id="15" name="Text 13">
            <a:extLst>
              <a:ext uri="{FF2B5EF4-FFF2-40B4-BE49-F238E27FC236}">
                <a16:creationId xmlns:a16="http://schemas.microsoft.com/office/drawing/2014/main" id="{235C6AFE-45E7-81DE-4744-B48A7DF3AFEE}"/>
              </a:ext>
            </a:extLst>
          </p:cNvPr>
          <p:cNvSpPr/>
          <p:nvPr/>
        </p:nvSpPr>
        <p:spPr>
          <a:xfrm>
            <a:off x="1324405" y="1221164"/>
            <a:ext cx="6035040" cy="411480"/>
          </a:xfrm>
          <a:prstGeom prst="rect">
            <a:avLst/>
          </a:prstGeom>
          <a:noFill/>
          <a:ln/>
        </p:spPr>
        <p:txBody>
          <a:bodyPr wrap="square" lIns="0" tIns="0" rIns="0" bIns="0" rtlCol="0" anchor="ctr"/>
          <a:lstStyle/>
          <a:p>
            <a:pPr marL="0" indent="0" algn="ctr">
              <a:buNone/>
            </a:pPr>
            <a:r>
              <a:rPr lang="fr-FR" sz="1400" i="1" noProof="0" dirty="0">
                <a:solidFill>
                  <a:srgbClr val="FFFFFF"/>
                </a:solidFill>
                <a:latin typeface="Calibri Light" pitchFamily="34" charset="0"/>
                <a:ea typeface="Calibri Light" pitchFamily="34" charset="-122"/>
                <a:cs typeface="Calibri Light" pitchFamily="34" charset="-120"/>
              </a:rPr>
              <a:t>Merci pour votre écoute et votre attention ! </a:t>
            </a:r>
            <a:endParaRPr lang="fr-FR" sz="1400" noProof="0" dirty="0"/>
          </a:p>
        </p:txBody>
      </p:sp>
      <p:sp>
        <p:nvSpPr>
          <p:cNvPr id="16" name="Text 14">
            <a:extLst>
              <a:ext uri="{FF2B5EF4-FFF2-40B4-BE49-F238E27FC236}">
                <a16:creationId xmlns:a16="http://schemas.microsoft.com/office/drawing/2014/main" id="{61AF486D-85BE-0E52-07AA-38D678EAF09E}"/>
              </a:ext>
            </a:extLst>
          </p:cNvPr>
          <p:cNvSpPr/>
          <p:nvPr/>
        </p:nvSpPr>
        <p:spPr>
          <a:xfrm>
            <a:off x="1731458" y="4206240"/>
            <a:ext cx="6035040" cy="320040"/>
          </a:xfrm>
          <a:prstGeom prst="rect">
            <a:avLst/>
          </a:prstGeom>
          <a:noFill/>
          <a:ln/>
        </p:spPr>
        <p:txBody>
          <a:bodyPr wrap="square" lIns="0" tIns="0" rIns="0" bIns="0" rtlCol="0" anchor="ctr"/>
          <a:lstStyle/>
          <a:p>
            <a:pPr marL="0" indent="0" algn="ctr">
              <a:buNone/>
            </a:pPr>
            <a:endParaRPr lang="en-US" sz="1600" dirty="0"/>
          </a:p>
        </p:txBody>
      </p:sp>
      <p:sp>
        <p:nvSpPr>
          <p:cNvPr id="25" name="Slide Number Placeholder 0">
            <a:extLst>
              <a:ext uri="{FF2B5EF4-FFF2-40B4-BE49-F238E27FC236}">
                <a16:creationId xmlns:a16="http://schemas.microsoft.com/office/drawing/2014/main" id="{73948A4E-BD03-BC6C-FDC1-9E44A5C82FDC}"/>
              </a:ext>
            </a:extLst>
          </p:cNvPr>
          <p:cNvSpPr>
            <a:spLocks noGrp="1"/>
          </p:cNvSpPr>
          <p:nvPr>
            <p:ph type="sldNum" sz="quarter" idx="4294967295"/>
          </p:nvPr>
        </p:nvSpPr>
        <p:spPr>
          <a:xfrm>
            <a:off x="8503920" y="4886325"/>
            <a:ext cx="800000" cy="300000"/>
          </a:xfrm>
          <a:prstGeom prst="rect">
            <a:avLst/>
          </a:prstGeom>
          <a:extLst>
            <a:ext uri="{C572A759-6A51-4108-AA02-DFA0A04FC94B}">
              <ma14:wrappingTextBoxFlag xmlns:ma14="http://schemas.microsoft.com/office/mac/drawingml/2011/main" xmlns="" val="0"/>
            </a:ext>
          </a:extLst>
        </p:spPr>
        <p:txBody>
          <a:bodyPr/>
          <a:lstStyle>
            <a:lvl1pPr>
              <a:defRPr sz="900">
                <a:solidFill>
                  <a:srgbClr val="718096"/>
                </a:solidFill>
                <a:latin typeface="Calibri Light"/>
                <a:ea typeface="Calibri Light"/>
                <a:cs typeface="Calibri Light"/>
              </a:defRPr>
            </a:lvl1pPr>
          </a:lstStyle>
          <a:p>
            <a:pPr algn="l"/>
            <a:fld id="{F7021451-1387-4CA6-816F-3879F97B5CBC}" type="slidenum">
              <a:rPr lang="en-US" b="0"/>
              <a:t>6</a:t>
            </a:fld>
            <a:endParaRPr lang="en-US"/>
          </a:p>
        </p:txBody>
      </p:sp>
      <p:sp>
        <p:nvSpPr>
          <p:cNvPr id="17" name="Shape 2">
            <a:extLst>
              <a:ext uri="{FF2B5EF4-FFF2-40B4-BE49-F238E27FC236}">
                <a16:creationId xmlns:a16="http://schemas.microsoft.com/office/drawing/2014/main" id="{EB5EA4A3-AE9B-EEB0-72E9-4651CD209DB5}"/>
              </a:ext>
            </a:extLst>
          </p:cNvPr>
          <p:cNvSpPr/>
          <p:nvPr/>
        </p:nvSpPr>
        <p:spPr>
          <a:xfrm>
            <a:off x="1318503" y="2138516"/>
            <a:ext cx="6049790" cy="2560320"/>
          </a:xfrm>
          <a:prstGeom prst="roundRect">
            <a:avLst>
              <a:gd name="adj" fmla="val 2222"/>
            </a:avLst>
          </a:prstGeom>
          <a:solidFill>
            <a:srgbClr val="E6F0FF"/>
          </a:solidFill>
          <a:ln/>
        </p:spPr>
        <p:txBody>
          <a:bodyPr/>
          <a:lstStyle/>
          <a:p>
            <a:endParaRPr lang="fr-FR"/>
          </a:p>
        </p:txBody>
      </p:sp>
      <p:sp>
        <p:nvSpPr>
          <p:cNvPr id="18" name="Text 3">
            <a:extLst>
              <a:ext uri="{FF2B5EF4-FFF2-40B4-BE49-F238E27FC236}">
                <a16:creationId xmlns:a16="http://schemas.microsoft.com/office/drawing/2014/main" id="{C71BD4F2-79D3-895C-E81C-7B0DC3F173CA}"/>
              </a:ext>
            </a:extLst>
          </p:cNvPr>
          <p:cNvSpPr/>
          <p:nvPr/>
        </p:nvSpPr>
        <p:spPr>
          <a:xfrm>
            <a:off x="3113381" y="2998499"/>
            <a:ext cx="2936405" cy="463098"/>
          </a:xfrm>
          <a:prstGeom prst="rect">
            <a:avLst/>
          </a:prstGeom>
          <a:noFill/>
          <a:ln/>
        </p:spPr>
        <p:txBody>
          <a:bodyPr wrap="square" lIns="0" tIns="0" rIns="0" bIns="0" rtlCol="0" anchor="ctr"/>
          <a:lstStyle/>
          <a:p>
            <a:pPr marL="0" indent="0" algn="ctr">
              <a:buNone/>
            </a:pPr>
            <a:r>
              <a:rPr lang="en-US" sz="3200" b="1" dirty="0">
                <a:solidFill>
                  <a:srgbClr val="0066FF"/>
                </a:solidFill>
                <a:latin typeface="Calibri" pitchFamily="34" charset="0"/>
                <a:ea typeface="Calibri" pitchFamily="34" charset="-122"/>
                <a:cs typeface="Calibri" pitchFamily="34" charset="-120"/>
              </a:rPr>
              <a:t>Des questions ? </a:t>
            </a:r>
            <a:endParaRPr lang="en-US" sz="3200" dirty="0"/>
          </a:p>
        </p:txBody>
      </p:sp>
      <p:pic>
        <p:nvPicPr>
          <p:cNvPr id="48" name="Picture 47">
            <a:extLst>
              <a:ext uri="{FF2B5EF4-FFF2-40B4-BE49-F238E27FC236}">
                <a16:creationId xmlns:a16="http://schemas.microsoft.com/office/drawing/2014/main" id="{2CB8666E-98FE-49AD-FEAA-0EA4CC30762D}"/>
              </a:ext>
            </a:extLst>
          </p:cNvPr>
          <p:cNvPicPr>
            <a:picLocks noChangeAspect="1"/>
          </p:cNvPicPr>
          <p:nvPr/>
        </p:nvPicPr>
        <p:blipFill>
          <a:blip r:embed="rId3"/>
          <a:stretch>
            <a:fillRect/>
          </a:stretch>
        </p:blipFill>
        <p:spPr>
          <a:xfrm>
            <a:off x="1870882" y="2019595"/>
            <a:ext cx="517561" cy="2165948"/>
          </a:xfrm>
          <a:prstGeom prst="rect">
            <a:avLst/>
          </a:prstGeom>
        </p:spPr>
      </p:pic>
      <p:sp>
        <p:nvSpPr>
          <p:cNvPr id="49" name="Rectangle 48">
            <a:extLst>
              <a:ext uri="{FF2B5EF4-FFF2-40B4-BE49-F238E27FC236}">
                <a16:creationId xmlns:a16="http://schemas.microsoft.com/office/drawing/2014/main" id="{2EAFDA90-5C32-F5A7-F7D8-BEECAFF91EA1}"/>
              </a:ext>
            </a:extLst>
          </p:cNvPr>
          <p:cNvSpPr/>
          <p:nvPr/>
        </p:nvSpPr>
        <p:spPr>
          <a:xfrm>
            <a:off x="1615253" y="2013742"/>
            <a:ext cx="930275" cy="12551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0" name="Text 3">
            <a:extLst>
              <a:ext uri="{FF2B5EF4-FFF2-40B4-BE49-F238E27FC236}">
                <a16:creationId xmlns:a16="http://schemas.microsoft.com/office/drawing/2014/main" id="{0AEF9CC5-D2E0-DD6D-3444-B73F123F6D7B}"/>
              </a:ext>
            </a:extLst>
          </p:cNvPr>
          <p:cNvSpPr/>
          <p:nvPr/>
        </p:nvSpPr>
        <p:spPr>
          <a:xfrm>
            <a:off x="3445223" y="4291038"/>
            <a:ext cx="2468880" cy="320040"/>
          </a:xfrm>
          <a:prstGeom prst="rect">
            <a:avLst/>
          </a:prstGeom>
          <a:noFill/>
          <a:ln/>
        </p:spPr>
        <p:txBody>
          <a:bodyPr wrap="square" lIns="0" tIns="0" rIns="0" bIns="0" rtlCol="0" anchor="ctr"/>
          <a:lstStyle/>
          <a:p>
            <a:pPr marL="0" indent="0" algn="ctr">
              <a:buNone/>
            </a:pPr>
            <a:r>
              <a:rPr lang="en-US" sz="1400" b="1" dirty="0">
                <a:solidFill>
                  <a:srgbClr val="0066FF"/>
                </a:solidFill>
                <a:latin typeface="Calibri" pitchFamily="34" charset="0"/>
                <a:ea typeface="Calibri" pitchFamily="34" charset="-122"/>
                <a:cs typeface="Calibri" pitchFamily="34" charset="-120"/>
              </a:rPr>
              <a:t>Mon Profil LinkedIn : </a:t>
            </a:r>
            <a:endParaRPr lang="en-US" sz="1400" dirty="0"/>
          </a:p>
        </p:txBody>
      </p:sp>
      <p:pic>
        <p:nvPicPr>
          <p:cNvPr id="52" name="Picture 51">
            <a:extLst>
              <a:ext uri="{FF2B5EF4-FFF2-40B4-BE49-F238E27FC236}">
                <a16:creationId xmlns:a16="http://schemas.microsoft.com/office/drawing/2014/main" id="{6BBA753A-85DA-4ADD-1CC9-770D2BF992A7}"/>
              </a:ext>
            </a:extLst>
          </p:cNvPr>
          <p:cNvPicPr>
            <a:picLocks noChangeAspect="1"/>
          </p:cNvPicPr>
          <p:nvPr/>
        </p:nvPicPr>
        <p:blipFill>
          <a:blip r:embed="rId4"/>
          <a:stretch>
            <a:fillRect/>
          </a:stretch>
        </p:blipFill>
        <p:spPr>
          <a:xfrm>
            <a:off x="5476662" y="4051382"/>
            <a:ext cx="626217" cy="626217"/>
          </a:xfrm>
          <a:prstGeom prst="rect">
            <a:avLst/>
          </a:prstGeom>
        </p:spPr>
      </p:pic>
      <p:pic>
        <p:nvPicPr>
          <p:cNvPr id="54" name="Picture 53">
            <a:extLst>
              <a:ext uri="{FF2B5EF4-FFF2-40B4-BE49-F238E27FC236}">
                <a16:creationId xmlns:a16="http://schemas.microsoft.com/office/drawing/2014/main" id="{18B261AF-B15B-E4B0-DA9D-EB5804F952A7}"/>
              </a:ext>
            </a:extLst>
          </p:cNvPr>
          <p:cNvPicPr>
            <a:picLocks noChangeAspect="1"/>
          </p:cNvPicPr>
          <p:nvPr/>
        </p:nvPicPr>
        <p:blipFill>
          <a:blip r:embed="rId5"/>
          <a:stretch>
            <a:fillRect/>
          </a:stretch>
        </p:blipFill>
        <p:spPr>
          <a:xfrm>
            <a:off x="3634000" y="4350768"/>
            <a:ext cx="200580" cy="200580"/>
          </a:xfrm>
          <a:prstGeom prst="rect">
            <a:avLst/>
          </a:prstGeom>
        </p:spPr>
      </p:pic>
    </p:spTree>
    <p:extLst>
      <p:ext uri="{BB962C8B-B14F-4D97-AF65-F5344CB8AC3E}">
        <p14:creationId xmlns:p14="http://schemas.microsoft.com/office/powerpoint/2010/main" val="1702057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F7DC934D2F5740BC625C073AC3B512" ma:contentTypeVersion="11" ma:contentTypeDescription="Crée un document." ma:contentTypeScope="" ma:versionID="d1a36bdb3282ab54b75630ecb8e5bd62">
  <xsd:schema xmlns:xsd="http://www.w3.org/2001/XMLSchema" xmlns:xs="http://www.w3.org/2001/XMLSchema" xmlns:p="http://schemas.microsoft.com/office/2006/metadata/properties" xmlns:ns2="afa7a5fd-d52e-43fc-9233-b51477e7edbf" targetNamespace="http://schemas.microsoft.com/office/2006/metadata/properties" ma:root="true" ma:fieldsID="f3a6183788dd235b92dc81ece56d29ae" ns2:_="">
    <xsd:import namespace="afa7a5fd-d52e-43fc-9233-b51477e7edb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a7a5fd-d52e-43fc-9233-b51477e7edb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Balises d’images" ma:readOnly="false" ma:fieldId="{5cf76f15-5ced-4ddc-b409-7134ff3c332f}" ma:taxonomyMulti="true" ma:sspId="2c8ec50d-a6e7-4034-8ffc-c26cba4a5ea5"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fa7a5fd-d52e-43fc-9233-b51477e7edb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9C67AC-FCDE-4F61-AE03-0C15704C9D98}"/>
</file>

<file path=customXml/itemProps2.xml><?xml version="1.0" encoding="utf-8"?>
<ds:datastoreItem xmlns:ds="http://schemas.openxmlformats.org/officeDocument/2006/customXml" ds:itemID="{D30D9F27-BA83-423F-B5E3-EDB8AB0EFBD2}"/>
</file>

<file path=customXml/itemProps3.xml><?xml version="1.0" encoding="utf-8"?>
<ds:datastoreItem xmlns:ds="http://schemas.openxmlformats.org/officeDocument/2006/customXml" ds:itemID="{DCF7C506-6943-4674-BB2D-B9A9DA6AE99E}"/>
</file>

<file path=docProps/app.xml><?xml version="1.0" encoding="utf-8"?>
<Properties xmlns="http://schemas.openxmlformats.org/officeDocument/2006/extended-properties" xmlns:vt="http://schemas.openxmlformats.org/officeDocument/2006/docPropsVTypes">
  <TotalTime>49</TotalTime>
  <Words>2284</Words>
  <Application>Microsoft Office PowerPoint</Application>
  <PresentationFormat>On-screen Show (16:9)</PresentationFormat>
  <Paragraphs>133</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Rencontre autour des metiers de la logistique</dc:title>
  <dc:subject>PptxGenJS Presentation</dc:subject>
  <dc:creator>Benoit Dutartre</dc:creator>
  <cp:lastModifiedBy>Dutartre, Benoit</cp:lastModifiedBy>
  <cp:revision>2</cp:revision>
  <dcterms:created xsi:type="dcterms:W3CDTF">2026-05-05T08:55:46Z</dcterms:created>
  <dcterms:modified xsi:type="dcterms:W3CDTF">2026-09-04T06:50:18Z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9e68092-05df-4271-8e3e-b2a4c82ba797_Enabled">
    <vt:lpwstr>true</vt:lpwstr>
  </property>
  <property fmtid="{D5CDD505-2E9C-101B-9397-08002B2CF9AE}" pid="3" name="MSIP_Label_19e68092-05df-4271-8e3e-b2a4c82ba797_SetDate">
    <vt:lpwstr>2026-05-05T11:33:46Z</vt:lpwstr>
  </property>
  <property fmtid="{D5CDD505-2E9C-101B-9397-08002B2CF9AE}" pid="4" name="MSIP_Label_19e68092-05df-4271-8e3e-b2a4c82ba797_Method">
    <vt:lpwstr>Standard</vt:lpwstr>
  </property>
  <property fmtid="{D5CDD505-2E9C-101B-9397-08002B2CF9AE}" pid="5" name="MSIP_Label_19e68092-05df-4271-8e3e-b2a4c82ba797_Name">
    <vt:lpwstr>Amazon Confidential</vt:lpwstr>
  </property>
  <property fmtid="{D5CDD505-2E9C-101B-9397-08002B2CF9AE}" pid="6" name="MSIP_Label_19e68092-05df-4271-8e3e-b2a4c82ba797_SiteId">
    <vt:lpwstr>5280104a-472d-4538-9ccf-1e1d0efe8b1b</vt:lpwstr>
  </property>
  <property fmtid="{D5CDD505-2E9C-101B-9397-08002B2CF9AE}" pid="7" name="MSIP_Label_19e68092-05df-4271-8e3e-b2a4c82ba797_ActionId">
    <vt:lpwstr>ef70da91-7ad9-4ac7-a464-3447719b93e4</vt:lpwstr>
  </property>
  <property fmtid="{D5CDD505-2E9C-101B-9397-08002B2CF9AE}" pid="8" name="MSIP_Label_19e68092-05df-4271-8e3e-b2a4c82ba797_ContentBits">
    <vt:lpwstr>0</vt:lpwstr>
  </property>
  <property fmtid="{D5CDD505-2E9C-101B-9397-08002B2CF9AE}" pid="9" name="MSIP_Label_19e68092-05df-4271-8e3e-b2a4c82ba797_Tag">
    <vt:lpwstr>10, 3, 0, 1</vt:lpwstr>
  </property>
  <property fmtid="{D5CDD505-2E9C-101B-9397-08002B2CF9AE}" pid="10" name="ContentTypeId">
    <vt:lpwstr>0x010100F2F7DC934D2F5740BC625C073AC3B512</vt:lpwstr>
  </property>
</Properties>
</file>