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1106" r:id="rId2"/>
    <p:sldId id="1095" r:id="rId3"/>
    <p:sldId id="1103" r:id="rId4"/>
    <p:sldId id="1110" r:id="rId5"/>
    <p:sldId id="1109" r:id="rId6"/>
    <p:sldId id="1107" r:id="rId7"/>
    <p:sldId id="307" r:id="rId8"/>
    <p:sldId id="1112" r:id="rId9"/>
    <p:sldId id="1111" r:id="rId10"/>
    <p:sldId id="457" r:id="rId11"/>
    <p:sldId id="1113" r:id="rId12"/>
    <p:sldId id="110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3" autoAdjust="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CEBB3F-8B41-4C5B-8904-12D19DD760F2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EE7FBC2-FB8A-4EAC-B793-D5DB72676879}">
      <dgm:prSet phldrT="[Texte]" phldr="0" custT="1"/>
      <dgm:spPr/>
      <dgm:t>
        <a:bodyPr/>
        <a:lstStyle/>
        <a:p>
          <a:r>
            <a:rPr lang="fr-FR" sz="1600" b="1" dirty="0"/>
            <a:t>Les métiers d’opérateurs logistiques</a:t>
          </a:r>
          <a:r>
            <a:rPr lang="fr-FR" sz="1600" dirty="0"/>
            <a:t> </a:t>
          </a:r>
          <a:r>
            <a:rPr lang="fr-FR" sz="1500" dirty="0"/>
            <a:t>: </a:t>
          </a:r>
        </a:p>
        <a:p>
          <a:r>
            <a:rPr lang="fr-FR" sz="1500" dirty="0"/>
            <a:t>préparateur de commande, cariste, agent de quai, magasinier, réceptionnaire, etc..</a:t>
          </a:r>
        </a:p>
      </dgm:t>
    </dgm:pt>
    <dgm:pt modelId="{21257DBB-815B-45DC-8C07-F7F89BE9C631}" type="parTrans" cxnId="{6B7DAE2E-3B9F-4D4F-A508-46BE43027ECE}">
      <dgm:prSet/>
      <dgm:spPr/>
      <dgm:t>
        <a:bodyPr/>
        <a:lstStyle/>
        <a:p>
          <a:endParaRPr lang="fr-FR"/>
        </a:p>
      </dgm:t>
    </dgm:pt>
    <dgm:pt modelId="{E08D1932-0457-49A3-B65C-611C45C70FF0}" type="sibTrans" cxnId="{6B7DAE2E-3B9F-4D4F-A508-46BE43027ECE}">
      <dgm:prSet/>
      <dgm:spPr/>
      <dgm:t>
        <a:bodyPr/>
        <a:lstStyle/>
        <a:p>
          <a:endParaRPr lang="fr-FR"/>
        </a:p>
      </dgm:t>
    </dgm:pt>
    <dgm:pt modelId="{42DF2015-0C33-4256-9317-4D99D9B59C99}">
      <dgm:prSet phldrT="[Texte]" phldr="0" custT="1"/>
      <dgm:spPr/>
      <dgm:t>
        <a:bodyPr/>
        <a:lstStyle/>
        <a:p>
          <a:r>
            <a:rPr lang="fr-FR" sz="1600" b="1" dirty="0">
              <a:solidFill>
                <a:schemeClr val="tx2"/>
              </a:solidFill>
            </a:rPr>
            <a:t>Les postes de gestionnaires et de management intermédiaire </a:t>
          </a:r>
          <a:r>
            <a:rPr lang="fr-FR" sz="1500" b="1" dirty="0">
              <a:solidFill>
                <a:schemeClr val="tx2"/>
              </a:solidFill>
            </a:rPr>
            <a:t>: </a:t>
          </a:r>
          <a:endParaRPr lang="fr-FR" sz="1500" b="0" dirty="0">
            <a:solidFill>
              <a:schemeClr val="tx1"/>
            </a:solidFill>
          </a:endParaRPr>
        </a:p>
        <a:p>
          <a:r>
            <a:rPr lang="fr-FR" sz="1500" b="0" dirty="0">
              <a:solidFill>
                <a:schemeClr val="tx1"/>
              </a:solidFill>
            </a:rPr>
            <a:t>Gestionnaire de stocks, chef de quai, chef d’équipe logistique, etc…</a:t>
          </a:r>
        </a:p>
      </dgm:t>
    </dgm:pt>
    <dgm:pt modelId="{0F08F984-E4AC-48E6-A482-7F38B7627F43}" type="sibTrans" cxnId="{9D7687D9-4C7B-4690-94C4-0CFD3A6A7AC4}">
      <dgm:prSet/>
      <dgm:spPr/>
      <dgm:t>
        <a:bodyPr/>
        <a:lstStyle/>
        <a:p>
          <a:endParaRPr lang="fr-FR"/>
        </a:p>
      </dgm:t>
    </dgm:pt>
    <dgm:pt modelId="{B697F4E6-0BA6-41E7-9F65-8C7017F76503}" type="parTrans" cxnId="{9D7687D9-4C7B-4690-94C4-0CFD3A6A7AC4}">
      <dgm:prSet/>
      <dgm:spPr/>
      <dgm:t>
        <a:bodyPr/>
        <a:lstStyle/>
        <a:p>
          <a:endParaRPr lang="fr-FR"/>
        </a:p>
      </dgm:t>
    </dgm:pt>
    <dgm:pt modelId="{8B0BD3EB-6153-40F2-8FDB-E384535AEEF9}">
      <dgm:prSet phldrT="[Texte]" phldr="0" custT="1"/>
      <dgm:spPr/>
      <dgm:t>
        <a:bodyPr/>
        <a:lstStyle/>
        <a:p>
          <a:r>
            <a:rPr lang="fr-FR" sz="1800" b="1" dirty="0">
              <a:solidFill>
                <a:schemeClr val="tx2"/>
              </a:solidFill>
            </a:rPr>
            <a:t>Les postes de l’encadrement </a:t>
          </a:r>
          <a:r>
            <a:rPr lang="fr-FR" sz="1800" b="1" dirty="0"/>
            <a:t>: </a:t>
          </a:r>
          <a:r>
            <a:rPr lang="fr-FR" sz="1500" i="1" dirty="0"/>
            <a:t>manager supply-chain, pilote de flux, resp. logistique, resp. d’entrepot, etc..</a:t>
          </a:r>
        </a:p>
      </dgm:t>
    </dgm:pt>
    <dgm:pt modelId="{6CC1472B-3F1B-485A-9B5D-9B112651D61C}" type="sibTrans" cxnId="{452ABAF6-6100-4A34-A066-6DDE99C54BCD}">
      <dgm:prSet/>
      <dgm:spPr/>
      <dgm:t>
        <a:bodyPr/>
        <a:lstStyle/>
        <a:p>
          <a:endParaRPr lang="fr-FR"/>
        </a:p>
      </dgm:t>
    </dgm:pt>
    <dgm:pt modelId="{E92B4E1F-4385-45F5-A214-2FA71864E479}" type="parTrans" cxnId="{452ABAF6-6100-4A34-A066-6DDE99C54BCD}">
      <dgm:prSet/>
      <dgm:spPr/>
      <dgm:t>
        <a:bodyPr/>
        <a:lstStyle/>
        <a:p>
          <a:endParaRPr lang="fr-FR"/>
        </a:p>
      </dgm:t>
    </dgm:pt>
    <dgm:pt modelId="{0C25346B-BFC6-41A8-974B-7B86CEAFF779}" type="pres">
      <dgm:prSet presAssocID="{56CEBB3F-8B41-4C5B-8904-12D19DD760F2}" presName="compositeShape" presStyleCnt="0">
        <dgm:presLayoutVars>
          <dgm:dir/>
          <dgm:resizeHandles/>
        </dgm:presLayoutVars>
      </dgm:prSet>
      <dgm:spPr/>
    </dgm:pt>
    <dgm:pt modelId="{BB24F5AB-1E20-456A-B048-3910FB9D138E}" type="pres">
      <dgm:prSet presAssocID="{56CEBB3F-8B41-4C5B-8904-12D19DD760F2}" presName="pyramid" presStyleLbl="node1" presStyleIdx="0" presStyleCnt="1"/>
      <dgm:spPr/>
    </dgm:pt>
    <dgm:pt modelId="{40373D9C-9D87-4DD3-9BA9-99956975D498}" type="pres">
      <dgm:prSet presAssocID="{56CEBB3F-8B41-4C5B-8904-12D19DD760F2}" presName="theList" presStyleCnt="0"/>
      <dgm:spPr/>
    </dgm:pt>
    <dgm:pt modelId="{2D01E4FF-7D54-4E1C-A6DE-3CBE71F24EB5}" type="pres">
      <dgm:prSet presAssocID="{8B0BD3EB-6153-40F2-8FDB-E384535AEEF9}" presName="aNode" presStyleLbl="fgAcc1" presStyleIdx="0" presStyleCnt="3">
        <dgm:presLayoutVars>
          <dgm:bulletEnabled val="1"/>
        </dgm:presLayoutVars>
      </dgm:prSet>
      <dgm:spPr/>
    </dgm:pt>
    <dgm:pt modelId="{C42E1EAF-4BC6-4AD4-BDB7-A92CEA6D6B0D}" type="pres">
      <dgm:prSet presAssocID="{8B0BD3EB-6153-40F2-8FDB-E384535AEEF9}" presName="aSpace" presStyleCnt="0"/>
      <dgm:spPr/>
    </dgm:pt>
    <dgm:pt modelId="{FA084F8B-149B-4424-8D1F-9FF89C1B753E}" type="pres">
      <dgm:prSet presAssocID="{42DF2015-0C33-4256-9317-4D99D9B59C99}" presName="aNode" presStyleLbl="fgAcc1" presStyleIdx="1" presStyleCnt="3" custLinFactNeighborX="-268" custLinFactNeighborY="41155">
        <dgm:presLayoutVars>
          <dgm:bulletEnabled val="1"/>
        </dgm:presLayoutVars>
      </dgm:prSet>
      <dgm:spPr/>
    </dgm:pt>
    <dgm:pt modelId="{60DC9A53-0D22-4091-933D-FB3BD0F6B432}" type="pres">
      <dgm:prSet presAssocID="{42DF2015-0C33-4256-9317-4D99D9B59C99}" presName="aSpace" presStyleCnt="0"/>
      <dgm:spPr/>
    </dgm:pt>
    <dgm:pt modelId="{A01A51F6-8841-4213-8710-986CF80286FC}" type="pres">
      <dgm:prSet presAssocID="{BEE7FBC2-FB8A-4EAC-B793-D5DB72676879}" presName="aNode" presStyleLbl="fgAcc1" presStyleIdx="2" presStyleCnt="3" custLinFactNeighborX="268" custLinFactNeighborY="82311">
        <dgm:presLayoutVars>
          <dgm:bulletEnabled val="1"/>
        </dgm:presLayoutVars>
      </dgm:prSet>
      <dgm:spPr/>
    </dgm:pt>
    <dgm:pt modelId="{EE62C477-DC78-494F-9CF4-2238F007BB83}" type="pres">
      <dgm:prSet presAssocID="{BEE7FBC2-FB8A-4EAC-B793-D5DB72676879}" presName="aSpace" presStyleCnt="0"/>
      <dgm:spPr/>
    </dgm:pt>
  </dgm:ptLst>
  <dgm:cxnLst>
    <dgm:cxn modelId="{C9D81208-5144-478D-8BC9-48B3B76D8F98}" type="presOf" srcId="{42DF2015-0C33-4256-9317-4D99D9B59C99}" destId="{FA084F8B-149B-4424-8D1F-9FF89C1B753E}" srcOrd="0" destOrd="0" presId="urn:microsoft.com/office/officeart/2005/8/layout/pyramid2"/>
    <dgm:cxn modelId="{853E980D-F1E2-4A79-AE60-A9D1F429FE61}" type="presOf" srcId="{BEE7FBC2-FB8A-4EAC-B793-D5DB72676879}" destId="{A01A51F6-8841-4213-8710-986CF80286FC}" srcOrd="0" destOrd="0" presId="urn:microsoft.com/office/officeart/2005/8/layout/pyramid2"/>
    <dgm:cxn modelId="{6B7DAE2E-3B9F-4D4F-A508-46BE43027ECE}" srcId="{56CEBB3F-8B41-4C5B-8904-12D19DD760F2}" destId="{BEE7FBC2-FB8A-4EAC-B793-D5DB72676879}" srcOrd="2" destOrd="0" parTransId="{21257DBB-815B-45DC-8C07-F7F89BE9C631}" sibTransId="{E08D1932-0457-49A3-B65C-611C45C70FF0}"/>
    <dgm:cxn modelId="{8B064F56-0D40-4378-A3F2-C2F5268DA9CB}" type="presOf" srcId="{56CEBB3F-8B41-4C5B-8904-12D19DD760F2}" destId="{0C25346B-BFC6-41A8-974B-7B86CEAFF779}" srcOrd="0" destOrd="0" presId="urn:microsoft.com/office/officeart/2005/8/layout/pyramid2"/>
    <dgm:cxn modelId="{8820FDAD-B3C6-4E6B-8795-23CFDA52FF60}" type="presOf" srcId="{8B0BD3EB-6153-40F2-8FDB-E384535AEEF9}" destId="{2D01E4FF-7D54-4E1C-A6DE-3CBE71F24EB5}" srcOrd="0" destOrd="0" presId="urn:microsoft.com/office/officeart/2005/8/layout/pyramid2"/>
    <dgm:cxn modelId="{9D7687D9-4C7B-4690-94C4-0CFD3A6A7AC4}" srcId="{56CEBB3F-8B41-4C5B-8904-12D19DD760F2}" destId="{42DF2015-0C33-4256-9317-4D99D9B59C99}" srcOrd="1" destOrd="0" parTransId="{B697F4E6-0BA6-41E7-9F65-8C7017F76503}" sibTransId="{0F08F984-E4AC-48E6-A482-7F38B7627F43}"/>
    <dgm:cxn modelId="{452ABAF6-6100-4A34-A066-6DDE99C54BCD}" srcId="{56CEBB3F-8B41-4C5B-8904-12D19DD760F2}" destId="{8B0BD3EB-6153-40F2-8FDB-E384535AEEF9}" srcOrd="0" destOrd="0" parTransId="{E92B4E1F-4385-45F5-A214-2FA71864E479}" sibTransId="{6CC1472B-3F1B-485A-9B5D-9B112651D61C}"/>
    <dgm:cxn modelId="{9C30A1D4-2C5F-42E9-BC9C-E4FB92DB059A}" type="presParOf" srcId="{0C25346B-BFC6-41A8-974B-7B86CEAFF779}" destId="{BB24F5AB-1E20-456A-B048-3910FB9D138E}" srcOrd="0" destOrd="0" presId="urn:microsoft.com/office/officeart/2005/8/layout/pyramid2"/>
    <dgm:cxn modelId="{3C3A58D3-BDA0-4B9E-A41D-7621A9128527}" type="presParOf" srcId="{0C25346B-BFC6-41A8-974B-7B86CEAFF779}" destId="{40373D9C-9D87-4DD3-9BA9-99956975D498}" srcOrd="1" destOrd="0" presId="urn:microsoft.com/office/officeart/2005/8/layout/pyramid2"/>
    <dgm:cxn modelId="{8DCE34AC-2A96-412E-BE31-ACCE630E7ADD}" type="presParOf" srcId="{40373D9C-9D87-4DD3-9BA9-99956975D498}" destId="{2D01E4FF-7D54-4E1C-A6DE-3CBE71F24EB5}" srcOrd="0" destOrd="0" presId="urn:microsoft.com/office/officeart/2005/8/layout/pyramid2"/>
    <dgm:cxn modelId="{2B403CBE-4A4A-4463-A31A-5BC1F68B3659}" type="presParOf" srcId="{40373D9C-9D87-4DD3-9BA9-99956975D498}" destId="{C42E1EAF-4BC6-4AD4-BDB7-A92CEA6D6B0D}" srcOrd="1" destOrd="0" presId="urn:microsoft.com/office/officeart/2005/8/layout/pyramid2"/>
    <dgm:cxn modelId="{659A1757-97D8-4A72-B94D-A21595C765B0}" type="presParOf" srcId="{40373D9C-9D87-4DD3-9BA9-99956975D498}" destId="{FA084F8B-149B-4424-8D1F-9FF89C1B753E}" srcOrd="2" destOrd="0" presId="urn:microsoft.com/office/officeart/2005/8/layout/pyramid2"/>
    <dgm:cxn modelId="{94B8F62F-4FB0-48C9-BA39-3C35125FA51F}" type="presParOf" srcId="{40373D9C-9D87-4DD3-9BA9-99956975D498}" destId="{60DC9A53-0D22-4091-933D-FB3BD0F6B432}" srcOrd="3" destOrd="0" presId="urn:microsoft.com/office/officeart/2005/8/layout/pyramid2"/>
    <dgm:cxn modelId="{9A860F1C-8FA1-4307-A84F-B8312999040A}" type="presParOf" srcId="{40373D9C-9D87-4DD3-9BA9-99956975D498}" destId="{A01A51F6-8841-4213-8710-986CF80286FC}" srcOrd="4" destOrd="0" presId="urn:microsoft.com/office/officeart/2005/8/layout/pyramid2"/>
    <dgm:cxn modelId="{91A8EBF2-3DC5-4D25-8F00-92468778BC31}" type="presParOf" srcId="{40373D9C-9D87-4DD3-9BA9-99956975D498}" destId="{EE62C477-DC78-494F-9CF4-2238F007BB8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521B5C-13E5-4CCC-9A7F-B11DE2DD55D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7E09714-9627-4E18-967D-43BD1C89B131}">
      <dgm:prSet phldrT="[Texte]" phldr="0"/>
      <dgm:spPr/>
      <dgm:t>
        <a:bodyPr/>
        <a:lstStyle/>
        <a:p>
          <a:r>
            <a:rPr lang="fr-FR" dirty="0"/>
            <a:t>Métiers du transport</a:t>
          </a:r>
        </a:p>
      </dgm:t>
    </dgm:pt>
    <dgm:pt modelId="{882EE207-F9E8-42F1-B23F-82B90C02C4AA}" type="parTrans" cxnId="{8BAE3515-53CA-491B-81FC-8B446854DE18}">
      <dgm:prSet/>
      <dgm:spPr/>
      <dgm:t>
        <a:bodyPr/>
        <a:lstStyle/>
        <a:p>
          <a:endParaRPr lang="fr-FR"/>
        </a:p>
      </dgm:t>
    </dgm:pt>
    <dgm:pt modelId="{54AF146E-6BF2-4D84-A888-095E76DD161D}" type="sibTrans" cxnId="{8BAE3515-53CA-491B-81FC-8B446854DE18}">
      <dgm:prSet/>
      <dgm:spPr/>
      <dgm:t>
        <a:bodyPr/>
        <a:lstStyle/>
        <a:p>
          <a:endParaRPr lang="fr-FR"/>
        </a:p>
      </dgm:t>
    </dgm:pt>
    <dgm:pt modelId="{C5B82F6B-2F4C-4EB2-887C-D63BF69B3DA5}">
      <dgm:prSet phldrT="[Texte]"/>
      <dgm:spPr/>
      <dgm:t>
        <a:bodyPr/>
        <a:lstStyle/>
        <a:p>
          <a:r>
            <a:rPr lang="fr-FR" dirty="0"/>
            <a:t>Responsable d’exploitation</a:t>
          </a:r>
        </a:p>
      </dgm:t>
    </dgm:pt>
    <dgm:pt modelId="{6E4DB551-AB08-4A10-8671-505BDC3CB4E9}" type="parTrans" cxnId="{3E88C5B7-BEB9-4D80-BF51-6180F0679303}">
      <dgm:prSet/>
      <dgm:spPr/>
      <dgm:t>
        <a:bodyPr/>
        <a:lstStyle/>
        <a:p>
          <a:endParaRPr lang="fr-FR"/>
        </a:p>
      </dgm:t>
    </dgm:pt>
    <dgm:pt modelId="{004A8252-C186-4DE4-B095-829DD890901E}" type="sibTrans" cxnId="{3E88C5B7-BEB9-4D80-BF51-6180F0679303}">
      <dgm:prSet/>
      <dgm:spPr/>
      <dgm:t>
        <a:bodyPr/>
        <a:lstStyle/>
        <a:p>
          <a:endParaRPr lang="fr-FR"/>
        </a:p>
      </dgm:t>
    </dgm:pt>
    <dgm:pt modelId="{60FB8A68-255D-46E9-85C7-D3366B5E644D}">
      <dgm:prSet phldrT="[Texte]"/>
      <dgm:spPr/>
      <dgm:t>
        <a:bodyPr/>
        <a:lstStyle/>
        <a:p>
          <a:r>
            <a:rPr lang="fr-FR"/>
            <a:t>Responsable import/export</a:t>
          </a:r>
        </a:p>
      </dgm:t>
    </dgm:pt>
    <dgm:pt modelId="{97F9CAD1-0B7F-4FAD-BF5B-2066004B0F9F}" type="parTrans" cxnId="{D300EF5A-6521-45A7-A93D-B7BCD1B38846}">
      <dgm:prSet/>
      <dgm:spPr/>
      <dgm:t>
        <a:bodyPr/>
        <a:lstStyle/>
        <a:p>
          <a:endParaRPr lang="fr-FR"/>
        </a:p>
      </dgm:t>
    </dgm:pt>
    <dgm:pt modelId="{793921C9-8962-4B94-A8C6-0D9882CC756E}" type="sibTrans" cxnId="{D300EF5A-6521-45A7-A93D-B7BCD1B38846}">
      <dgm:prSet/>
      <dgm:spPr/>
      <dgm:t>
        <a:bodyPr/>
        <a:lstStyle/>
        <a:p>
          <a:endParaRPr lang="fr-FR"/>
        </a:p>
      </dgm:t>
    </dgm:pt>
    <dgm:pt modelId="{6588DEFE-C004-4185-9C1B-600CA2DDE02D}">
      <dgm:prSet phldrT="[Texte]"/>
      <dgm:spPr/>
      <dgm:t>
        <a:bodyPr/>
        <a:lstStyle/>
        <a:p>
          <a:r>
            <a:rPr lang="fr-FR"/>
            <a:t>Cadre opérationnel de circulation</a:t>
          </a:r>
        </a:p>
      </dgm:t>
    </dgm:pt>
    <dgm:pt modelId="{8F6848E7-6432-49C2-839D-B5ABD0EC284F}" type="parTrans" cxnId="{45395ACD-5A40-4FF8-A2E7-E1D5FF605FB1}">
      <dgm:prSet/>
      <dgm:spPr/>
      <dgm:t>
        <a:bodyPr/>
        <a:lstStyle/>
        <a:p>
          <a:endParaRPr lang="fr-FR"/>
        </a:p>
      </dgm:t>
    </dgm:pt>
    <dgm:pt modelId="{0E6DE6BE-6B10-44D9-B820-F0E4C17A6F57}" type="sibTrans" cxnId="{45395ACD-5A40-4FF8-A2E7-E1D5FF605FB1}">
      <dgm:prSet/>
      <dgm:spPr/>
      <dgm:t>
        <a:bodyPr/>
        <a:lstStyle/>
        <a:p>
          <a:endParaRPr lang="fr-FR"/>
        </a:p>
      </dgm:t>
    </dgm:pt>
    <dgm:pt modelId="{4E02A6C0-A827-4CDE-9B9F-6841BF40FF82}">
      <dgm:prSet phldrT="[Texte]"/>
      <dgm:spPr/>
      <dgm:t>
        <a:bodyPr/>
        <a:lstStyle/>
        <a:p>
          <a:r>
            <a:rPr lang="fr-FR"/>
            <a:t>Responsable achat transport</a:t>
          </a:r>
        </a:p>
      </dgm:t>
    </dgm:pt>
    <dgm:pt modelId="{5F7D2D96-63DA-44DF-A50C-802CB3CB7A21}" type="parTrans" cxnId="{4E117436-9D6C-47E7-B18E-7B0FC783CDFA}">
      <dgm:prSet/>
      <dgm:spPr/>
      <dgm:t>
        <a:bodyPr/>
        <a:lstStyle/>
        <a:p>
          <a:endParaRPr lang="fr-FR"/>
        </a:p>
      </dgm:t>
    </dgm:pt>
    <dgm:pt modelId="{75A66063-6732-42A6-8530-6212F64A9125}" type="sibTrans" cxnId="{4E117436-9D6C-47E7-B18E-7B0FC783CDFA}">
      <dgm:prSet/>
      <dgm:spPr/>
      <dgm:t>
        <a:bodyPr/>
        <a:lstStyle/>
        <a:p>
          <a:endParaRPr lang="fr-FR"/>
        </a:p>
      </dgm:t>
    </dgm:pt>
    <dgm:pt modelId="{C9A9C131-5818-46CC-B2D7-7C90F3CC0C30}">
      <dgm:prSet phldrT="[Texte]"/>
      <dgm:spPr/>
      <dgm:t>
        <a:bodyPr/>
        <a:lstStyle/>
        <a:p>
          <a:r>
            <a:rPr lang="fr-FR"/>
            <a:t>Responsable de parc</a:t>
          </a:r>
        </a:p>
      </dgm:t>
    </dgm:pt>
    <dgm:pt modelId="{DDC3C8A9-4190-4CFD-A94F-C27E84D0598E}" type="parTrans" cxnId="{3A354DC6-A76F-47C4-B545-2B407298EF68}">
      <dgm:prSet/>
      <dgm:spPr/>
      <dgm:t>
        <a:bodyPr/>
        <a:lstStyle/>
        <a:p>
          <a:endParaRPr lang="fr-FR"/>
        </a:p>
      </dgm:t>
    </dgm:pt>
    <dgm:pt modelId="{6D08F3B1-0DDF-4E3D-88CF-F9937753D44A}" type="sibTrans" cxnId="{3A354DC6-A76F-47C4-B545-2B407298EF68}">
      <dgm:prSet/>
      <dgm:spPr/>
      <dgm:t>
        <a:bodyPr/>
        <a:lstStyle/>
        <a:p>
          <a:endParaRPr lang="fr-FR"/>
        </a:p>
      </dgm:t>
    </dgm:pt>
    <dgm:pt modelId="{0AF2B90B-23A7-4C76-B175-A6BC4BD24E3B}">
      <dgm:prSet phldrT="[Texte]"/>
      <dgm:spPr/>
      <dgm:t>
        <a:bodyPr/>
        <a:lstStyle/>
        <a:p>
          <a:r>
            <a:rPr lang="fr-FR"/>
            <a:t>Responsable d’agence</a:t>
          </a:r>
        </a:p>
      </dgm:t>
    </dgm:pt>
    <dgm:pt modelId="{025D35F7-F68B-4CCA-A17C-1AAD68713DF0}" type="parTrans" cxnId="{4F8213E7-8E5B-43D1-BA30-B5CC9E8EB48A}">
      <dgm:prSet/>
      <dgm:spPr/>
      <dgm:t>
        <a:bodyPr/>
        <a:lstStyle/>
        <a:p>
          <a:endParaRPr lang="fr-FR"/>
        </a:p>
      </dgm:t>
    </dgm:pt>
    <dgm:pt modelId="{AEC37DE2-067A-479A-AFCB-C6DA3CA9B13C}" type="sibTrans" cxnId="{4F8213E7-8E5B-43D1-BA30-B5CC9E8EB48A}">
      <dgm:prSet/>
      <dgm:spPr/>
      <dgm:t>
        <a:bodyPr/>
        <a:lstStyle/>
        <a:p>
          <a:endParaRPr lang="fr-FR"/>
        </a:p>
      </dgm:t>
    </dgm:pt>
    <dgm:pt modelId="{359335C7-BEBD-4294-86AD-111533B035B0}">
      <dgm:prSet phldrT="[Texte]"/>
      <dgm:spPr/>
      <dgm:t>
        <a:bodyPr/>
        <a:lstStyle/>
        <a:p>
          <a:r>
            <a:rPr lang="fr-FR" dirty="0"/>
            <a:t>Etc…</a:t>
          </a:r>
        </a:p>
      </dgm:t>
    </dgm:pt>
    <dgm:pt modelId="{5A614A6A-8F9F-44F5-85AC-ABBBE80650DD}" type="parTrans" cxnId="{3CDDCDFA-F55B-4CD4-8237-4F1D190424E9}">
      <dgm:prSet/>
      <dgm:spPr/>
      <dgm:t>
        <a:bodyPr/>
        <a:lstStyle/>
        <a:p>
          <a:endParaRPr lang="fr-FR"/>
        </a:p>
      </dgm:t>
    </dgm:pt>
    <dgm:pt modelId="{37046694-9DD9-487A-9BB1-C1DC09888B8A}" type="sibTrans" cxnId="{3CDDCDFA-F55B-4CD4-8237-4F1D190424E9}">
      <dgm:prSet/>
      <dgm:spPr/>
      <dgm:t>
        <a:bodyPr/>
        <a:lstStyle/>
        <a:p>
          <a:endParaRPr lang="fr-FR"/>
        </a:p>
      </dgm:t>
    </dgm:pt>
    <dgm:pt modelId="{2FE00BF0-DCB4-4829-93A8-02E5B0A84425}">
      <dgm:prSet/>
      <dgm:spPr/>
      <dgm:t>
        <a:bodyPr/>
        <a:lstStyle/>
        <a:p>
          <a:r>
            <a:rPr lang="fr-FR"/>
            <a:t>Métiers intégrés</a:t>
          </a:r>
        </a:p>
      </dgm:t>
    </dgm:pt>
    <dgm:pt modelId="{B4760F3A-464A-48BD-BA28-6935801C5708}" type="parTrans" cxnId="{ACA0849F-E7BC-4FFB-880A-10E6C0306213}">
      <dgm:prSet/>
      <dgm:spPr/>
      <dgm:t>
        <a:bodyPr/>
        <a:lstStyle/>
        <a:p>
          <a:endParaRPr lang="fr-FR"/>
        </a:p>
      </dgm:t>
    </dgm:pt>
    <dgm:pt modelId="{936226FC-F4BF-498F-8B19-54DE0225B11A}" type="sibTrans" cxnId="{ACA0849F-E7BC-4FFB-880A-10E6C0306213}">
      <dgm:prSet/>
      <dgm:spPr/>
      <dgm:t>
        <a:bodyPr/>
        <a:lstStyle/>
        <a:p>
          <a:endParaRPr lang="fr-FR"/>
        </a:p>
      </dgm:t>
    </dgm:pt>
    <dgm:pt modelId="{03484728-8701-4367-980C-1A09A2C9A082}">
      <dgm:prSet/>
      <dgm:spPr/>
      <dgm:t>
        <a:bodyPr/>
        <a:lstStyle/>
        <a:p>
          <a:r>
            <a:rPr lang="fr-FR" dirty="0"/>
            <a:t>Pilote des flux</a:t>
          </a:r>
        </a:p>
      </dgm:t>
    </dgm:pt>
    <dgm:pt modelId="{ABB9917B-282E-4477-97F8-8B23E3781BE5}" type="parTrans" cxnId="{C80A39B7-007F-4C50-AD69-254C4FED5C2A}">
      <dgm:prSet/>
      <dgm:spPr/>
      <dgm:t>
        <a:bodyPr/>
        <a:lstStyle/>
        <a:p>
          <a:endParaRPr lang="fr-FR"/>
        </a:p>
      </dgm:t>
    </dgm:pt>
    <dgm:pt modelId="{54AD83F2-E104-405F-945A-8AE78ADA45E5}" type="sibTrans" cxnId="{C80A39B7-007F-4C50-AD69-254C4FED5C2A}">
      <dgm:prSet/>
      <dgm:spPr/>
      <dgm:t>
        <a:bodyPr/>
        <a:lstStyle/>
        <a:p>
          <a:endParaRPr lang="fr-FR"/>
        </a:p>
      </dgm:t>
    </dgm:pt>
    <dgm:pt modelId="{9B48CAC9-ABEA-4869-AFE8-9C4E5220C916}">
      <dgm:prSet/>
      <dgm:spPr/>
      <dgm:t>
        <a:bodyPr/>
        <a:lstStyle/>
        <a:p>
          <a:r>
            <a:rPr lang="fr-FR"/>
            <a:t>Planning manager</a:t>
          </a:r>
        </a:p>
      </dgm:t>
    </dgm:pt>
    <dgm:pt modelId="{37193045-DC66-4C21-9D24-5DAAEE731F61}" type="parTrans" cxnId="{EAB1CEAB-0BAF-4A35-913F-CDFCEA241A7E}">
      <dgm:prSet/>
      <dgm:spPr/>
      <dgm:t>
        <a:bodyPr/>
        <a:lstStyle/>
        <a:p>
          <a:endParaRPr lang="fr-FR"/>
        </a:p>
      </dgm:t>
    </dgm:pt>
    <dgm:pt modelId="{44AB6483-56FD-42D3-BD48-305D052AB1F8}" type="sibTrans" cxnId="{EAB1CEAB-0BAF-4A35-913F-CDFCEA241A7E}">
      <dgm:prSet/>
      <dgm:spPr/>
      <dgm:t>
        <a:bodyPr/>
        <a:lstStyle/>
        <a:p>
          <a:endParaRPr lang="fr-FR"/>
        </a:p>
      </dgm:t>
    </dgm:pt>
    <dgm:pt modelId="{B28EFDC9-C677-433B-B183-C11B9C8F6CEC}">
      <dgm:prSet/>
      <dgm:spPr/>
      <dgm:t>
        <a:bodyPr/>
        <a:lstStyle/>
        <a:p>
          <a:r>
            <a:rPr lang="fr-FR"/>
            <a:t>Responsable de site/entrepôt</a:t>
          </a:r>
        </a:p>
      </dgm:t>
    </dgm:pt>
    <dgm:pt modelId="{4A853F9F-B481-47CB-8CDC-E5D70880BB51}" type="parTrans" cxnId="{C5B80AA9-4117-4D48-BB29-B358450FF89D}">
      <dgm:prSet/>
      <dgm:spPr/>
      <dgm:t>
        <a:bodyPr/>
        <a:lstStyle/>
        <a:p>
          <a:endParaRPr lang="fr-FR"/>
        </a:p>
      </dgm:t>
    </dgm:pt>
    <dgm:pt modelId="{574A88A6-57DF-4728-BEE8-6F2B541CEDBA}" type="sibTrans" cxnId="{C5B80AA9-4117-4D48-BB29-B358450FF89D}">
      <dgm:prSet/>
      <dgm:spPr/>
      <dgm:t>
        <a:bodyPr/>
        <a:lstStyle/>
        <a:p>
          <a:endParaRPr lang="fr-FR"/>
        </a:p>
      </dgm:t>
    </dgm:pt>
    <dgm:pt modelId="{DB7C0ADB-393F-4857-AE2E-F52458F330E0}">
      <dgm:prSet/>
      <dgm:spPr/>
      <dgm:t>
        <a:bodyPr/>
        <a:lstStyle/>
        <a:p>
          <a:r>
            <a:rPr lang="fr-FR"/>
            <a:t>Ingénieur logistique</a:t>
          </a:r>
        </a:p>
      </dgm:t>
    </dgm:pt>
    <dgm:pt modelId="{2CF5941B-8F1E-49C6-B862-3FF50794C997}" type="parTrans" cxnId="{0E6E1C83-ACBE-40CB-BF14-32A4F0C614AB}">
      <dgm:prSet/>
      <dgm:spPr/>
      <dgm:t>
        <a:bodyPr/>
        <a:lstStyle/>
        <a:p>
          <a:endParaRPr lang="fr-FR"/>
        </a:p>
      </dgm:t>
    </dgm:pt>
    <dgm:pt modelId="{2F07681E-0237-4779-9154-370B13A1E79D}" type="sibTrans" cxnId="{0E6E1C83-ACBE-40CB-BF14-32A4F0C614AB}">
      <dgm:prSet/>
      <dgm:spPr/>
      <dgm:t>
        <a:bodyPr/>
        <a:lstStyle/>
        <a:p>
          <a:endParaRPr lang="fr-FR"/>
        </a:p>
      </dgm:t>
    </dgm:pt>
    <dgm:pt modelId="{D4A5BB50-186C-4757-9D42-605059FAE4CA}">
      <dgm:prSet/>
      <dgm:spPr/>
      <dgm:t>
        <a:bodyPr/>
        <a:lstStyle/>
        <a:p>
          <a:r>
            <a:rPr lang="fr-FR"/>
            <a:t>Responsable achats</a:t>
          </a:r>
        </a:p>
      </dgm:t>
    </dgm:pt>
    <dgm:pt modelId="{1C7992D0-A925-4D47-9AD2-A7E6CB93849E}" type="parTrans" cxnId="{339FC390-81DF-4CDC-8C6E-7658D9A0280B}">
      <dgm:prSet/>
      <dgm:spPr/>
      <dgm:t>
        <a:bodyPr/>
        <a:lstStyle/>
        <a:p>
          <a:endParaRPr lang="fr-FR"/>
        </a:p>
      </dgm:t>
    </dgm:pt>
    <dgm:pt modelId="{B5477A7A-62D6-4C1A-BA7F-5D2A7F620304}" type="sibTrans" cxnId="{339FC390-81DF-4CDC-8C6E-7658D9A0280B}">
      <dgm:prSet/>
      <dgm:spPr/>
      <dgm:t>
        <a:bodyPr/>
        <a:lstStyle/>
        <a:p>
          <a:endParaRPr lang="fr-FR"/>
        </a:p>
      </dgm:t>
    </dgm:pt>
    <dgm:pt modelId="{2EBE69D0-3EED-40FC-8086-8FC69B150800}">
      <dgm:prSet/>
      <dgm:spPr/>
      <dgm:t>
        <a:bodyPr/>
        <a:lstStyle/>
        <a:p>
          <a:r>
            <a:rPr lang="fr-FR"/>
            <a:t>Responsable logistique</a:t>
          </a:r>
        </a:p>
      </dgm:t>
    </dgm:pt>
    <dgm:pt modelId="{61BE400B-E876-419D-9326-80DF2BFC11D9}" type="parTrans" cxnId="{FCCA284A-5DFB-4CC6-857D-F16BBFF443F1}">
      <dgm:prSet/>
      <dgm:spPr/>
      <dgm:t>
        <a:bodyPr/>
        <a:lstStyle/>
        <a:p>
          <a:endParaRPr lang="fr-FR"/>
        </a:p>
      </dgm:t>
    </dgm:pt>
    <dgm:pt modelId="{60C855C4-0E24-432B-B4B3-8384CB772C5E}" type="sibTrans" cxnId="{FCCA284A-5DFB-4CC6-857D-F16BBFF443F1}">
      <dgm:prSet/>
      <dgm:spPr/>
      <dgm:t>
        <a:bodyPr/>
        <a:lstStyle/>
        <a:p>
          <a:endParaRPr lang="fr-FR"/>
        </a:p>
      </dgm:t>
    </dgm:pt>
    <dgm:pt modelId="{046DB91A-9394-4960-9DB2-A17C28275772}">
      <dgm:prSet/>
      <dgm:spPr/>
      <dgm:t>
        <a:bodyPr/>
        <a:lstStyle/>
        <a:p>
          <a:r>
            <a:rPr lang="fr-FR"/>
            <a:t>Responsable des systèmes d’information</a:t>
          </a:r>
        </a:p>
      </dgm:t>
    </dgm:pt>
    <dgm:pt modelId="{F6A9C21C-9772-4658-B296-2DACB951BA5C}" type="parTrans" cxnId="{38ACE975-E2FA-4C1C-888B-C7CDD37532B1}">
      <dgm:prSet/>
      <dgm:spPr/>
      <dgm:t>
        <a:bodyPr/>
        <a:lstStyle/>
        <a:p>
          <a:endParaRPr lang="fr-FR"/>
        </a:p>
      </dgm:t>
    </dgm:pt>
    <dgm:pt modelId="{714AD7AD-6F19-402C-9F7B-D6021E7FE6C2}" type="sibTrans" cxnId="{38ACE975-E2FA-4C1C-888B-C7CDD37532B1}">
      <dgm:prSet/>
      <dgm:spPr/>
      <dgm:t>
        <a:bodyPr/>
        <a:lstStyle/>
        <a:p>
          <a:endParaRPr lang="fr-FR"/>
        </a:p>
      </dgm:t>
    </dgm:pt>
    <dgm:pt modelId="{54AF2E88-830C-46FB-A75B-4B24B93826F1}">
      <dgm:prSet/>
      <dgm:spPr/>
      <dgm:t>
        <a:bodyPr/>
        <a:lstStyle/>
        <a:p>
          <a:r>
            <a:rPr lang="fr-FR"/>
            <a:t>Manager supply chain</a:t>
          </a:r>
        </a:p>
      </dgm:t>
    </dgm:pt>
    <dgm:pt modelId="{C3AB154F-0BB1-41DB-84BA-400723C6FA9B}" type="parTrans" cxnId="{F9456B17-C5D2-4E44-ACA7-E6B143F597C2}">
      <dgm:prSet/>
      <dgm:spPr/>
      <dgm:t>
        <a:bodyPr/>
        <a:lstStyle/>
        <a:p>
          <a:endParaRPr lang="fr-FR"/>
        </a:p>
      </dgm:t>
    </dgm:pt>
    <dgm:pt modelId="{0CE1F052-FCD1-4AF3-9197-F20D57C792D0}" type="sibTrans" cxnId="{F9456B17-C5D2-4E44-ACA7-E6B143F597C2}">
      <dgm:prSet/>
      <dgm:spPr/>
      <dgm:t>
        <a:bodyPr/>
        <a:lstStyle/>
        <a:p>
          <a:endParaRPr lang="fr-FR"/>
        </a:p>
      </dgm:t>
    </dgm:pt>
    <dgm:pt modelId="{BB863976-D739-4868-B24C-F37413ADC4F9}">
      <dgm:prSet/>
      <dgm:spPr/>
      <dgm:t>
        <a:bodyPr/>
        <a:lstStyle/>
        <a:p>
          <a:r>
            <a:rPr lang="fr-FR" dirty="0"/>
            <a:t>Directeur logistique</a:t>
          </a:r>
        </a:p>
      </dgm:t>
    </dgm:pt>
    <dgm:pt modelId="{59C1DC69-1269-4596-BBD9-7E3824111CA3}" type="parTrans" cxnId="{76EDD58B-6D4F-4397-969F-86951B8589DD}">
      <dgm:prSet/>
      <dgm:spPr/>
      <dgm:t>
        <a:bodyPr/>
        <a:lstStyle/>
        <a:p>
          <a:endParaRPr lang="fr-FR"/>
        </a:p>
      </dgm:t>
    </dgm:pt>
    <dgm:pt modelId="{E17FE4F6-3528-4EF5-9FF7-4A5C40DFD573}" type="sibTrans" cxnId="{76EDD58B-6D4F-4397-969F-86951B8589DD}">
      <dgm:prSet/>
      <dgm:spPr/>
      <dgm:t>
        <a:bodyPr/>
        <a:lstStyle/>
        <a:p>
          <a:endParaRPr lang="fr-FR"/>
        </a:p>
      </dgm:t>
    </dgm:pt>
    <dgm:pt modelId="{101DC2B5-A266-4E98-B7E8-DA063DC36A79}">
      <dgm:prSet/>
      <dgm:spPr/>
      <dgm:t>
        <a:bodyPr/>
        <a:lstStyle/>
        <a:p>
          <a:r>
            <a:rPr lang="fr-FR"/>
            <a:t>Métiers externalisés</a:t>
          </a:r>
        </a:p>
      </dgm:t>
    </dgm:pt>
    <dgm:pt modelId="{0BB030D5-6A3C-4CF7-831C-FAD39D58B767}" type="parTrans" cxnId="{F8939D96-5323-46D4-9590-5014F3295418}">
      <dgm:prSet/>
      <dgm:spPr/>
      <dgm:t>
        <a:bodyPr/>
        <a:lstStyle/>
        <a:p>
          <a:endParaRPr lang="fr-FR"/>
        </a:p>
      </dgm:t>
    </dgm:pt>
    <dgm:pt modelId="{EE9AEF6E-15B6-472E-8508-D6FA2ACCAAB1}" type="sibTrans" cxnId="{F8939D96-5323-46D4-9590-5014F3295418}">
      <dgm:prSet/>
      <dgm:spPr/>
      <dgm:t>
        <a:bodyPr/>
        <a:lstStyle/>
        <a:p>
          <a:endParaRPr lang="fr-FR"/>
        </a:p>
      </dgm:t>
    </dgm:pt>
    <dgm:pt modelId="{AB478FC6-5E2D-4C00-969F-6F6E812C16C9}">
      <dgm:prSet/>
      <dgm:spPr/>
      <dgm:t>
        <a:bodyPr/>
        <a:lstStyle/>
        <a:p>
          <a:r>
            <a:rPr lang="fr-FR" dirty="0" err="1"/>
            <a:t>hef</a:t>
          </a:r>
          <a:r>
            <a:rPr lang="fr-FR" dirty="0"/>
            <a:t> de projet logistique</a:t>
          </a:r>
        </a:p>
      </dgm:t>
    </dgm:pt>
    <dgm:pt modelId="{FA31D361-577D-4C84-8A8B-570137491CE1}" type="parTrans" cxnId="{1483E7A2-2E48-45F3-9314-B7A0D0AFE54E}">
      <dgm:prSet/>
      <dgm:spPr/>
      <dgm:t>
        <a:bodyPr/>
        <a:lstStyle/>
        <a:p>
          <a:endParaRPr lang="fr-FR"/>
        </a:p>
      </dgm:t>
    </dgm:pt>
    <dgm:pt modelId="{D851852F-FC26-430D-A12A-767FFCDCC3D4}" type="sibTrans" cxnId="{1483E7A2-2E48-45F3-9314-B7A0D0AFE54E}">
      <dgm:prSet/>
      <dgm:spPr/>
      <dgm:t>
        <a:bodyPr/>
        <a:lstStyle/>
        <a:p>
          <a:endParaRPr lang="fr-FR"/>
        </a:p>
      </dgm:t>
    </dgm:pt>
    <dgm:pt modelId="{4539108E-8D86-4336-9271-0D7FB6741CF5}">
      <dgm:prSet/>
      <dgm:spPr/>
      <dgm:t>
        <a:bodyPr/>
        <a:lstStyle/>
        <a:p>
          <a:r>
            <a:rPr lang="fr-FR"/>
            <a:t>Consultant</a:t>
          </a:r>
        </a:p>
      </dgm:t>
    </dgm:pt>
    <dgm:pt modelId="{5AFAC6D1-4E5F-46FA-8976-C6C67189F2CA}" type="parTrans" cxnId="{D9AE44E1-FF3E-4489-A3BC-F9959A6C246B}">
      <dgm:prSet/>
      <dgm:spPr/>
      <dgm:t>
        <a:bodyPr/>
        <a:lstStyle/>
        <a:p>
          <a:endParaRPr lang="fr-FR"/>
        </a:p>
      </dgm:t>
    </dgm:pt>
    <dgm:pt modelId="{4319555D-315A-4F12-AD65-ED7378248A33}" type="sibTrans" cxnId="{D9AE44E1-FF3E-4489-A3BC-F9959A6C246B}">
      <dgm:prSet/>
      <dgm:spPr/>
      <dgm:t>
        <a:bodyPr/>
        <a:lstStyle/>
        <a:p>
          <a:endParaRPr lang="fr-FR"/>
        </a:p>
      </dgm:t>
    </dgm:pt>
    <dgm:pt modelId="{530A5977-E692-441A-9AC3-38D2BDC83935}">
      <dgm:prSet/>
      <dgm:spPr/>
      <dgm:t>
        <a:bodyPr/>
        <a:lstStyle/>
        <a:p>
          <a:r>
            <a:rPr lang="fr-FR"/>
            <a:t>Responsable logistique prestataire</a:t>
          </a:r>
        </a:p>
      </dgm:t>
    </dgm:pt>
    <dgm:pt modelId="{92C51E24-8E79-41A2-B6BD-6C698CBFBE4F}" type="parTrans" cxnId="{E7CA5C92-AE7E-496F-A57D-AB914E7B221C}">
      <dgm:prSet/>
      <dgm:spPr/>
      <dgm:t>
        <a:bodyPr/>
        <a:lstStyle/>
        <a:p>
          <a:endParaRPr lang="fr-FR"/>
        </a:p>
      </dgm:t>
    </dgm:pt>
    <dgm:pt modelId="{361541CB-816B-405C-A7B2-39EC13184554}" type="sibTrans" cxnId="{E7CA5C92-AE7E-496F-A57D-AB914E7B221C}">
      <dgm:prSet/>
      <dgm:spPr/>
      <dgm:t>
        <a:bodyPr/>
        <a:lstStyle/>
        <a:p>
          <a:endParaRPr lang="fr-FR"/>
        </a:p>
      </dgm:t>
    </dgm:pt>
    <dgm:pt modelId="{FC610449-0D7D-4FAF-AB98-143446724054}">
      <dgm:prSet/>
      <dgm:spPr/>
      <dgm:t>
        <a:bodyPr/>
        <a:lstStyle/>
        <a:p>
          <a:r>
            <a:rPr lang="fr-FR"/>
            <a:t>Responsable QSE</a:t>
          </a:r>
        </a:p>
      </dgm:t>
    </dgm:pt>
    <dgm:pt modelId="{FC5E7A86-1D6F-4E2B-940C-D73C03D77ACF}" type="parTrans" cxnId="{6B187154-EF19-4AA6-B3A0-6AC73F84716A}">
      <dgm:prSet/>
      <dgm:spPr/>
      <dgm:t>
        <a:bodyPr/>
        <a:lstStyle/>
        <a:p>
          <a:endParaRPr lang="fr-FR"/>
        </a:p>
      </dgm:t>
    </dgm:pt>
    <dgm:pt modelId="{182F0A19-4946-4093-99EA-3102098F0992}" type="sibTrans" cxnId="{6B187154-EF19-4AA6-B3A0-6AC73F84716A}">
      <dgm:prSet/>
      <dgm:spPr/>
      <dgm:t>
        <a:bodyPr/>
        <a:lstStyle/>
        <a:p>
          <a:endParaRPr lang="fr-FR"/>
        </a:p>
      </dgm:t>
    </dgm:pt>
    <dgm:pt modelId="{01B601C9-D7AE-47DD-B7BB-D8071014094B}">
      <dgm:prSet/>
      <dgm:spPr/>
      <dgm:t>
        <a:bodyPr/>
        <a:lstStyle/>
        <a:p>
          <a:r>
            <a:rPr lang="fr-FR" dirty="0"/>
            <a:t>Etc…</a:t>
          </a:r>
        </a:p>
      </dgm:t>
    </dgm:pt>
    <dgm:pt modelId="{1EFBF948-FBF4-466A-9310-DC03A59B5712}" type="parTrans" cxnId="{DB368762-0838-4820-8BBC-0EBCD800F41F}">
      <dgm:prSet/>
      <dgm:spPr/>
      <dgm:t>
        <a:bodyPr/>
        <a:lstStyle/>
        <a:p>
          <a:endParaRPr lang="fr-FR"/>
        </a:p>
      </dgm:t>
    </dgm:pt>
    <dgm:pt modelId="{89CD1363-3912-49C6-B58C-C740656CF027}" type="sibTrans" cxnId="{DB368762-0838-4820-8BBC-0EBCD800F41F}">
      <dgm:prSet/>
      <dgm:spPr/>
      <dgm:t>
        <a:bodyPr/>
        <a:lstStyle/>
        <a:p>
          <a:endParaRPr lang="fr-FR"/>
        </a:p>
      </dgm:t>
    </dgm:pt>
    <dgm:pt modelId="{7BB63256-BC83-47A7-8195-99B83FCDD921}">
      <dgm:prSet/>
      <dgm:spPr/>
      <dgm:t>
        <a:bodyPr/>
        <a:lstStyle/>
        <a:p>
          <a:endParaRPr lang="fr-FR" dirty="0"/>
        </a:p>
      </dgm:t>
    </dgm:pt>
    <dgm:pt modelId="{2F44E6A2-D44A-4F74-A778-A7A737EE6908}" type="parTrans" cxnId="{0C9E249B-5297-45FE-885A-ECA48887D122}">
      <dgm:prSet/>
      <dgm:spPr/>
      <dgm:t>
        <a:bodyPr/>
        <a:lstStyle/>
        <a:p>
          <a:endParaRPr lang="fr-FR"/>
        </a:p>
      </dgm:t>
    </dgm:pt>
    <dgm:pt modelId="{E4964C0D-A3CD-4B66-9FEA-3F1664446202}" type="sibTrans" cxnId="{0C9E249B-5297-45FE-885A-ECA48887D122}">
      <dgm:prSet/>
      <dgm:spPr/>
      <dgm:t>
        <a:bodyPr/>
        <a:lstStyle/>
        <a:p>
          <a:endParaRPr lang="fr-FR"/>
        </a:p>
      </dgm:t>
    </dgm:pt>
    <dgm:pt modelId="{6A5F1DC0-A373-41B1-9932-BEEC41F70723}" type="pres">
      <dgm:prSet presAssocID="{15521B5C-13E5-4CCC-9A7F-B11DE2DD55D6}" presName="Name0" presStyleCnt="0">
        <dgm:presLayoutVars>
          <dgm:dir/>
          <dgm:animLvl val="lvl"/>
          <dgm:resizeHandles val="exact"/>
        </dgm:presLayoutVars>
      </dgm:prSet>
      <dgm:spPr/>
    </dgm:pt>
    <dgm:pt modelId="{22EF5F29-1DCD-4EFD-987E-64CAA6C2F4F9}" type="pres">
      <dgm:prSet presAssocID="{67E09714-9627-4E18-967D-43BD1C89B131}" presName="composite" presStyleCnt="0"/>
      <dgm:spPr/>
    </dgm:pt>
    <dgm:pt modelId="{C9289CC4-DDC6-4C24-8A4D-1DD55E94F148}" type="pres">
      <dgm:prSet presAssocID="{67E09714-9627-4E18-967D-43BD1C89B13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01174A6-880A-40BA-B8A7-9B581151D8B1}" type="pres">
      <dgm:prSet presAssocID="{67E09714-9627-4E18-967D-43BD1C89B131}" presName="desTx" presStyleLbl="alignAccFollowNode1" presStyleIdx="0" presStyleCnt="3">
        <dgm:presLayoutVars>
          <dgm:bulletEnabled val="1"/>
        </dgm:presLayoutVars>
      </dgm:prSet>
      <dgm:spPr/>
    </dgm:pt>
    <dgm:pt modelId="{9A4C94C6-D9F7-47DC-84E3-97F204AF31C0}" type="pres">
      <dgm:prSet presAssocID="{54AF146E-6BF2-4D84-A888-095E76DD161D}" presName="space" presStyleCnt="0"/>
      <dgm:spPr/>
    </dgm:pt>
    <dgm:pt modelId="{A5B1AE00-6D38-4B5A-A283-94C646F23B1A}" type="pres">
      <dgm:prSet presAssocID="{2FE00BF0-DCB4-4829-93A8-02E5B0A84425}" presName="composite" presStyleCnt="0"/>
      <dgm:spPr/>
    </dgm:pt>
    <dgm:pt modelId="{2BC46B5E-C453-46F6-8976-0AC0A97BA93A}" type="pres">
      <dgm:prSet presAssocID="{2FE00BF0-DCB4-4829-93A8-02E5B0A8442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EF6098E-DE53-43AD-A199-EE817DC0B590}" type="pres">
      <dgm:prSet presAssocID="{2FE00BF0-DCB4-4829-93A8-02E5B0A84425}" presName="desTx" presStyleLbl="alignAccFollowNode1" presStyleIdx="1" presStyleCnt="3">
        <dgm:presLayoutVars>
          <dgm:bulletEnabled val="1"/>
        </dgm:presLayoutVars>
      </dgm:prSet>
      <dgm:spPr/>
    </dgm:pt>
    <dgm:pt modelId="{10E29958-E900-4E37-929E-5295BA8A2309}" type="pres">
      <dgm:prSet presAssocID="{936226FC-F4BF-498F-8B19-54DE0225B11A}" presName="space" presStyleCnt="0"/>
      <dgm:spPr/>
    </dgm:pt>
    <dgm:pt modelId="{060F384E-5FBF-46BE-944D-964CE7DE79F0}" type="pres">
      <dgm:prSet presAssocID="{101DC2B5-A266-4E98-B7E8-DA063DC36A79}" presName="composite" presStyleCnt="0"/>
      <dgm:spPr/>
    </dgm:pt>
    <dgm:pt modelId="{E1495E87-6A55-48F7-BBB3-360B7FA2847C}" type="pres">
      <dgm:prSet presAssocID="{101DC2B5-A266-4E98-B7E8-DA063DC36A7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9E6153F-F6C8-42B8-A441-3BBE1B0E849A}" type="pres">
      <dgm:prSet presAssocID="{101DC2B5-A266-4E98-B7E8-DA063DC36A7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D044503-5A42-46A8-BD8F-68214772065A}" type="presOf" srcId="{60FB8A68-255D-46E9-85C7-D3366B5E644D}" destId="{C01174A6-880A-40BA-B8A7-9B581151D8B1}" srcOrd="0" destOrd="1" presId="urn:microsoft.com/office/officeart/2005/8/layout/hList1"/>
    <dgm:cxn modelId="{B7687506-DCEE-4675-8313-4727FA41CEC6}" type="presOf" srcId="{54AF2E88-830C-46FB-A75B-4B24B93826F1}" destId="{0EF6098E-DE53-43AD-A199-EE817DC0B590}" srcOrd="0" destOrd="7" presId="urn:microsoft.com/office/officeart/2005/8/layout/hList1"/>
    <dgm:cxn modelId="{BD308C0A-9359-4392-A58E-C04CDB254C37}" type="presOf" srcId="{101DC2B5-A266-4E98-B7E8-DA063DC36A79}" destId="{E1495E87-6A55-48F7-BBB3-360B7FA2847C}" srcOrd="0" destOrd="0" presId="urn:microsoft.com/office/officeart/2005/8/layout/hList1"/>
    <dgm:cxn modelId="{8BAE3515-53CA-491B-81FC-8B446854DE18}" srcId="{15521B5C-13E5-4CCC-9A7F-B11DE2DD55D6}" destId="{67E09714-9627-4E18-967D-43BD1C89B131}" srcOrd="0" destOrd="0" parTransId="{882EE207-F9E8-42F1-B23F-82B90C02C4AA}" sibTransId="{54AF146E-6BF2-4D84-A888-095E76DD161D}"/>
    <dgm:cxn modelId="{F9456B17-C5D2-4E44-ACA7-E6B143F597C2}" srcId="{2FE00BF0-DCB4-4829-93A8-02E5B0A84425}" destId="{54AF2E88-830C-46FB-A75B-4B24B93826F1}" srcOrd="7" destOrd="0" parTransId="{C3AB154F-0BB1-41DB-84BA-400723C6FA9B}" sibTransId="{0CE1F052-FCD1-4AF3-9197-F20D57C792D0}"/>
    <dgm:cxn modelId="{BE0D321A-DAE6-4108-9477-EB78D450AF2B}" type="presOf" srcId="{7BB63256-BC83-47A7-8195-99B83FCDD921}" destId="{F9E6153F-F6C8-42B8-A441-3BBE1B0E849A}" srcOrd="0" destOrd="5" presId="urn:microsoft.com/office/officeart/2005/8/layout/hList1"/>
    <dgm:cxn modelId="{A2AA4023-7651-4A8C-A8ED-2A31A3AE8415}" type="presOf" srcId="{D4A5BB50-186C-4757-9D42-605059FAE4CA}" destId="{0EF6098E-DE53-43AD-A199-EE817DC0B590}" srcOrd="0" destOrd="4" presId="urn:microsoft.com/office/officeart/2005/8/layout/hList1"/>
    <dgm:cxn modelId="{8FBBCD23-DCBE-4C4D-B74D-870439A80A58}" type="presOf" srcId="{15521B5C-13E5-4CCC-9A7F-B11DE2DD55D6}" destId="{6A5F1DC0-A373-41B1-9932-BEEC41F70723}" srcOrd="0" destOrd="0" presId="urn:microsoft.com/office/officeart/2005/8/layout/hList1"/>
    <dgm:cxn modelId="{D3CB3F24-7180-48EA-84A6-2E28F1F9E4BC}" type="presOf" srcId="{2FE00BF0-DCB4-4829-93A8-02E5B0A84425}" destId="{2BC46B5E-C453-46F6-8976-0AC0A97BA93A}" srcOrd="0" destOrd="0" presId="urn:microsoft.com/office/officeart/2005/8/layout/hList1"/>
    <dgm:cxn modelId="{765F0B25-4655-429E-B398-CB21841ED29C}" type="presOf" srcId="{046DB91A-9394-4960-9DB2-A17C28275772}" destId="{0EF6098E-DE53-43AD-A199-EE817DC0B590}" srcOrd="0" destOrd="6" presId="urn:microsoft.com/office/officeart/2005/8/layout/hList1"/>
    <dgm:cxn modelId="{2DA72C2F-CAC7-44BC-A78D-0B94DF9B2EAF}" type="presOf" srcId="{C9A9C131-5818-46CC-B2D7-7C90F3CC0C30}" destId="{C01174A6-880A-40BA-B8A7-9B581151D8B1}" srcOrd="0" destOrd="4" presId="urn:microsoft.com/office/officeart/2005/8/layout/hList1"/>
    <dgm:cxn modelId="{06BB8933-60CA-45DA-8966-57ED70C11920}" type="presOf" srcId="{C5B82F6B-2F4C-4EB2-887C-D63BF69B3DA5}" destId="{C01174A6-880A-40BA-B8A7-9B581151D8B1}" srcOrd="0" destOrd="0" presId="urn:microsoft.com/office/officeart/2005/8/layout/hList1"/>
    <dgm:cxn modelId="{9161AE35-5083-4F79-A24C-07174B51C67E}" type="presOf" srcId="{6588DEFE-C004-4185-9C1B-600CA2DDE02D}" destId="{C01174A6-880A-40BA-B8A7-9B581151D8B1}" srcOrd="0" destOrd="2" presId="urn:microsoft.com/office/officeart/2005/8/layout/hList1"/>
    <dgm:cxn modelId="{4E117436-9D6C-47E7-B18E-7B0FC783CDFA}" srcId="{67E09714-9627-4E18-967D-43BD1C89B131}" destId="{4E02A6C0-A827-4CDE-9B9F-6841BF40FF82}" srcOrd="3" destOrd="0" parTransId="{5F7D2D96-63DA-44DF-A50C-802CB3CB7A21}" sibTransId="{75A66063-6732-42A6-8530-6212F64A9125}"/>
    <dgm:cxn modelId="{554EA33A-2488-470E-85FA-7A9ECA66E322}" type="presOf" srcId="{359335C7-BEBD-4294-86AD-111533B035B0}" destId="{C01174A6-880A-40BA-B8A7-9B581151D8B1}" srcOrd="0" destOrd="6" presId="urn:microsoft.com/office/officeart/2005/8/layout/hList1"/>
    <dgm:cxn modelId="{DB368762-0838-4820-8BBC-0EBCD800F41F}" srcId="{101DC2B5-A266-4E98-B7E8-DA063DC36A79}" destId="{01B601C9-D7AE-47DD-B7BB-D8071014094B}" srcOrd="4" destOrd="0" parTransId="{1EFBF948-FBF4-466A-9310-DC03A59B5712}" sibTransId="{89CD1363-3912-49C6-B58C-C740656CF027}"/>
    <dgm:cxn modelId="{7A11C343-2D4B-41B9-B6B0-629BF4E27060}" type="presOf" srcId="{FC610449-0D7D-4FAF-AB98-143446724054}" destId="{F9E6153F-F6C8-42B8-A441-3BBE1B0E849A}" srcOrd="0" destOrd="3" presId="urn:microsoft.com/office/officeart/2005/8/layout/hList1"/>
    <dgm:cxn modelId="{FCCA284A-5DFB-4CC6-857D-F16BBFF443F1}" srcId="{2FE00BF0-DCB4-4829-93A8-02E5B0A84425}" destId="{2EBE69D0-3EED-40FC-8086-8FC69B150800}" srcOrd="5" destOrd="0" parTransId="{61BE400B-E876-419D-9326-80DF2BFC11D9}" sibTransId="{60C855C4-0E24-432B-B4B3-8384CB772C5E}"/>
    <dgm:cxn modelId="{A5EC576C-9D8A-48CB-B404-79DD65708BA6}" type="presOf" srcId="{B28EFDC9-C677-433B-B183-C11B9C8F6CEC}" destId="{0EF6098E-DE53-43AD-A199-EE817DC0B590}" srcOrd="0" destOrd="2" presId="urn:microsoft.com/office/officeart/2005/8/layout/hList1"/>
    <dgm:cxn modelId="{68A7C86E-013A-4747-BD08-64205BAE3E13}" type="presOf" srcId="{4539108E-8D86-4336-9271-0D7FB6741CF5}" destId="{F9E6153F-F6C8-42B8-A441-3BBE1B0E849A}" srcOrd="0" destOrd="1" presId="urn:microsoft.com/office/officeart/2005/8/layout/hList1"/>
    <dgm:cxn modelId="{3F8B546F-0A38-47E7-8982-210D9C760F63}" type="presOf" srcId="{01B601C9-D7AE-47DD-B7BB-D8071014094B}" destId="{F9E6153F-F6C8-42B8-A441-3BBE1B0E849A}" srcOrd="0" destOrd="4" presId="urn:microsoft.com/office/officeart/2005/8/layout/hList1"/>
    <dgm:cxn modelId="{E4DD2251-90E0-421B-B43A-8E8579CAD056}" type="presOf" srcId="{9B48CAC9-ABEA-4869-AFE8-9C4E5220C916}" destId="{0EF6098E-DE53-43AD-A199-EE817DC0B590}" srcOrd="0" destOrd="1" presId="urn:microsoft.com/office/officeart/2005/8/layout/hList1"/>
    <dgm:cxn modelId="{6B187154-EF19-4AA6-B3A0-6AC73F84716A}" srcId="{101DC2B5-A266-4E98-B7E8-DA063DC36A79}" destId="{FC610449-0D7D-4FAF-AB98-143446724054}" srcOrd="3" destOrd="0" parTransId="{FC5E7A86-1D6F-4E2B-940C-D73C03D77ACF}" sibTransId="{182F0A19-4946-4093-99EA-3102098F0992}"/>
    <dgm:cxn modelId="{921D5F55-4E31-46E3-8DD8-BBC089F6567D}" type="presOf" srcId="{4E02A6C0-A827-4CDE-9B9F-6841BF40FF82}" destId="{C01174A6-880A-40BA-B8A7-9B581151D8B1}" srcOrd="0" destOrd="3" presId="urn:microsoft.com/office/officeart/2005/8/layout/hList1"/>
    <dgm:cxn modelId="{38ACE975-E2FA-4C1C-888B-C7CDD37532B1}" srcId="{2FE00BF0-DCB4-4829-93A8-02E5B0A84425}" destId="{046DB91A-9394-4960-9DB2-A17C28275772}" srcOrd="6" destOrd="0" parTransId="{F6A9C21C-9772-4658-B296-2DACB951BA5C}" sibTransId="{714AD7AD-6F19-402C-9F7B-D6021E7FE6C2}"/>
    <dgm:cxn modelId="{D300EF5A-6521-45A7-A93D-B7BCD1B38846}" srcId="{67E09714-9627-4E18-967D-43BD1C89B131}" destId="{60FB8A68-255D-46E9-85C7-D3366B5E644D}" srcOrd="1" destOrd="0" parTransId="{97F9CAD1-0B7F-4FAD-BF5B-2066004B0F9F}" sibTransId="{793921C9-8962-4B94-A8C6-0D9882CC756E}"/>
    <dgm:cxn modelId="{0E6E1C83-ACBE-40CB-BF14-32A4F0C614AB}" srcId="{2FE00BF0-DCB4-4829-93A8-02E5B0A84425}" destId="{DB7C0ADB-393F-4857-AE2E-F52458F330E0}" srcOrd="3" destOrd="0" parTransId="{2CF5941B-8F1E-49C6-B862-3FF50794C997}" sibTransId="{2F07681E-0237-4779-9154-370B13A1E79D}"/>
    <dgm:cxn modelId="{F45B788B-2C30-4B58-966B-10080EF495BA}" type="presOf" srcId="{530A5977-E692-441A-9AC3-38D2BDC83935}" destId="{F9E6153F-F6C8-42B8-A441-3BBE1B0E849A}" srcOrd="0" destOrd="2" presId="urn:microsoft.com/office/officeart/2005/8/layout/hList1"/>
    <dgm:cxn modelId="{76EDD58B-6D4F-4397-969F-86951B8589DD}" srcId="{2FE00BF0-DCB4-4829-93A8-02E5B0A84425}" destId="{BB863976-D739-4868-B24C-F37413ADC4F9}" srcOrd="8" destOrd="0" parTransId="{59C1DC69-1269-4596-BBD9-7E3824111CA3}" sibTransId="{E17FE4F6-3528-4EF5-9FF7-4A5C40DFD573}"/>
    <dgm:cxn modelId="{339FC390-81DF-4CDC-8C6E-7658D9A0280B}" srcId="{2FE00BF0-DCB4-4829-93A8-02E5B0A84425}" destId="{D4A5BB50-186C-4757-9D42-605059FAE4CA}" srcOrd="4" destOrd="0" parTransId="{1C7992D0-A925-4D47-9AD2-A7E6CB93849E}" sibTransId="{B5477A7A-62D6-4C1A-BA7F-5D2A7F620304}"/>
    <dgm:cxn modelId="{E7CA5C92-AE7E-496F-A57D-AB914E7B221C}" srcId="{101DC2B5-A266-4E98-B7E8-DA063DC36A79}" destId="{530A5977-E692-441A-9AC3-38D2BDC83935}" srcOrd="2" destOrd="0" parTransId="{92C51E24-8E79-41A2-B6BD-6C698CBFBE4F}" sibTransId="{361541CB-816B-405C-A7B2-39EC13184554}"/>
    <dgm:cxn modelId="{F8939D96-5323-46D4-9590-5014F3295418}" srcId="{15521B5C-13E5-4CCC-9A7F-B11DE2DD55D6}" destId="{101DC2B5-A266-4E98-B7E8-DA063DC36A79}" srcOrd="2" destOrd="0" parTransId="{0BB030D5-6A3C-4CF7-831C-FAD39D58B767}" sibTransId="{EE9AEF6E-15B6-472E-8508-D6FA2ACCAAB1}"/>
    <dgm:cxn modelId="{0C9E249B-5297-45FE-885A-ECA48887D122}" srcId="{101DC2B5-A266-4E98-B7E8-DA063DC36A79}" destId="{7BB63256-BC83-47A7-8195-99B83FCDD921}" srcOrd="5" destOrd="0" parTransId="{2F44E6A2-D44A-4F74-A778-A7A737EE6908}" sibTransId="{E4964C0D-A3CD-4B66-9FEA-3F1664446202}"/>
    <dgm:cxn modelId="{584F679C-3716-4E5D-B506-315B82476E01}" type="presOf" srcId="{BB863976-D739-4868-B24C-F37413ADC4F9}" destId="{0EF6098E-DE53-43AD-A199-EE817DC0B590}" srcOrd="0" destOrd="8" presId="urn:microsoft.com/office/officeart/2005/8/layout/hList1"/>
    <dgm:cxn modelId="{ACA0849F-E7BC-4FFB-880A-10E6C0306213}" srcId="{15521B5C-13E5-4CCC-9A7F-B11DE2DD55D6}" destId="{2FE00BF0-DCB4-4829-93A8-02E5B0A84425}" srcOrd="1" destOrd="0" parTransId="{B4760F3A-464A-48BD-BA28-6935801C5708}" sibTransId="{936226FC-F4BF-498F-8B19-54DE0225B11A}"/>
    <dgm:cxn modelId="{1483E7A2-2E48-45F3-9314-B7A0D0AFE54E}" srcId="{101DC2B5-A266-4E98-B7E8-DA063DC36A79}" destId="{AB478FC6-5E2D-4C00-969F-6F6E812C16C9}" srcOrd="0" destOrd="0" parTransId="{FA31D361-577D-4C84-8A8B-570137491CE1}" sibTransId="{D851852F-FC26-430D-A12A-767FFCDCC3D4}"/>
    <dgm:cxn modelId="{C5B80AA9-4117-4D48-BB29-B358450FF89D}" srcId="{2FE00BF0-DCB4-4829-93A8-02E5B0A84425}" destId="{B28EFDC9-C677-433B-B183-C11B9C8F6CEC}" srcOrd="2" destOrd="0" parTransId="{4A853F9F-B481-47CB-8CDC-E5D70880BB51}" sibTransId="{574A88A6-57DF-4728-BEE8-6F2B541CEDBA}"/>
    <dgm:cxn modelId="{EAB1CEAB-0BAF-4A35-913F-CDFCEA241A7E}" srcId="{2FE00BF0-DCB4-4829-93A8-02E5B0A84425}" destId="{9B48CAC9-ABEA-4869-AFE8-9C4E5220C916}" srcOrd="1" destOrd="0" parTransId="{37193045-DC66-4C21-9D24-5DAAEE731F61}" sibTransId="{44AB6483-56FD-42D3-BD48-305D052AB1F8}"/>
    <dgm:cxn modelId="{DC833FAF-CC76-43F1-9193-8035A6CE0630}" type="presOf" srcId="{2EBE69D0-3EED-40FC-8086-8FC69B150800}" destId="{0EF6098E-DE53-43AD-A199-EE817DC0B590}" srcOrd="0" destOrd="5" presId="urn:microsoft.com/office/officeart/2005/8/layout/hList1"/>
    <dgm:cxn modelId="{C80A39B7-007F-4C50-AD69-254C4FED5C2A}" srcId="{2FE00BF0-DCB4-4829-93A8-02E5B0A84425}" destId="{03484728-8701-4367-980C-1A09A2C9A082}" srcOrd="0" destOrd="0" parTransId="{ABB9917B-282E-4477-97F8-8B23E3781BE5}" sibTransId="{54AD83F2-E104-405F-945A-8AE78ADA45E5}"/>
    <dgm:cxn modelId="{294252B7-BCD9-40B5-B79A-440D98C1F85D}" type="presOf" srcId="{0AF2B90B-23A7-4C76-B175-A6BC4BD24E3B}" destId="{C01174A6-880A-40BA-B8A7-9B581151D8B1}" srcOrd="0" destOrd="5" presId="urn:microsoft.com/office/officeart/2005/8/layout/hList1"/>
    <dgm:cxn modelId="{3E88C5B7-BEB9-4D80-BF51-6180F0679303}" srcId="{67E09714-9627-4E18-967D-43BD1C89B131}" destId="{C5B82F6B-2F4C-4EB2-887C-D63BF69B3DA5}" srcOrd="0" destOrd="0" parTransId="{6E4DB551-AB08-4A10-8671-505BDC3CB4E9}" sibTransId="{004A8252-C186-4DE4-B095-829DD890901E}"/>
    <dgm:cxn modelId="{3A354DC6-A76F-47C4-B545-2B407298EF68}" srcId="{67E09714-9627-4E18-967D-43BD1C89B131}" destId="{C9A9C131-5818-46CC-B2D7-7C90F3CC0C30}" srcOrd="4" destOrd="0" parTransId="{DDC3C8A9-4190-4CFD-A94F-C27E84D0598E}" sibTransId="{6D08F3B1-0DDF-4E3D-88CF-F9937753D44A}"/>
    <dgm:cxn modelId="{DCAECEC9-0D45-41F5-A7F3-BC8DCB1337CF}" type="presOf" srcId="{67E09714-9627-4E18-967D-43BD1C89B131}" destId="{C9289CC4-DDC6-4C24-8A4D-1DD55E94F148}" srcOrd="0" destOrd="0" presId="urn:microsoft.com/office/officeart/2005/8/layout/hList1"/>
    <dgm:cxn modelId="{45395ACD-5A40-4FF8-A2E7-E1D5FF605FB1}" srcId="{67E09714-9627-4E18-967D-43BD1C89B131}" destId="{6588DEFE-C004-4185-9C1B-600CA2DDE02D}" srcOrd="2" destOrd="0" parTransId="{8F6848E7-6432-49C2-839D-B5ABD0EC284F}" sibTransId="{0E6DE6BE-6B10-44D9-B820-F0E4C17A6F57}"/>
    <dgm:cxn modelId="{7C3FE8D4-4011-4C78-98F2-FB6FECD7B221}" type="presOf" srcId="{DB7C0ADB-393F-4857-AE2E-F52458F330E0}" destId="{0EF6098E-DE53-43AD-A199-EE817DC0B590}" srcOrd="0" destOrd="3" presId="urn:microsoft.com/office/officeart/2005/8/layout/hList1"/>
    <dgm:cxn modelId="{D9AE44E1-FF3E-4489-A3BC-F9959A6C246B}" srcId="{101DC2B5-A266-4E98-B7E8-DA063DC36A79}" destId="{4539108E-8D86-4336-9271-0D7FB6741CF5}" srcOrd="1" destOrd="0" parTransId="{5AFAC6D1-4E5F-46FA-8976-C6C67189F2CA}" sibTransId="{4319555D-315A-4F12-AD65-ED7378248A33}"/>
    <dgm:cxn modelId="{4F8213E7-8E5B-43D1-BA30-B5CC9E8EB48A}" srcId="{67E09714-9627-4E18-967D-43BD1C89B131}" destId="{0AF2B90B-23A7-4C76-B175-A6BC4BD24E3B}" srcOrd="5" destOrd="0" parTransId="{025D35F7-F68B-4CCA-A17C-1AAD68713DF0}" sibTransId="{AEC37DE2-067A-479A-AFCB-C6DA3CA9B13C}"/>
    <dgm:cxn modelId="{3CDDCDFA-F55B-4CD4-8237-4F1D190424E9}" srcId="{67E09714-9627-4E18-967D-43BD1C89B131}" destId="{359335C7-BEBD-4294-86AD-111533B035B0}" srcOrd="6" destOrd="0" parTransId="{5A614A6A-8F9F-44F5-85AC-ABBBE80650DD}" sibTransId="{37046694-9DD9-487A-9BB1-C1DC09888B8A}"/>
    <dgm:cxn modelId="{757086FC-2654-4AE9-ADC4-2FA88BF1B57D}" type="presOf" srcId="{03484728-8701-4367-980C-1A09A2C9A082}" destId="{0EF6098E-DE53-43AD-A199-EE817DC0B590}" srcOrd="0" destOrd="0" presId="urn:microsoft.com/office/officeart/2005/8/layout/hList1"/>
    <dgm:cxn modelId="{4F5D58FD-7A02-4A6D-BC28-200E41FAF09F}" type="presOf" srcId="{AB478FC6-5E2D-4C00-969F-6F6E812C16C9}" destId="{F9E6153F-F6C8-42B8-A441-3BBE1B0E849A}" srcOrd="0" destOrd="0" presId="urn:microsoft.com/office/officeart/2005/8/layout/hList1"/>
    <dgm:cxn modelId="{1683C180-A387-4358-A750-A116E693EAE9}" type="presParOf" srcId="{6A5F1DC0-A373-41B1-9932-BEEC41F70723}" destId="{22EF5F29-1DCD-4EFD-987E-64CAA6C2F4F9}" srcOrd="0" destOrd="0" presId="urn:microsoft.com/office/officeart/2005/8/layout/hList1"/>
    <dgm:cxn modelId="{3D8487B1-DB33-4F96-9A55-662EEEF3AAF5}" type="presParOf" srcId="{22EF5F29-1DCD-4EFD-987E-64CAA6C2F4F9}" destId="{C9289CC4-DDC6-4C24-8A4D-1DD55E94F148}" srcOrd="0" destOrd="0" presId="urn:microsoft.com/office/officeart/2005/8/layout/hList1"/>
    <dgm:cxn modelId="{1414EB15-0262-419E-8E7A-FD17E880EBFA}" type="presParOf" srcId="{22EF5F29-1DCD-4EFD-987E-64CAA6C2F4F9}" destId="{C01174A6-880A-40BA-B8A7-9B581151D8B1}" srcOrd="1" destOrd="0" presId="urn:microsoft.com/office/officeart/2005/8/layout/hList1"/>
    <dgm:cxn modelId="{362F6794-AB9E-4BD8-AB96-87A4055A1FE5}" type="presParOf" srcId="{6A5F1DC0-A373-41B1-9932-BEEC41F70723}" destId="{9A4C94C6-D9F7-47DC-84E3-97F204AF31C0}" srcOrd="1" destOrd="0" presId="urn:microsoft.com/office/officeart/2005/8/layout/hList1"/>
    <dgm:cxn modelId="{0BCD53EA-26E6-45DD-AAC5-DEC25BB42AA7}" type="presParOf" srcId="{6A5F1DC0-A373-41B1-9932-BEEC41F70723}" destId="{A5B1AE00-6D38-4B5A-A283-94C646F23B1A}" srcOrd="2" destOrd="0" presId="urn:microsoft.com/office/officeart/2005/8/layout/hList1"/>
    <dgm:cxn modelId="{387F3E2C-5F04-4071-9986-607625DFB7E6}" type="presParOf" srcId="{A5B1AE00-6D38-4B5A-A283-94C646F23B1A}" destId="{2BC46B5E-C453-46F6-8976-0AC0A97BA93A}" srcOrd="0" destOrd="0" presId="urn:microsoft.com/office/officeart/2005/8/layout/hList1"/>
    <dgm:cxn modelId="{4664E448-8EAC-47CF-A0CB-F356FEB0657D}" type="presParOf" srcId="{A5B1AE00-6D38-4B5A-A283-94C646F23B1A}" destId="{0EF6098E-DE53-43AD-A199-EE817DC0B590}" srcOrd="1" destOrd="0" presId="urn:microsoft.com/office/officeart/2005/8/layout/hList1"/>
    <dgm:cxn modelId="{CA6DE841-843E-4FE0-B0F6-90AC2BF8F553}" type="presParOf" srcId="{6A5F1DC0-A373-41B1-9932-BEEC41F70723}" destId="{10E29958-E900-4E37-929E-5295BA8A2309}" srcOrd="3" destOrd="0" presId="urn:microsoft.com/office/officeart/2005/8/layout/hList1"/>
    <dgm:cxn modelId="{F0AAE0FA-8685-40E7-B36D-BDCC391884C3}" type="presParOf" srcId="{6A5F1DC0-A373-41B1-9932-BEEC41F70723}" destId="{060F384E-5FBF-46BE-944D-964CE7DE79F0}" srcOrd="4" destOrd="0" presId="urn:microsoft.com/office/officeart/2005/8/layout/hList1"/>
    <dgm:cxn modelId="{61362628-7465-44FB-A9F4-379B4B2CD529}" type="presParOf" srcId="{060F384E-5FBF-46BE-944D-964CE7DE79F0}" destId="{E1495E87-6A55-48F7-BBB3-360B7FA2847C}" srcOrd="0" destOrd="0" presId="urn:microsoft.com/office/officeart/2005/8/layout/hList1"/>
    <dgm:cxn modelId="{55C74E4B-CA85-43AE-B3DA-F49A61746F07}" type="presParOf" srcId="{060F384E-5FBF-46BE-944D-964CE7DE79F0}" destId="{F9E6153F-F6C8-42B8-A441-3BBE1B0E84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00BB3B-87C0-45A4-93C5-F1DD50A32134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AD2A316-9416-41CE-B3CC-09E0AF628E45}">
      <dgm:prSet phldrT="[Texte]" phldr="0"/>
      <dgm:spPr>
        <a:solidFill>
          <a:schemeClr val="accent5"/>
        </a:solidFill>
      </dgm:spPr>
      <dgm:t>
        <a:bodyPr/>
        <a:lstStyle/>
        <a:p>
          <a:r>
            <a:rPr lang="fr-FR" dirty="0"/>
            <a:t>Mastère</a:t>
          </a:r>
        </a:p>
      </dgm:t>
    </dgm:pt>
    <dgm:pt modelId="{58EBC889-6DB3-4380-A963-6F2DD0C6A46A}" type="parTrans" cxnId="{AF0445A7-D5F8-4CA1-884A-BA35FA401C04}">
      <dgm:prSet/>
      <dgm:spPr/>
      <dgm:t>
        <a:bodyPr/>
        <a:lstStyle/>
        <a:p>
          <a:endParaRPr lang="fr-FR"/>
        </a:p>
      </dgm:t>
    </dgm:pt>
    <dgm:pt modelId="{141DFAD0-A951-4C62-91B1-89E23D9F3F72}" type="sibTrans" cxnId="{AF0445A7-D5F8-4CA1-884A-BA35FA401C04}">
      <dgm:prSet/>
      <dgm:spPr/>
      <dgm:t>
        <a:bodyPr/>
        <a:lstStyle/>
        <a:p>
          <a:endParaRPr lang="fr-FR"/>
        </a:p>
      </dgm:t>
    </dgm:pt>
    <dgm:pt modelId="{90F29294-737F-4923-956C-6A1DAF0E5EDC}">
      <dgm:prSet phldrT="[Texte]" phldr="0" custT="1"/>
      <dgm:spPr/>
      <dgm:t>
        <a:bodyPr/>
        <a:lstStyle/>
        <a:p>
          <a:r>
            <a:rPr lang="fr-FR" sz="1600" dirty="0"/>
            <a:t>Master </a:t>
          </a:r>
        </a:p>
        <a:p>
          <a:r>
            <a:rPr lang="fr-FR" sz="1600" dirty="0"/>
            <a:t>(Bac +5)</a:t>
          </a:r>
        </a:p>
      </dgm:t>
    </dgm:pt>
    <dgm:pt modelId="{4574D466-B17E-4F34-87CD-35420F5E30EF}" type="parTrans" cxnId="{B9A85348-B10C-4B20-A20F-AE6BEB0B2D11}">
      <dgm:prSet/>
      <dgm:spPr/>
      <dgm:t>
        <a:bodyPr/>
        <a:lstStyle/>
        <a:p>
          <a:endParaRPr lang="fr-FR"/>
        </a:p>
      </dgm:t>
    </dgm:pt>
    <dgm:pt modelId="{A428DAF5-0C2B-4038-A199-94FD92F29BDC}" type="sibTrans" cxnId="{B9A85348-B10C-4B20-A20F-AE6BEB0B2D11}">
      <dgm:prSet/>
      <dgm:spPr/>
      <dgm:t>
        <a:bodyPr/>
        <a:lstStyle/>
        <a:p>
          <a:endParaRPr lang="fr-FR"/>
        </a:p>
      </dgm:t>
    </dgm:pt>
    <dgm:pt modelId="{FA0CBF94-AACA-47BF-9EF6-C95AE3C513D5}">
      <dgm:prSet phldrT="[Texte]" phldr="0" custT="1"/>
      <dgm:spPr>
        <a:solidFill>
          <a:schemeClr val="accent3"/>
        </a:solidFill>
      </dgm:spPr>
      <dgm:t>
        <a:bodyPr/>
        <a:lstStyle/>
        <a:p>
          <a:r>
            <a:rPr lang="fr-FR" sz="1400" b="1" dirty="0"/>
            <a:t>Licences/  BUT</a:t>
          </a:r>
        </a:p>
      </dgm:t>
    </dgm:pt>
    <dgm:pt modelId="{34C01740-1B2E-455C-BD04-E209C4363963}" type="parTrans" cxnId="{C920D6EE-81F1-4633-AF2A-07E4260D1310}">
      <dgm:prSet/>
      <dgm:spPr/>
      <dgm:t>
        <a:bodyPr/>
        <a:lstStyle/>
        <a:p>
          <a:endParaRPr lang="fr-FR"/>
        </a:p>
      </dgm:t>
    </dgm:pt>
    <dgm:pt modelId="{FF9D3B2D-BC0A-436C-AA8B-FD8579280BB5}" type="sibTrans" cxnId="{C920D6EE-81F1-4633-AF2A-07E4260D1310}">
      <dgm:prSet/>
      <dgm:spPr/>
      <dgm:t>
        <a:bodyPr/>
        <a:lstStyle/>
        <a:p>
          <a:endParaRPr lang="fr-FR"/>
        </a:p>
      </dgm:t>
    </dgm:pt>
    <dgm:pt modelId="{61913486-0225-40D7-B9F8-FBFF38764781}">
      <dgm:prSet phldrT="[Texte]" phldr="0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fr-FR" sz="1600" b="1" dirty="0">
              <a:solidFill>
                <a:schemeClr val="accent1"/>
              </a:solidFill>
            </a:rPr>
            <a:t>Bac + 2</a:t>
          </a:r>
        </a:p>
      </dgm:t>
    </dgm:pt>
    <dgm:pt modelId="{581E447D-F819-4FDC-BDE8-A04705F1796B}" type="parTrans" cxnId="{6C715869-E045-4575-B959-25E6EE745A6E}">
      <dgm:prSet/>
      <dgm:spPr/>
      <dgm:t>
        <a:bodyPr/>
        <a:lstStyle/>
        <a:p>
          <a:endParaRPr lang="fr-FR"/>
        </a:p>
      </dgm:t>
    </dgm:pt>
    <dgm:pt modelId="{57E9632A-9BB6-41ED-A05F-880C3AE32A36}" type="sibTrans" cxnId="{6C715869-E045-4575-B959-25E6EE745A6E}">
      <dgm:prSet/>
      <dgm:spPr/>
      <dgm:t>
        <a:bodyPr/>
        <a:lstStyle/>
        <a:p>
          <a:endParaRPr lang="fr-FR"/>
        </a:p>
      </dgm:t>
    </dgm:pt>
    <dgm:pt modelId="{F7BC8538-E02E-41B2-A675-3AA40F27129D}" type="pres">
      <dgm:prSet presAssocID="{5B00BB3B-87C0-45A4-93C5-F1DD50A32134}" presName="Name0" presStyleCnt="0">
        <dgm:presLayoutVars>
          <dgm:chMax val="7"/>
          <dgm:resizeHandles val="exact"/>
        </dgm:presLayoutVars>
      </dgm:prSet>
      <dgm:spPr/>
    </dgm:pt>
    <dgm:pt modelId="{B60AF5BE-0228-4AF6-A4F3-CD4574FE8108}" type="pres">
      <dgm:prSet presAssocID="{5B00BB3B-87C0-45A4-93C5-F1DD50A32134}" presName="comp1" presStyleCnt="0"/>
      <dgm:spPr/>
    </dgm:pt>
    <dgm:pt modelId="{D57D2B78-7083-4431-99BC-A5DE30380885}" type="pres">
      <dgm:prSet presAssocID="{5B00BB3B-87C0-45A4-93C5-F1DD50A32134}" presName="circle1" presStyleLbl="node1" presStyleIdx="0" presStyleCnt="4"/>
      <dgm:spPr/>
    </dgm:pt>
    <dgm:pt modelId="{4769681A-A6C9-4014-9462-F8AD25568FB7}" type="pres">
      <dgm:prSet presAssocID="{5B00BB3B-87C0-45A4-93C5-F1DD50A32134}" presName="c1text" presStyleLbl="node1" presStyleIdx="0" presStyleCnt="4">
        <dgm:presLayoutVars>
          <dgm:bulletEnabled val="1"/>
        </dgm:presLayoutVars>
      </dgm:prSet>
      <dgm:spPr/>
    </dgm:pt>
    <dgm:pt modelId="{ED0CF67B-9A01-432C-8083-1EC55CDCDAF8}" type="pres">
      <dgm:prSet presAssocID="{5B00BB3B-87C0-45A4-93C5-F1DD50A32134}" presName="comp2" presStyleCnt="0"/>
      <dgm:spPr/>
    </dgm:pt>
    <dgm:pt modelId="{C5FD627A-8C0E-4E39-AAE8-8D37312F55B7}" type="pres">
      <dgm:prSet presAssocID="{5B00BB3B-87C0-45A4-93C5-F1DD50A32134}" presName="circle2" presStyleLbl="node1" presStyleIdx="1" presStyleCnt="4"/>
      <dgm:spPr/>
    </dgm:pt>
    <dgm:pt modelId="{7C11CABD-0F3F-4FB8-AC2B-960999F657C1}" type="pres">
      <dgm:prSet presAssocID="{5B00BB3B-87C0-45A4-93C5-F1DD50A32134}" presName="c2text" presStyleLbl="node1" presStyleIdx="1" presStyleCnt="4">
        <dgm:presLayoutVars>
          <dgm:bulletEnabled val="1"/>
        </dgm:presLayoutVars>
      </dgm:prSet>
      <dgm:spPr/>
    </dgm:pt>
    <dgm:pt modelId="{5BC9ED79-FD45-4090-A921-BBD71284665D}" type="pres">
      <dgm:prSet presAssocID="{5B00BB3B-87C0-45A4-93C5-F1DD50A32134}" presName="comp3" presStyleCnt="0"/>
      <dgm:spPr/>
    </dgm:pt>
    <dgm:pt modelId="{E75259AC-48BA-4986-8E49-98F306A4269E}" type="pres">
      <dgm:prSet presAssocID="{5B00BB3B-87C0-45A4-93C5-F1DD50A32134}" presName="circle3" presStyleLbl="node1" presStyleIdx="2" presStyleCnt="4"/>
      <dgm:spPr/>
    </dgm:pt>
    <dgm:pt modelId="{224953C8-FC68-420B-A7CA-0D39E7E425D9}" type="pres">
      <dgm:prSet presAssocID="{5B00BB3B-87C0-45A4-93C5-F1DD50A32134}" presName="c3text" presStyleLbl="node1" presStyleIdx="2" presStyleCnt="4">
        <dgm:presLayoutVars>
          <dgm:bulletEnabled val="1"/>
        </dgm:presLayoutVars>
      </dgm:prSet>
      <dgm:spPr/>
    </dgm:pt>
    <dgm:pt modelId="{55E0709D-C404-4804-8841-1EAFC95673CD}" type="pres">
      <dgm:prSet presAssocID="{5B00BB3B-87C0-45A4-93C5-F1DD50A32134}" presName="comp4" presStyleCnt="0"/>
      <dgm:spPr/>
    </dgm:pt>
    <dgm:pt modelId="{A694D3E6-E399-4E4F-AF13-3F6862DEC31E}" type="pres">
      <dgm:prSet presAssocID="{5B00BB3B-87C0-45A4-93C5-F1DD50A32134}" presName="circle4" presStyleLbl="node1" presStyleIdx="3" presStyleCnt="4" custScaleX="85312" custScaleY="90958" custLinFactNeighborY="3727"/>
      <dgm:spPr/>
    </dgm:pt>
    <dgm:pt modelId="{12B94D7E-6535-41A1-8C06-36C7DF1EB390}" type="pres">
      <dgm:prSet presAssocID="{5B00BB3B-87C0-45A4-93C5-F1DD50A32134}" presName="c4text" presStyleLbl="node1" presStyleIdx="3" presStyleCnt="4">
        <dgm:presLayoutVars>
          <dgm:bulletEnabled val="1"/>
        </dgm:presLayoutVars>
      </dgm:prSet>
      <dgm:spPr/>
    </dgm:pt>
  </dgm:ptLst>
  <dgm:cxnLst>
    <dgm:cxn modelId="{00BA630F-8513-4771-B93B-BCD06B3528A2}" type="presOf" srcId="{FA0CBF94-AACA-47BF-9EF6-C95AE3C513D5}" destId="{224953C8-FC68-420B-A7CA-0D39E7E425D9}" srcOrd="1" destOrd="0" presId="urn:microsoft.com/office/officeart/2005/8/layout/venn2"/>
    <dgm:cxn modelId="{EB95333B-028C-49E6-93A1-8AF5DAD840E2}" type="presOf" srcId="{61913486-0225-40D7-B9F8-FBFF38764781}" destId="{12B94D7E-6535-41A1-8C06-36C7DF1EB390}" srcOrd="1" destOrd="0" presId="urn:microsoft.com/office/officeart/2005/8/layout/venn2"/>
    <dgm:cxn modelId="{B9A85348-B10C-4B20-A20F-AE6BEB0B2D11}" srcId="{5B00BB3B-87C0-45A4-93C5-F1DD50A32134}" destId="{90F29294-737F-4923-956C-6A1DAF0E5EDC}" srcOrd="1" destOrd="0" parTransId="{4574D466-B17E-4F34-87CD-35420F5E30EF}" sibTransId="{A428DAF5-0C2B-4038-A199-94FD92F29BDC}"/>
    <dgm:cxn modelId="{6C715869-E045-4575-B959-25E6EE745A6E}" srcId="{5B00BB3B-87C0-45A4-93C5-F1DD50A32134}" destId="{61913486-0225-40D7-B9F8-FBFF38764781}" srcOrd="3" destOrd="0" parTransId="{581E447D-F819-4FDC-BDE8-A04705F1796B}" sibTransId="{57E9632A-9BB6-41ED-A05F-880C3AE32A36}"/>
    <dgm:cxn modelId="{D0538B51-C7D3-4F3D-B531-1341E9DD9484}" type="presOf" srcId="{61913486-0225-40D7-B9F8-FBFF38764781}" destId="{A694D3E6-E399-4E4F-AF13-3F6862DEC31E}" srcOrd="0" destOrd="0" presId="urn:microsoft.com/office/officeart/2005/8/layout/venn2"/>
    <dgm:cxn modelId="{5CD93C82-5CCC-447E-808F-5F62AB77E00F}" type="presOf" srcId="{DAD2A316-9416-41CE-B3CC-09E0AF628E45}" destId="{4769681A-A6C9-4014-9462-F8AD25568FB7}" srcOrd="1" destOrd="0" presId="urn:microsoft.com/office/officeart/2005/8/layout/venn2"/>
    <dgm:cxn modelId="{31CF0088-ED8D-4453-91A7-C5AB2F5C2545}" type="presOf" srcId="{5B00BB3B-87C0-45A4-93C5-F1DD50A32134}" destId="{F7BC8538-E02E-41B2-A675-3AA40F27129D}" srcOrd="0" destOrd="0" presId="urn:microsoft.com/office/officeart/2005/8/layout/venn2"/>
    <dgm:cxn modelId="{AF0445A7-D5F8-4CA1-884A-BA35FA401C04}" srcId="{5B00BB3B-87C0-45A4-93C5-F1DD50A32134}" destId="{DAD2A316-9416-41CE-B3CC-09E0AF628E45}" srcOrd="0" destOrd="0" parTransId="{58EBC889-6DB3-4380-A963-6F2DD0C6A46A}" sibTransId="{141DFAD0-A951-4C62-91B1-89E23D9F3F72}"/>
    <dgm:cxn modelId="{FDA795BC-3A85-40BC-A449-5AE6CC1F51AF}" type="presOf" srcId="{90F29294-737F-4923-956C-6A1DAF0E5EDC}" destId="{C5FD627A-8C0E-4E39-AAE8-8D37312F55B7}" srcOrd="0" destOrd="0" presId="urn:microsoft.com/office/officeart/2005/8/layout/venn2"/>
    <dgm:cxn modelId="{6601BEC9-5F02-45C8-8756-F1AD79F356CF}" type="presOf" srcId="{90F29294-737F-4923-956C-6A1DAF0E5EDC}" destId="{7C11CABD-0F3F-4FB8-AC2B-960999F657C1}" srcOrd="1" destOrd="0" presId="urn:microsoft.com/office/officeart/2005/8/layout/venn2"/>
    <dgm:cxn modelId="{04E46FD6-BA9B-4F36-A924-D7B3BF6C6DD8}" type="presOf" srcId="{DAD2A316-9416-41CE-B3CC-09E0AF628E45}" destId="{D57D2B78-7083-4431-99BC-A5DE30380885}" srcOrd="0" destOrd="0" presId="urn:microsoft.com/office/officeart/2005/8/layout/venn2"/>
    <dgm:cxn modelId="{C920D6EE-81F1-4633-AF2A-07E4260D1310}" srcId="{5B00BB3B-87C0-45A4-93C5-F1DD50A32134}" destId="{FA0CBF94-AACA-47BF-9EF6-C95AE3C513D5}" srcOrd="2" destOrd="0" parTransId="{34C01740-1B2E-455C-BD04-E209C4363963}" sibTransId="{FF9D3B2D-BC0A-436C-AA8B-FD8579280BB5}"/>
    <dgm:cxn modelId="{042969F6-DD30-48E3-9E05-86F2FF588F77}" type="presOf" srcId="{FA0CBF94-AACA-47BF-9EF6-C95AE3C513D5}" destId="{E75259AC-48BA-4986-8E49-98F306A4269E}" srcOrd="0" destOrd="0" presId="urn:microsoft.com/office/officeart/2005/8/layout/venn2"/>
    <dgm:cxn modelId="{380AC713-8580-4C6D-BFE6-984D21018468}" type="presParOf" srcId="{F7BC8538-E02E-41B2-A675-3AA40F27129D}" destId="{B60AF5BE-0228-4AF6-A4F3-CD4574FE8108}" srcOrd="0" destOrd="0" presId="urn:microsoft.com/office/officeart/2005/8/layout/venn2"/>
    <dgm:cxn modelId="{EAED5E4E-1FB5-4223-927E-F00B661B0C68}" type="presParOf" srcId="{B60AF5BE-0228-4AF6-A4F3-CD4574FE8108}" destId="{D57D2B78-7083-4431-99BC-A5DE30380885}" srcOrd="0" destOrd="0" presId="urn:microsoft.com/office/officeart/2005/8/layout/venn2"/>
    <dgm:cxn modelId="{9231723E-B8CF-445D-AF7D-183879A76902}" type="presParOf" srcId="{B60AF5BE-0228-4AF6-A4F3-CD4574FE8108}" destId="{4769681A-A6C9-4014-9462-F8AD25568FB7}" srcOrd="1" destOrd="0" presId="urn:microsoft.com/office/officeart/2005/8/layout/venn2"/>
    <dgm:cxn modelId="{719029E6-5919-4621-BD83-50FB6A2B11A0}" type="presParOf" srcId="{F7BC8538-E02E-41B2-A675-3AA40F27129D}" destId="{ED0CF67B-9A01-432C-8083-1EC55CDCDAF8}" srcOrd="1" destOrd="0" presId="urn:microsoft.com/office/officeart/2005/8/layout/venn2"/>
    <dgm:cxn modelId="{3A74453B-D50E-488C-BFEB-A413C256F369}" type="presParOf" srcId="{ED0CF67B-9A01-432C-8083-1EC55CDCDAF8}" destId="{C5FD627A-8C0E-4E39-AAE8-8D37312F55B7}" srcOrd="0" destOrd="0" presId="urn:microsoft.com/office/officeart/2005/8/layout/venn2"/>
    <dgm:cxn modelId="{B86609A9-395A-42DC-9D87-C343E928D811}" type="presParOf" srcId="{ED0CF67B-9A01-432C-8083-1EC55CDCDAF8}" destId="{7C11CABD-0F3F-4FB8-AC2B-960999F657C1}" srcOrd="1" destOrd="0" presId="urn:microsoft.com/office/officeart/2005/8/layout/venn2"/>
    <dgm:cxn modelId="{5DD78EA8-1E66-4812-9DC2-F8A40B8C77A8}" type="presParOf" srcId="{F7BC8538-E02E-41B2-A675-3AA40F27129D}" destId="{5BC9ED79-FD45-4090-A921-BBD71284665D}" srcOrd="2" destOrd="0" presId="urn:microsoft.com/office/officeart/2005/8/layout/venn2"/>
    <dgm:cxn modelId="{2A7A4062-ED05-4753-AD04-98C33D18F8BE}" type="presParOf" srcId="{5BC9ED79-FD45-4090-A921-BBD71284665D}" destId="{E75259AC-48BA-4986-8E49-98F306A4269E}" srcOrd="0" destOrd="0" presId="urn:microsoft.com/office/officeart/2005/8/layout/venn2"/>
    <dgm:cxn modelId="{B0567562-E364-4719-A175-F21D4A685CD8}" type="presParOf" srcId="{5BC9ED79-FD45-4090-A921-BBD71284665D}" destId="{224953C8-FC68-420B-A7CA-0D39E7E425D9}" srcOrd="1" destOrd="0" presId="urn:microsoft.com/office/officeart/2005/8/layout/venn2"/>
    <dgm:cxn modelId="{B1AD82C8-9FC4-4ECA-881D-B7F6E4386C03}" type="presParOf" srcId="{F7BC8538-E02E-41B2-A675-3AA40F27129D}" destId="{55E0709D-C404-4804-8841-1EAFC95673CD}" srcOrd="3" destOrd="0" presId="urn:microsoft.com/office/officeart/2005/8/layout/venn2"/>
    <dgm:cxn modelId="{56BA94DB-6F81-4963-BDD9-BE393FD79D0C}" type="presParOf" srcId="{55E0709D-C404-4804-8841-1EAFC95673CD}" destId="{A694D3E6-E399-4E4F-AF13-3F6862DEC31E}" srcOrd="0" destOrd="0" presId="urn:microsoft.com/office/officeart/2005/8/layout/venn2"/>
    <dgm:cxn modelId="{1E6F58D9-FA2D-4852-AADE-3BD7F08C4E21}" type="presParOf" srcId="{55E0709D-C404-4804-8841-1EAFC95673CD}" destId="{12B94D7E-6535-41A1-8C06-36C7DF1EB39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4F5AB-1E20-456A-B048-3910FB9D138E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1E4FF-7D54-4E1C-A6DE-3CBE71F24EB5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tx2"/>
              </a:solidFill>
            </a:rPr>
            <a:t>Les postes de l’encadrement </a:t>
          </a:r>
          <a:r>
            <a:rPr lang="fr-FR" sz="1800" b="1" kern="1200" dirty="0"/>
            <a:t>: </a:t>
          </a:r>
          <a:r>
            <a:rPr lang="fr-FR" sz="1500" i="1" kern="1200" dirty="0"/>
            <a:t>manager supply-chain, pilote de flux, resp. logistique, resp. d’entrepot, etc..</a:t>
          </a:r>
        </a:p>
      </dsp:txBody>
      <dsp:txXfrm>
        <a:off x="3720215" y="607393"/>
        <a:ext cx="3396901" cy="1157468"/>
      </dsp:txXfrm>
    </dsp:sp>
    <dsp:sp modelId="{FA084F8B-149B-4424-8D1F-9FF89C1B753E}">
      <dsp:nvSpPr>
        <dsp:cNvPr id="0" name=""/>
        <dsp:cNvSpPr/>
      </dsp:nvSpPr>
      <dsp:spPr>
        <a:xfrm>
          <a:off x="3648160" y="2053801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tx2"/>
              </a:solidFill>
            </a:rPr>
            <a:t>Les postes de gestionnaires et de management intermédiaire </a:t>
          </a:r>
          <a:r>
            <a:rPr lang="fr-FR" sz="1500" b="1" kern="1200" dirty="0">
              <a:solidFill>
                <a:schemeClr val="tx2"/>
              </a:solidFill>
            </a:rPr>
            <a:t>: </a:t>
          </a:r>
          <a:endParaRPr lang="fr-FR" sz="1500" b="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0" kern="1200" dirty="0">
              <a:solidFill>
                <a:schemeClr val="tx1"/>
              </a:solidFill>
            </a:rPr>
            <a:t>Gestionnaire de stocks, chef de quai, chef d’équipe logistique, etc…</a:t>
          </a:r>
        </a:p>
      </dsp:txBody>
      <dsp:txXfrm>
        <a:off x="3710776" y="2116417"/>
        <a:ext cx="3396901" cy="1157468"/>
      </dsp:txXfrm>
    </dsp:sp>
    <dsp:sp modelId="{A01A51F6-8841-4213-8710-986CF80286FC}">
      <dsp:nvSpPr>
        <dsp:cNvPr id="0" name=""/>
        <dsp:cNvSpPr/>
      </dsp:nvSpPr>
      <dsp:spPr>
        <a:xfrm>
          <a:off x="3667039" y="356282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Les métiers d’opérateurs logistiques</a:t>
          </a:r>
          <a:r>
            <a:rPr lang="fr-FR" sz="1600" kern="1200" dirty="0"/>
            <a:t> </a:t>
          </a:r>
          <a:r>
            <a:rPr lang="fr-FR" sz="1500" kern="1200" dirty="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préparateur de commande, cariste, agent de quai, magasinier, réceptionnaire, etc..</a:t>
          </a:r>
        </a:p>
      </dsp:txBody>
      <dsp:txXfrm>
        <a:off x="3729655" y="3625443"/>
        <a:ext cx="3396901" cy="1157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89CC4-DDC6-4C24-8A4D-1DD55E94F148}">
      <dsp:nvSpPr>
        <dsp:cNvPr id="0" name=""/>
        <dsp:cNvSpPr/>
      </dsp:nvSpPr>
      <dsp:spPr>
        <a:xfrm>
          <a:off x="2540" y="86509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Métiers du transport</a:t>
          </a:r>
        </a:p>
      </dsp:txBody>
      <dsp:txXfrm>
        <a:off x="2540" y="86509"/>
        <a:ext cx="2476500" cy="518400"/>
      </dsp:txXfrm>
    </dsp:sp>
    <dsp:sp modelId="{C01174A6-880A-40BA-B8A7-9B581151D8B1}">
      <dsp:nvSpPr>
        <dsp:cNvPr id="0" name=""/>
        <dsp:cNvSpPr/>
      </dsp:nvSpPr>
      <dsp:spPr>
        <a:xfrm>
          <a:off x="2540" y="604909"/>
          <a:ext cx="2476500" cy="41133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Responsable d’exploitation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import/export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Cadre opérationnel de circulation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achat transport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de parc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d’agence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Etc…</a:t>
          </a:r>
        </a:p>
      </dsp:txBody>
      <dsp:txXfrm>
        <a:off x="2540" y="604909"/>
        <a:ext cx="2476500" cy="4113382"/>
      </dsp:txXfrm>
    </dsp:sp>
    <dsp:sp modelId="{2BC46B5E-C453-46F6-8976-0AC0A97BA93A}">
      <dsp:nvSpPr>
        <dsp:cNvPr id="0" name=""/>
        <dsp:cNvSpPr/>
      </dsp:nvSpPr>
      <dsp:spPr>
        <a:xfrm>
          <a:off x="2825750" y="86509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Métiers intégrés</a:t>
          </a:r>
        </a:p>
      </dsp:txBody>
      <dsp:txXfrm>
        <a:off x="2825750" y="86509"/>
        <a:ext cx="2476500" cy="518400"/>
      </dsp:txXfrm>
    </dsp:sp>
    <dsp:sp modelId="{0EF6098E-DE53-43AD-A199-EE817DC0B590}">
      <dsp:nvSpPr>
        <dsp:cNvPr id="0" name=""/>
        <dsp:cNvSpPr/>
      </dsp:nvSpPr>
      <dsp:spPr>
        <a:xfrm>
          <a:off x="2825750" y="604909"/>
          <a:ext cx="2476500" cy="41133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Pilote des flux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Planning manager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de site/entrepôt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Ingénieur logistique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achats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logistique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des systèmes d’information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Manager supply chain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Directeur logistique</a:t>
          </a:r>
        </a:p>
      </dsp:txBody>
      <dsp:txXfrm>
        <a:off x="2825750" y="604909"/>
        <a:ext cx="2476500" cy="4113382"/>
      </dsp:txXfrm>
    </dsp:sp>
    <dsp:sp modelId="{E1495E87-6A55-48F7-BBB3-360B7FA2847C}">
      <dsp:nvSpPr>
        <dsp:cNvPr id="0" name=""/>
        <dsp:cNvSpPr/>
      </dsp:nvSpPr>
      <dsp:spPr>
        <a:xfrm>
          <a:off x="5648960" y="86509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Métiers externalisés</a:t>
          </a:r>
        </a:p>
      </dsp:txBody>
      <dsp:txXfrm>
        <a:off x="5648960" y="86509"/>
        <a:ext cx="2476500" cy="518400"/>
      </dsp:txXfrm>
    </dsp:sp>
    <dsp:sp modelId="{F9E6153F-F6C8-42B8-A441-3BBE1B0E849A}">
      <dsp:nvSpPr>
        <dsp:cNvPr id="0" name=""/>
        <dsp:cNvSpPr/>
      </dsp:nvSpPr>
      <dsp:spPr>
        <a:xfrm>
          <a:off x="5648960" y="604909"/>
          <a:ext cx="2476500" cy="41133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 err="1"/>
            <a:t>hef</a:t>
          </a:r>
          <a:r>
            <a:rPr lang="fr-FR" sz="1800" kern="1200" dirty="0"/>
            <a:t> de projet logistique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Consultant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logistique prestataire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/>
            <a:t>Responsable QSE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Etc…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kern="1200" dirty="0"/>
        </a:p>
      </dsp:txBody>
      <dsp:txXfrm>
        <a:off x="5648960" y="604909"/>
        <a:ext cx="2476500" cy="41133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D2B78-7083-4431-99BC-A5DE30380885}">
      <dsp:nvSpPr>
        <dsp:cNvPr id="0" name=""/>
        <dsp:cNvSpPr/>
      </dsp:nvSpPr>
      <dsp:spPr>
        <a:xfrm>
          <a:off x="1277408" y="0"/>
          <a:ext cx="3833283" cy="3833283"/>
        </a:xfrm>
        <a:prstGeom prst="ellipse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Mastère</a:t>
          </a:r>
        </a:p>
      </dsp:txBody>
      <dsp:txXfrm>
        <a:off x="2658157" y="191664"/>
        <a:ext cx="1071785" cy="574992"/>
      </dsp:txXfrm>
    </dsp:sp>
    <dsp:sp modelId="{C5FD627A-8C0E-4E39-AAE8-8D37312F55B7}">
      <dsp:nvSpPr>
        <dsp:cNvPr id="0" name=""/>
        <dsp:cNvSpPr/>
      </dsp:nvSpPr>
      <dsp:spPr>
        <a:xfrm>
          <a:off x="1660736" y="766656"/>
          <a:ext cx="3066626" cy="3066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Master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(Bac +5)</a:t>
          </a:r>
        </a:p>
      </dsp:txBody>
      <dsp:txXfrm>
        <a:off x="2658157" y="950654"/>
        <a:ext cx="1071785" cy="551992"/>
      </dsp:txXfrm>
    </dsp:sp>
    <dsp:sp modelId="{E75259AC-48BA-4986-8E49-98F306A4269E}">
      <dsp:nvSpPr>
        <dsp:cNvPr id="0" name=""/>
        <dsp:cNvSpPr/>
      </dsp:nvSpPr>
      <dsp:spPr>
        <a:xfrm>
          <a:off x="2044065" y="1533313"/>
          <a:ext cx="2299969" cy="2299969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Licences/  BUT</a:t>
          </a:r>
        </a:p>
      </dsp:txBody>
      <dsp:txXfrm>
        <a:off x="2658157" y="1705810"/>
        <a:ext cx="1071785" cy="517493"/>
      </dsp:txXfrm>
    </dsp:sp>
    <dsp:sp modelId="{A694D3E6-E399-4E4F-AF13-3F6862DEC31E}">
      <dsp:nvSpPr>
        <dsp:cNvPr id="0" name=""/>
        <dsp:cNvSpPr/>
      </dsp:nvSpPr>
      <dsp:spPr>
        <a:xfrm>
          <a:off x="2539999" y="2426437"/>
          <a:ext cx="1308100" cy="1394671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accent1"/>
              </a:solidFill>
            </a:rPr>
            <a:t>Bac + 2</a:t>
          </a:r>
        </a:p>
      </dsp:txBody>
      <dsp:txXfrm>
        <a:off x="2731566" y="2775105"/>
        <a:ext cx="924966" cy="697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476E-BB61-48F9-9853-7BE56326069F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C38A-4C9D-4E14-A4E4-BFAD07D749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9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RQSE : Responsable Qualité Sécurité Environnement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8C38A-4C9D-4E14-A4E4-BFAD07D749B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576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https://www.youtube.com/watch?v=Q4oOdo3OUG0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75640-1E4E-4077-A379-01E4F42CE9B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520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DEAF4-DE7F-5AD0-4DF8-CEBFED179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09BB85-8EA1-1EBE-C000-EAB029141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45BB42-71B4-7AEB-DD82-55BB3B1BC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https://www.youtube.com/watch?v=Q4oOdo3OUG0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85435F-4D3E-E71A-7536-479CE5ABB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375640-1E4E-4077-A379-01E4F42CE9B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03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cartographie des emplois en transport-logistique se modifie. </a:t>
            </a:r>
          </a:p>
          <a:p>
            <a:r>
              <a:rPr lang="fr-FR" dirty="0"/>
              <a:t>Ainsi en 30 ans, les métiers deviennent de plus en plus techniques. Les entreprises recherchent une main d’œuvre plus qualifiée : </a:t>
            </a:r>
          </a:p>
          <a:p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/>
              <a:t>Alors que </a:t>
            </a:r>
            <a:r>
              <a:rPr lang="fr-FR" b="1" dirty="0"/>
              <a:t>le nombre de caristes (conducteurs de chariots) a été multiplié par 2,8</a:t>
            </a:r>
            <a:r>
              <a:rPr lang="fr-FR" dirty="0"/>
              <a:t>, celui des manutentionnaires non qualifiés a diminué de moitié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/>
              <a:t>Et si les magasiniers sont de moins en moins recrutés, </a:t>
            </a:r>
            <a:r>
              <a:rPr lang="fr-FR" b="1" dirty="0"/>
              <a:t>les ouvriers du tri et de l’emballage le sont de plus en plus</a:t>
            </a:r>
            <a:r>
              <a:rPr lang="fr-FR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/>
              <a:t>Les emplois de cadres et d’ingénieurs des transports et de la logistique ont été multipliés par 1,2.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/>
              <a:t>Et </a:t>
            </a:r>
            <a:r>
              <a:rPr lang="fr-FR" b="1" dirty="0"/>
              <a:t>chaque année les entreprises du transport-logistique cherchent à pourvoir 10 000 postes de cadres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B4D5-A231-B148-8525-2408E8B04DD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420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4C208-6D65-E58D-3BBF-72FBE07F8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8F20BF-A218-A67D-8BBC-2496ED077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C3449D-7826-0AFE-47FA-3E2A9D3F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EA8E30-9F33-9644-7722-356D0F35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1E740E-5D7F-475D-D326-8741C75E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00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4040F-A9A3-3025-1269-AD446B976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1F9032-B4E4-177A-212C-504FE935A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67505A-872E-6427-8931-E1BBB46E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B9999D-94B4-E705-355D-018F7FE3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AB01E8-18BE-0CB0-15D6-A14E59BBF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36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906947-1E2B-CF23-5374-34CF5807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6F8019-2689-EC5B-2074-084767D91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EC4D1B-A995-9944-8970-C4B56303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273EC9-22ED-9E8C-5A6C-4FD9F524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30E5CD-E331-6E7C-D3F9-12DAAA11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84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B2F34-BD9A-6442-9288-CA8912E54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61D4EE-1E83-AB52-3518-E0010932A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A82B4B-E977-58A0-82F6-8BE407C5E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BD493F-CCFF-8361-37CF-B151C5F4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2D8474-2EF2-304B-3DB3-6D2F6775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A3B2F3-50B9-96E8-432D-BD30B3F9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16CCAF-6323-D01F-9722-63667B0B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E51376-7EDA-A5AE-FCBC-BBFE5906B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1D9F64-28C1-7677-EB45-BDA89A168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79CEFA-D19A-847F-753D-A3A520BE6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08A6EE-2AC9-95A4-02E1-BED42A304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3DCBD6A-CF05-4443-A27B-B5F4B210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331EA7E-AF4D-8AF8-8E08-E31AD6D97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5186241-6C61-E655-FE53-9A189349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99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E8CBD-C8C5-28BC-296A-774A79FF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F06904-9883-EDFC-2462-5DB5875F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45BD5E-6C64-9E56-6363-07F6F4497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D0D72C-EC22-76B0-6EEC-F8367600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95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519980-FC99-FC70-E170-1C2E5650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4B34AB-F647-31A5-8011-D56A508C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06183A-29B2-419B-133A-9FBE27C9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3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44427-6EAE-85A3-DF8F-D8C40642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50078A-5182-1E93-933F-0F61DFC3A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269FE7-FB3C-390A-E42F-E08B335A1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5D10ED-98B2-DCD6-127D-297D260C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F35C58-FB21-BA4D-8643-84C87B81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9D3D0C-5E60-0219-1447-332FF14E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9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5FABB-AB64-E399-93E0-1BEF0DAC8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C94C9D-5418-C047-F13F-830F7399F3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2F7930-6895-1E1F-67F1-E837C6928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C6E7C6-6B27-10B3-9425-5FE0E5F7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DC0F96-A474-48F6-B4D9-CCF45FBA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706C0A-437C-CE87-07D5-DE3EE9F79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9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25D54-FA98-1649-2F47-3E2F13B3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9314FD-C2B4-E8AB-36F2-1A5E047C2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64DDE7-2044-0011-0B4D-02B918F1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1E8B34-B861-8474-5456-B815CBDE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667470-E5B4-7EA4-6DC0-FD2B0FC5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80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C56E9C-40D5-112A-9E10-1E9CC36D7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116DDC-43C5-4992-17FF-56C1A66C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CCAB91-0562-50A9-B0AE-81610591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9E06B5-FBA7-746D-B884-B634E819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1FE9BE-BFD4-7499-E16A-52D4B779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554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femme, personne, rouge, art&#10;&#10;Le contenu généré par l’IA peut être incorrect.">
            <a:extLst>
              <a:ext uri="{FF2B5EF4-FFF2-40B4-BE49-F238E27FC236}">
                <a16:creationId xmlns:a16="http://schemas.microsoft.com/office/drawing/2014/main" id="{F0E85F1E-7C2E-FC8A-E03A-B0D52529E7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8DA0B316-C8F7-2E4C-800B-163B8D6E08B2}" type="datetime1">
              <a:rPr lang="fr-FR" smtClean="0"/>
              <a:pPr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371E978-0E31-3E4A-AB2F-FC1C485C9DA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FA8FBDC6-7D1C-C343-D3BA-02F9FC0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4638"/>
            <a:ext cx="7908099" cy="1143000"/>
          </a:xfrm>
        </p:spPr>
        <p:txBody>
          <a:bodyPr/>
          <a:lstStyle>
            <a:lvl1pPr algn="l">
              <a:defRPr b="1">
                <a:solidFill>
                  <a:srgbClr val="00A0F0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DDF1718F-8C73-2DF8-D8E3-5FC4018AD8D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1" y="1600202"/>
            <a:ext cx="7908099" cy="47912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1E1950"/>
                </a:solidFill>
                <a:latin typeface="Aptos" panose="020B0004020202020204" pitchFamily="34" charset="0"/>
              </a:defRPr>
            </a:lvl1pPr>
            <a:lvl2pPr marL="342900" indent="0" algn="l">
              <a:buNone/>
              <a:defRPr>
                <a:latin typeface="Aptos" panose="020B0004020202020204" pitchFamily="34" charset="0"/>
              </a:defRPr>
            </a:lvl2pPr>
            <a:lvl3pPr marL="685800" indent="0" algn="l">
              <a:buNone/>
              <a:defRPr>
                <a:latin typeface="Aptos" panose="020B0004020202020204" pitchFamily="34" charset="0"/>
              </a:defRPr>
            </a:lvl3pPr>
            <a:lvl4pPr marL="1028700" indent="0" algn="l">
              <a:buNone/>
              <a:defRPr>
                <a:latin typeface="Aptos" panose="020B0004020202020204" pitchFamily="34" charset="0"/>
              </a:defRPr>
            </a:lvl4pPr>
            <a:lvl5pPr marL="1371600" indent="0" algn="l"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Sous-titres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FAAA48A-DEF1-03C6-B31B-2B7F3531E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430463"/>
            <a:ext cx="7907339" cy="3281362"/>
          </a:xfrm>
        </p:spPr>
        <p:txBody>
          <a:bodyPr>
            <a:normAutofit/>
          </a:bodyPr>
          <a:lstStyle>
            <a:lvl1pPr>
              <a:defRPr sz="1500">
                <a:solidFill>
                  <a:srgbClr val="00A0F0"/>
                </a:solidFill>
                <a:latin typeface="Aptos" panose="020B0004020202020204" pitchFamily="34" charset="0"/>
              </a:defRPr>
            </a:lvl1pPr>
            <a:lvl2pPr>
              <a:defRPr sz="1350">
                <a:solidFill>
                  <a:srgbClr val="1E1950"/>
                </a:solidFill>
                <a:latin typeface="Aptos" panose="020B0004020202020204" pitchFamily="34" charset="0"/>
              </a:defRPr>
            </a:lvl2pPr>
            <a:lvl3pPr>
              <a:defRPr sz="1200" b="1">
                <a:solidFill>
                  <a:srgbClr val="1E1950"/>
                </a:solidFill>
                <a:latin typeface="Aptos" panose="020B0004020202020204" pitchFamily="34" charset="0"/>
              </a:defRPr>
            </a:lvl3pPr>
            <a:lvl4pPr>
              <a:defRPr sz="1050">
                <a:latin typeface="Aptos" panose="020B0004020202020204" pitchFamily="34" charset="0"/>
              </a:defRPr>
            </a:lvl4pPr>
            <a:lvl5pPr>
              <a:defRPr sz="1050"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73744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872" y="6560661"/>
            <a:ext cx="6801227" cy="297341"/>
          </a:xfrm>
          <a:ln>
            <a:noFill/>
          </a:ln>
        </p:spPr>
        <p:txBody>
          <a:bodyPr/>
          <a:lstStyle>
            <a:lvl1pPr algn="l">
              <a:defRPr lang="fr-FR" dirty="0" smtClean="0"/>
            </a:lvl1pPr>
          </a:lstStyle>
          <a:p>
            <a:r>
              <a:rPr lang="fr-FR"/>
              <a:t>MÉTIERS TRANSPORT-LOGISTIQUE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7180" y="6522930"/>
            <a:ext cx="268720" cy="365125"/>
          </a:xfrm>
          <a:ln>
            <a:noFill/>
          </a:ln>
        </p:spPr>
        <p:txBody>
          <a:bodyPr/>
          <a:lstStyle>
            <a:lvl1pPr>
              <a:defRPr lang="fr-FR" smtClean="0"/>
            </a:lvl1pPr>
          </a:lstStyle>
          <a:p>
            <a:fld id="{05CC887C-F669-C74B-BC12-FE413605F45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18349-E818-9840-A47F-09EA1DAE4EE2}"/>
              </a:ext>
            </a:extLst>
          </p:cNvPr>
          <p:cNvSpPr/>
          <p:nvPr userDrawn="1"/>
        </p:nvSpPr>
        <p:spPr>
          <a:xfrm>
            <a:off x="0" y="1155600"/>
            <a:ext cx="12192000" cy="5392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</a:t>
            </a:r>
          </a:p>
        </p:txBody>
      </p:sp>
      <p:pic>
        <p:nvPicPr>
          <p:cNvPr id="2" name="Image 1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43DBE965-5CC9-8786-78A0-87A85CCBE3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1523"/>
          <a:stretch/>
        </p:blipFill>
        <p:spPr>
          <a:xfrm>
            <a:off x="11117517" y="181975"/>
            <a:ext cx="701080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our insérer un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3E91B-802D-20D9-45ED-9FC433089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3F0ACC-B4CF-B1D0-FF85-CCC52FBD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0AA24-8B4B-4270-9C56-FB376DA6485A}" type="datetimeFigureOut">
              <a:rPr lang="fr-FR" smtClean="0"/>
              <a:t>14/09/2026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4CFBD7-2152-C21E-827D-0D05408EF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0EB8F9-D38C-790D-C3D3-2E0E7DE79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78B94-8A16-4C7E-B661-461FB8EEF95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e l'élément multimédia 8">
            <a:extLst>
              <a:ext uri="{FF2B5EF4-FFF2-40B4-BE49-F238E27FC236}">
                <a16:creationId xmlns:a16="http://schemas.microsoft.com/office/drawing/2014/main" id="{DF2D44F2-6DDB-C904-CD02-EE2FEF143721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838200" y="1926454"/>
            <a:ext cx="10515599" cy="3782196"/>
          </a:xfrm>
          <a:prstGeom prst="roundRect">
            <a:avLst>
              <a:gd name="adj" fmla="val 3523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ED5C54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fr-FR" dirty="0"/>
              <a:t>Insérer une vidéo ici</a:t>
            </a:r>
          </a:p>
        </p:txBody>
      </p:sp>
    </p:spTree>
    <p:extLst>
      <p:ext uri="{BB962C8B-B14F-4D97-AF65-F5344CB8AC3E}">
        <p14:creationId xmlns:p14="http://schemas.microsoft.com/office/powerpoint/2010/main" val="159235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FB561A9-1BE5-4911-AD6A-F9F3119152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0712" y="-76215"/>
            <a:ext cx="2017855" cy="69899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C4504AF-E027-4A86-A140-68E2F8DE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7086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1107F0F-3A33-F2D6-CAE0-44783E1A0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68F44D-EE8C-1BD8-AC1D-C90A1323D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43F82C-881A-33A2-488B-4BC6650F6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DC3A3-1E46-773E-E680-9458E6248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6535E2-1A76-1D96-C752-B0290E7BE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43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76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2.png"/><Relationship Id="rId7" Type="http://schemas.openxmlformats.org/officeDocument/2006/relationships/diagramData" Target="../diagrams/data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diagramDrawing" Target="../diagrams/drawing2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0C546-6F43-2F7B-1014-B47D7B0C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1401762"/>
            <a:ext cx="8810626" cy="1065213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Une diversité de métiers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DECED2-98BA-95CF-49FC-7011104C5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4475" y="3055938"/>
            <a:ext cx="9096376" cy="1500187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Des formations du CAP au Diplôme d’ingénieur</a:t>
            </a:r>
          </a:p>
        </p:txBody>
      </p:sp>
    </p:spTree>
    <p:extLst>
      <p:ext uri="{BB962C8B-B14F-4D97-AF65-F5344CB8AC3E}">
        <p14:creationId xmlns:p14="http://schemas.microsoft.com/office/powerpoint/2010/main" val="2066454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6">
            <a:extLst>
              <a:ext uri="{FF2B5EF4-FFF2-40B4-BE49-F238E27FC236}">
                <a16:creationId xmlns:a16="http://schemas.microsoft.com/office/drawing/2014/main" id="{0D57A994-4DD7-82B0-EEFF-2DA73DC34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98" y="374243"/>
            <a:ext cx="9119901" cy="85725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Une diversité de métiers</a:t>
            </a:r>
            <a:endParaRPr lang="fr-FR" dirty="0"/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9496A8F4-2288-168E-ECD5-5CBC60711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134451"/>
              </p:ext>
            </p:extLst>
          </p:nvPr>
        </p:nvGraphicFramePr>
        <p:xfrm>
          <a:off x="-466103" y="99304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04FAD7-05E9-F974-7FC7-90845AA0A9CD}"/>
              </a:ext>
            </a:extLst>
          </p:cNvPr>
          <p:cNvSpPr/>
          <p:nvPr/>
        </p:nvSpPr>
        <p:spPr>
          <a:xfrm>
            <a:off x="7827645" y="1560576"/>
            <a:ext cx="3238500" cy="8572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Des métiers annexes en support et souvent externalisés de type conseil, consultant , RQSE</a:t>
            </a:r>
          </a:p>
        </p:txBody>
      </p:sp>
    </p:spTree>
    <p:extLst>
      <p:ext uri="{BB962C8B-B14F-4D97-AF65-F5344CB8AC3E}">
        <p14:creationId xmlns:p14="http://schemas.microsoft.com/office/powerpoint/2010/main" val="3647619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BB8137-7D6B-CBBD-9161-1A55BB5D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1" y="222346"/>
            <a:ext cx="7908099" cy="1143000"/>
          </a:xfrm>
        </p:spPr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Les opérateurs logistiques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5FA9A186-64A1-92F4-264A-0DE023C409E4}"/>
              </a:ext>
            </a:extLst>
          </p:cNvPr>
          <p:cNvSpPr txBox="1">
            <a:spLocks/>
          </p:cNvSpPr>
          <p:nvPr/>
        </p:nvSpPr>
        <p:spPr>
          <a:xfrm>
            <a:off x="273256" y="1365346"/>
            <a:ext cx="7806294" cy="41273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E195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700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fr-FR" dirty="0">
                <a:solidFill>
                  <a:schemeClr val="accent2"/>
                </a:solidFill>
              </a:rPr>
              <a:t>Le métier de </a:t>
            </a:r>
            <a:r>
              <a:rPr lang="fr-FR" i="1" dirty="0">
                <a:solidFill>
                  <a:schemeClr val="accent2"/>
                </a:solidFill>
              </a:rPr>
              <a:t>manutentionnaire </a:t>
            </a:r>
            <a:r>
              <a:rPr lang="fr-FR" i="1" dirty="0">
                <a:solidFill>
                  <a:schemeClr val="tx1"/>
                </a:solidFill>
              </a:rPr>
              <a:t>: </a:t>
            </a:r>
            <a:r>
              <a:rPr lang="fr-FR" b="0" i="1" dirty="0">
                <a:solidFill>
                  <a:schemeClr val="tx1"/>
                </a:solidFill>
                <a:latin typeface="Google Sans"/>
              </a:rPr>
              <a:t>déplace, porte et emballe les produits grâce à des engins non motorisés tels que diables, roll conteneurs, transpalette manuel…</a:t>
            </a:r>
            <a:endParaRPr lang="fr-FR" i="1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fr-FR" dirty="0">
                <a:solidFill>
                  <a:schemeClr val="accent2"/>
                </a:solidFill>
              </a:rPr>
              <a:t>Le métier de </a:t>
            </a:r>
            <a:r>
              <a:rPr lang="fr-FR" i="1" dirty="0">
                <a:solidFill>
                  <a:schemeClr val="accent2"/>
                </a:solidFill>
              </a:rPr>
              <a:t>préparateur de commandes </a:t>
            </a:r>
            <a:r>
              <a:rPr lang="fr-FR" i="1" dirty="0">
                <a:solidFill>
                  <a:schemeClr val="tx1"/>
                </a:solidFill>
              </a:rPr>
              <a:t>: </a:t>
            </a:r>
            <a:r>
              <a:rPr lang="fr-FR" b="0" i="1" dirty="0">
                <a:solidFill>
                  <a:schemeClr val="tx1"/>
                </a:solidFill>
              </a:rPr>
              <a:t>prépare les produits en vue de leur livraison en les prélevant dans les diverses travées ou de leur stockage. Nécessite a minima d’avoir le CACES de la catégorie des transpalettes </a:t>
            </a:r>
          </a:p>
          <a:p>
            <a:pPr marL="285750" indent="-285750" algn="just">
              <a:buFontTx/>
              <a:buChar char="-"/>
            </a:pPr>
            <a:r>
              <a:rPr lang="fr-FR" dirty="0">
                <a:solidFill>
                  <a:schemeClr val="accent2"/>
                </a:solidFill>
              </a:rPr>
              <a:t>Le métier de </a:t>
            </a:r>
            <a:r>
              <a:rPr lang="fr-FR" i="1" dirty="0">
                <a:solidFill>
                  <a:schemeClr val="accent2"/>
                </a:solidFill>
              </a:rPr>
              <a:t>cariste d’entrepôt </a:t>
            </a:r>
            <a:r>
              <a:rPr lang="fr-FR" b="0" dirty="0">
                <a:solidFill>
                  <a:schemeClr val="tx1"/>
                </a:solidFill>
              </a:rPr>
              <a:t>: </a:t>
            </a:r>
            <a:r>
              <a:rPr lang="fr-FR" b="0" i="1" dirty="0">
                <a:solidFill>
                  <a:schemeClr val="tx1"/>
                </a:solidFill>
              </a:rPr>
              <a:t>assure la manutention de tous types de produits et de matériaux à l’aide d’engins de levage. Nécessite d’avoir à minima les CACES de la catégorie des chariots élévateurs frontaux – 3 et 4 et celui à mât rétractable – 5 </a:t>
            </a:r>
          </a:p>
          <a:p>
            <a:pPr marL="285750" indent="-285750" algn="just">
              <a:buFontTx/>
              <a:buChar char="-"/>
            </a:pPr>
            <a:r>
              <a:rPr lang="fr-FR" dirty="0">
                <a:solidFill>
                  <a:schemeClr val="accent2"/>
                </a:solidFill>
              </a:rPr>
              <a:t>Le métier de </a:t>
            </a:r>
            <a:r>
              <a:rPr lang="fr-FR" i="1" dirty="0">
                <a:solidFill>
                  <a:schemeClr val="accent2"/>
                </a:solidFill>
              </a:rPr>
              <a:t>magasinier </a:t>
            </a:r>
            <a:r>
              <a:rPr lang="fr-FR" i="1" dirty="0">
                <a:solidFill>
                  <a:schemeClr val="tx1"/>
                </a:solidFill>
              </a:rPr>
              <a:t>: </a:t>
            </a:r>
            <a:r>
              <a:rPr lang="fr-FR" b="0" i="1" dirty="0">
                <a:solidFill>
                  <a:schemeClr val="tx1"/>
                </a:solidFill>
              </a:rPr>
              <a:t>réceptionne, stocke et prépare les produits commandés destinés à être livrés à des clients. Nécessite d’avoir les CACES des catégories 1A – 1B – 3 - 5 </a:t>
            </a:r>
          </a:p>
          <a:p>
            <a:pPr algn="just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2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7F1058A-C9D9-3EB6-8A8E-C56EBF0D1598}"/>
              </a:ext>
            </a:extLst>
          </p:cNvPr>
          <p:cNvSpPr txBox="1">
            <a:spLocks/>
          </p:cNvSpPr>
          <p:nvPr/>
        </p:nvSpPr>
        <p:spPr>
          <a:xfrm>
            <a:off x="2922040" y="452145"/>
            <a:ext cx="6477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A0F0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accent1"/>
                </a:solidFill>
                <a:latin typeface="Arial"/>
                <a:cs typeface="Arial"/>
              </a:rPr>
              <a:t>Les évolutions technologiques</a:t>
            </a:r>
            <a:br>
              <a:rPr lang="fr-FR" sz="3600" dirty="0">
                <a:solidFill>
                  <a:schemeClr val="accent1"/>
                </a:solidFill>
                <a:latin typeface="Arial"/>
                <a:cs typeface="Arial"/>
              </a:rPr>
            </a:br>
            <a:endParaRPr lang="fr-FR" sz="36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CFE421-BD58-8AF0-5753-167342E6C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66" y="1362108"/>
            <a:ext cx="7460668" cy="49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8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CF1ACB0-7487-9377-0BAD-D1C9C45AB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58" y="375955"/>
            <a:ext cx="6952256" cy="461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5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3F1F040-CB24-43B8-949F-8E25F105D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105" y="92405"/>
            <a:ext cx="529317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>
                <a:solidFill>
                  <a:schemeClr val="accent1"/>
                </a:solidFill>
                <a:latin typeface="Arial"/>
                <a:cs typeface="Arial"/>
              </a:rPr>
              <a:t>Les filières de formation en opérateur logistique </a:t>
            </a:r>
            <a:br>
              <a:rPr lang="fr-FR" sz="3600" dirty="0">
                <a:solidFill>
                  <a:schemeClr val="accent1"/>
                </a:solidFill>
                <a:latin typeface="Arial"/>
                <a:cs typeface="Arial"/>
              </a:rPr>
            </a:br>
            <a:endParaRPr lang="fr-FR" sz="36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77CCD2-C4A8-088A-E3F8-1686F53393D3}"/>
              </a:ext>
            </a:extLst>
          </p:cNvPr>
          <p:cNvSpPr txBox="1"/>
          <p:nvPr/>
        </p:nvSpPr>
        <p:spPr>
          <a:xfrm>
            <a:off x="0" y="1313036"/>
            <a:ext cx="9817628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i="1" dirty="0">
                <a:solidFill>
                  <a:srgbClr val="1B3651"/>
                </a:solidFill>
              </a:rPr>
              <a:t>Soit en obtenant une simple autorisation de conduite de son employeur ou en obtenant suite à formation un </a:t>
            </a:r>
            <a:r>
              <a:rPr lang="fr-FR" sz="2000" b="1" i="1" u="sng" dirty="0">
                <a:solidFill>
                  <a:srgbClr val="1B3651"/>
                </a:solidFill>
              </a:rPr>
              <a:t>C</a:t>
            </a:r>
            <a:r>
              <a:rPr lang="fr-FR" sz="2000" b="1" i="1" dirty="0">
                <a:solidFill>
                  <a:srgbClr val="1B3651"/>
                </a:solidFill>
              </a:rPr>
              <a:t>ertificat</a:t>
            </a:r>
            <a:r>
              <a:rPr lang="fr-FR" sz="2000" b="1" i="1" dirty="0">
                <a:solidFill>
                  <a:srgbClr val="0F1F2F"/>
                </a:solidFill>
              </a:rPr>
              <a:t> d’</a:t>
            </a:r>
            <a:r>
              <a:rPr lang="fr-FR" sz="2000" b="1" i="1" u="sng" dirty="0">
                <a:solidFill>
                  <a:srgbClr val="0F1F2F"/>
                </a:solidFill>
              </a:rPr>
              <a:t>A</a:t>
            </a:r>
            <a:r>
              <a:rPr lang="fr-FR" sz="2000" b="1" i="1" dirty="0">
                <a:solidFill>
                  <a:srgbClr val="0F1F2F"/>
                </a:solidFill>
              </a:rPr>
              <a:t>ptitude à la </a:t>
            </a:r>
            <a:r>
              <a:rPr lang="fr-FR" sz="2000" b="1" i="1" u="sng" dirty="0">
                <a:solidFill>
                  <a:srgbClr val="0F1F2F"/>
                </a:solidFill>
              </a:rPr>
              <a:t>C</a:t>
            </a:r>
            <a:r>
              <a:rPr lang="fr-FR" sz="2000" b="1" i="1" dirty="0">
                <a:solidFill>
                  <a:srgbClr val="0F1F2F"/>
                </a:solidFill>
              </a:rPr>
              <a:t>onduite en </a:t>
            </a:r>
            <a:r>
              <a:rPr lang="fr-FR" sz="2000" b="1" i="1" u="sng" dirty="0">
                <a:solidFill>
                  <a:srgbClr val="0F1F2F"/>
                </a:solidFill>
              </a:rPr>
              <a:t>S</a:t>
            </a:r>
            <a:r>
              <a:rPr lang="fr-FR" sz="2000" b="1" i="1" dirty="0">
                <a:solidFill>
                  <a:srgbClr val="0F1F2F"/>
                </a:solidFill>
              </a:rPr>
              <a:t>écurité</a:t>
            </a:r>
            <a:r>
              <a:rPr lang="fr-FR" sz="2000" i="1" dirty="0">
                <a:solidFill>
                  <a:srgbClr val="1B3651"/>
                </a:solidFill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CACES de la </a:t>
            </a:r>
            <a:r>
              <a:rPr lang="fr-FR" sz="2000" b="1" i="1" dirty="0">
                <a:solidFill>
                  <a:srgbClr val="1B3651"/>
                </a:solidFill>
              </a:rPr>
              <a:t>catégorie R489 </a:t>
            </a:r>
            <a:r>
              <a:rPr lang="fr-FR" sz="2000" dirty="0"/>
              <a:t>(ex-R389) et </a:t>
            </a:r>
            <a:r>
              <a:rPr lang="fr-FR" sz="2000" b="1" i="1" dirty="0">
                <a:solidFill>
                  <a:srgbClr val="1B3651"/>
                </a:solidFill>
              </a:rPr>
              <a:t>R485</a:t>
            </a:r>
          </a:p>
          <a:p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i="1" dirty="0">
                <a:solidFill>
                  <a:srgbClr val="1B3651"/>
                </a:solidFill>
              </a:rPr>
              <a:t>Soit en préparant </a:t>
            </a:r>
            <a:r>
              <a:rPr lang="fr-FR" sz="2000" b="1" i="1" dirty="0">
                <a:solidFill>
                  <a:srgbClr val="1B3651"/>
                </a:solidFill>
              </a:rPr>
              <a:t>un diplôme relevant de l’Education nationale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CAP Opérateur Logistique en 2 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BAC PRO Logistique en 3 ans ou 2 ans en apprentissage</a:t>
            </a:r>
          </a:p>
          <a:p>
            <a:pPr lvl="1"/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i="1" dirty="0">
                <a:solidFill>
                  <a:srgbClr val="0F1F2F"/>
                </a:solidFill>
              </a:rPr>
              <a:t>Soit en préparant </a:t>
            </a:r>
            <a:r>
              <a:rPr lang="fr-FR" sz="2000" b="1" i="1" dirty="0">
                <a:solidFill>
                  <a:srgbClr val="0F1F2F"/>
                </a:solidFill>
              </a:rPr>
              <a:t>un Titre Professionnel relevant du Ministère du travail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TP Préparateur de commandes en entrepôt – 280 heures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TP Cariste d’entrepôt H/F – 280 heures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TP Agent Magasinier – 455 heures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TP Technicien en Logistique d’Entreposage (TLE) - 630 heures</a:t>
            </a:r>
          </a:p>
          <a:p>
            <a:pPr lvl="1"/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13226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6A5B10-F8F6-126C-CB88-35B2734EF4F8}"/>
              </a:ext>
            </a:extLst>
          </p:cNvPr>
          <p:cNvSpPr/>
          <p:nvPr/>
        </p:nvSpPr>
        <p:spPr>
          <a:xfrm>
            <a:off x="3256183" y="1183781"/>
            <a:ext cx="5463090" cy="139576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Gère et </a:t>
            </a: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optimise les stocks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(entrées/sorties)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Définit et mettre en œuvre les </a:t>
            </a: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plans d'approvisionnement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dans les délais impartis en lien avec les transporteurs et les fabricants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Supervise le </a:t>
            </a: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stockage physique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des produits en fonction de la surface dédiée et de la rotation des marchandises stockées.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Joue le rôle </a:t>
            </a: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d’interface entre le travail administratif et de terrain </a:t>
            </a: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Poppins" panose="00000500000000000000" pitchFamily="2" charset="0"/>
              </a:rPr>
              <a:t>(opérations de manutention)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F115DB-9988-605F-8A14-EF8C27F0EC85}"/>
              </a:ext>
            </a:extLst>
          </p:cNvPr>
          <p:cNvSpPr/>
          <p:nvPr/>
        </p:nvSpPr>
        <p:spPr>
          <a:xfrm>
            <a:off x="3256183" y="5121848"/>
            <a:ext cx="5459401" cy="3339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692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Planifie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692D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organise et veille au bon déroulement des opérations de réception, de dispatching (tri) et d’expédition des marchandises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978562-D11B-D3B3-1BE4-433999427570}"/>
              </a:ext>
            </a:extLst>
          </p:cNvPr>
          <p:cNvSpPr/>
          <p:nvPr/>
        </p:nvSpPr>
        <p:spPr>
          <a:xfrm>
            <a:off x="3224748" y="953158"/>
            <a:ext cx="5559255" cy="1677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F2C56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Met tout en œuvre pour limiter les stocks tout en évitant les rupture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9F364E-02FA-5C7A-A76B-BF1FF288E5F0}"/>
              </a:ext>
            </a:extLst>
          </p:cNvPr>
          <p:cNvSpPr/>
          <p:nvPr/>
        </p:nvSpPr>
        <p:spPr>
          <a:xfrm>
            <a:off x="3256183" y="2886325"/>
            <a:ext cx="4442401" cy="1677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95998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Coordonne les activités des équipes logistiques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FC78AB-83B8-CB12-D50B-A8B760FDFF7D}"/>
              </a:ext>
            </a:extLst>
          </p:cNvPr>
          <p:cNvSpPr/>
          <p:nvPr/>
        </p:nvSpPr>
        <p:spPr>
          <a:xfrm>
            <a:off x="9139903" y="1183781"/>
            <a:ext cx="2213897" cy="13342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F2C5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COMPÉTENCES / QUALITÉS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Gestion des priorités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Travail en équipe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Capacité à s’organiser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5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5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1F2C5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9AEA14-9F21-F95B-8970-089868B368F1}"/>
              </a:ext>
            </a:extLst>
          </p:cNvPr>
          <p:cNvSpPr/>
          <p:nvPr/>
        </p:nvSpPr>
        <p:spPr>
          <a:xfrm>
            <a:off x="9164722" y="3227393"/>
            <a:ext cx="2270438" cy="1089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COMPÉTENCES / QUALITÉS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Gestion du stress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Capacités d’adaptation 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Sens de l’anticipation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6F7146-FBF3-0C84-EA78-D592B4C2CEB0}"/>
              </a:ext>
            </a:extLst>
          </p:cNvPr>
          <p:cNvSpPr/>
          <p:nvPr/>
        </p:nvSpPr>
        <p:spPr>
          <a:xfrm>
            <a:off x="9203694" y="5265775"/>
            <a:ext cx="2270438" cy="17035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692D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COMPÉTENCES / QUALITÉS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Sens des responsabilités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Sens de l’organisation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Gestion des priorités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Résolution de problèmes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Réactivité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1FEF3F2-8533-B612-6A39-6A6EB55EE910}"/>
              </a:ext>
            </a:extLst>
          </p:cNvPr>
          <p:cNvCxnSpPr>
            <a:cxnSpLocks/>
          </p:cNvCxnSpPr>
          <p:nvPr/>
        </p:nvCxnSpPr>
        <p:spPr>
          <a:xfrm>
            <a:off x="8914454" y="686316"/>
            <a:ext cx="0" cy="6171684"/>
          </a:xfrm>
          <a:prstGeom prst="line">
            <a:avLst/>
          </a:prstGeom>
          <a:ln>
            <a:solidFill>
              <a:srgbClr val="070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2E6FA121-9375-7A1E-BEC2-35E96F452434}"/>
              </a:ext>
            </a:extLst>
          </p:cNvPr>
          <p:cNvGrpSpPr/>
          <p:nvPr/>
        </p:nvGrpSpPr>
        <p:grpSpPr>
          <a:xfrm>
            <a:off x="446506" y="901018"/>
            <a:ext cx="2557775" cy="1562384"/>
            <a:chOff x="286952" y="1218273"/>
            <a:chExt cx="2666724" cy="1747943"/>
          </a:xfrm>
        </p:grpSpPr>
        <p:pic>
          <p:nvPicPr>
            <p:cNvPr id="13" name="Picture 68">
              <a:extLst>
                <a:ext uri="{FF2B5EF4-FFF2-40B4-BE49-F238E27FC236}">
                  <a16:creationId xmlns:a16="http://schemas.microsoft.com/office/drawing/2014/main" id="{56EBF196-1859-0C1E-97BF-2403FFA6A0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53" y="1218273"/>
              <a:ext cx="2666722" cy="1650211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81598C9-D623-1782-BC25-304A734572A9}"/>
                </a:ext>
              </a:extLst>
            </p:cNvPr>
            <p:cNvSpPr txBox="1"/>
            <p:nvPr/>
          </p:nvSpPr>
          <p:spPr>
            <a:xfrm>
              <a:off x="286952" y="2623351"/>
              <a:ext cx="2666724" cy="342865"/>
            </a:xfrm>
            <a:prstGeom prst="roundRect">
              <a:avLst/>
            </a:prstGeom>
            <a:solidFill>
              <a:srgbClr val="1F2C56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GESTIONNAIRE DE STOCKS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EDC97FE-35C4-69AD-88B4-EF101633225E}"/>
              </a:ext>
            </a:extLst>
          </p:cNvPr>
          <p:cNvGrpSpPr/>
          <p:nvPr/>
        </p:nvGrpSpPr>
        <p:grpSpPr>
          <a:xfrm>
            <a:off x="383938" y="2807407"/>
            <a:ext cx="2666725" cy="1803645"/>
            <a:chOff x="1007099" y="3969659"/>
            <a:chExt cx="2691744" cy="170005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3A0E130-9B96-605B-9BF6-8F7777E90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41" b="2341"/>
            <a:stretch/>
          </p:blipFill>
          <p:spPr>
            <a:xfrm>
              <a:off x="1007099" y="3969659"/>
              <a:ext cx="2666725" cy="162000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A1E442FE-463B-1F2C-2D90-34B672881FC6}"/>
                </a:ext>
              </a:extLst>
            </p:cNvPr>
            <p:cNvSpPr txBox="1"/>
            <p:nvPr/>
          </p:nvSpPr>
          <p:spPr>
            <a:xfrm>
              <a:off x="1007099" y="5312165"/>
              <a:ext cx="2691744" cy="357545"/>
            </a:xfrm>
            <a:prstGeom prst="roundRect">
              <a:avLst/>
            </a:prstGeom>
            <a:solidFill>
              <a:srgbClr val="195998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Chef d’équipe logistique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669DA03-4D80-0D07-6220-90CB7F5EBEBA}"/>
              </a:ext>
            </a:extLst>
          </p:cNvPr>
          <p:cNvGrpSpPr/>
          <p:nvPr/>
        </p:nvGrpSpPr>
        <p:grpSpPr>
          <a:xfrm>
            <a:off x="446506" y="5024446"/>
            <a:ext cx="2579372" cy="1696990"/>
            <a:chOff x="194030" y="5098412"/>
            <a:chExt cx="2759649" cy="169699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40ABE43-E978-B932-A148-EF6BA07BD3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4" r="2824"/>
            <a:stretch/>
          </p:blipFill>
          <p:spPr>
            <a:xfrm>
              <a:off x="194030" y="5098412"/>
              <a:ext cx="2759649" cy="169699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E541EE3-1AD0-755D-265D-B738540E5B3D}"/>
                </a:ext>
              </a:extLst>
            </p:cNvPr>
            <p:cNvSpPr txBox="1"/>
            <p:nvPr/>
          </p:nvSpPr>
          <p:spPr>
            <a:xfrm>
              <a:off x="197691" y="6431597"/>
              <a:ext cx="2755984" cy="357545"/>
            </a:xfrm>
            <a:prstGeom prst="roundRect">
              <a:avLst/>
            </a:prstGeom>
            <a:solidFill>
              <a:srgbClr val="0692D7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Chef de quai</a:t>
              </a:r>
            </a:p>
          </p:txBody>
        </p:sp>
      </p:grp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671D849-367C-8434-3178-FCD5CCB24735}"/>
              </a:ext>
            </a:extLst>
          </p:cNvPr>
          <p:cNvCxnSpPr>
            <a:cxnSpLocks/>
          </p:cNvCxnSpPr>
          <p:nvPr/>
        </p:nvCxnSpPr>
        <p:spPr>
          <a:xfrm flipH="1">
            <a:off x="2800395" y="2673130"/>
            <a:ext cx="8673737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D89A3AE-23A8-5E91-FE53-5F5588D9592B}"/>
              </a:ext>
            </a:extLst>
          </p:cNvPr>
          <p:cNvCxnSpPr>
            <a:cxnSpLocks/>
          </p:cNvCxnSpPr>
          <p:nvPr/>
        </p:nvCxnSpPr>
        <p:spPr>
          <a:xfrm flipH="1">
            <a:off x="2800395" y="4887881"/>
            <a:ext cx="8673737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1">
            <a:extLst>
              <a:ext uri="{FF2B5EF4-FFF2-40B4-BE49-F238E27FC236}">
                <a16:creationId xmlns:a16="http://schemas.microsoft.com/office/drawing/2014/main" id="{7A8E20DB-B559-5CA1-EB8B-124A9C2A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939"/>
            <a:ext cx="10515600" cy="5538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3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Les gestionnaires et fonctions de mangement intermédiaire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17D598-FE99-4472-AA80-F2D20CA44EC3}"/>
              </a:ext>
            </a:extLst>
          </p:cNvPr>
          <p:cNvSpPr txBox="1"/>
          <p:nvPr/>
        </p:nvSpPr>
        <p:spPr>
          <a:xfrm>
            <a:off x="3224748" y="3133555"/>
            <a:ext cx="56933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</a:rPr>
              <a:t>S’assurer de la </a:t>
            </a:r>
            <a:r>
              <a:rPr lang="fr-FR" sz="1200" b="1" i="0" dirty="0">
                <a:solidFill>
                  <a:schemeClr val="tx1"/>
                </a:solidFill>
                <a:effectLst/>
                <a:latin typeface="+mn-lt"/>
              </a:rPr>
              <a:t>bonne organisation du travail </a:t>
            </a:r>
            <a:r>
              <a:rPr lang="fr-FR" sz="1200" b="0" i="0" dirty="0">
                <a:solidFill>
                  <a:schemeClr val="tx1"/>
                </a:solidFill>
                <a:effectLst/>
                <a:latin typeface="+mn-lt"/>
              </a:rPr>
              <a:t>dont l’utilisation et la disponibilité des équipements</a:t>
            </a:r>
          </a:p>
          <a:p>
            <a:r>
              <a:rPr lang="fr-FR" sz="1200" b="1" dirty="0"/>
              <a:t>Contrôler les activités logistiques </a:t>
            </a:r>
            <a:r>
              <a:rPr lang="fr-FR" sz="1200" dirty="0"/>
              <a:t>en organisant les arrivages et la réception des marchandises</a:t>
            </a:r>
          </a:p>
          <a:p>
            <a:r>
              <a:rPr lang="fr-FR" sz="1200" dirty="0"/>
              <a:t>Participer à </a:t>
            </a:r>
            <a:r>
              <a:rPr lang="fr-FR" sz="1200" b="1" dirty="0"/>
              <a:t>l’organisation des zones de préparation</a:t>
            </a:r>
            <a:r>
              <a:rPr lang="fr-FR" sz="1200" dirty="0"/>
              <a:t>, </a:t>
            </a:r>
            <a:r>
              <a:rPr lang="fr-FR" sz="1200" b="1" dirty="0"/>
              <a:t>d’expédition et de stockage </a:t>
            </a:r>
            <a:r>
              <a:rPr lang="fr-FR" sz="1200" dirty="0"/>
              <a:t>et veiller à leur propreté</a:t>
            </a:r>
          </a:p>
          <a:p>
            <a:r>
              <a:rPr lang="fr-FR" sz="1200" dirty="0"/>
              <a:t>Participer à la </a:t>
            </a:r>
            <a:r>
              <a:rPr lang="fr-FR" sz="1200" b="1" dirty="0"/>
              <a:t>mise à jour, au suivi et à l’analyse des indicateurs </a:t>
            </a:r>
            <a:r>
              <a:rPr lang="fr-FR" sz="1200" dirty="0"/>
              <a:t>et tableaux de bord (productivité, qualité, sécurité)…</a:t>
            </a:r>
          </a:p>
          <a:p>
            <a:endParaRPr lang="fr-FR" sz="12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6FB9EB0-58A3-5042-ECD7-AF8163E6DD54}"/>
              </a:ext>
            </a:extLst>
          </p:cNvPr>
          <p:cNvSpPr txBox="1"/>
          <p:nvPr/>
        </p:nvSpPr>
        <p:spPr>
          <a:xfrm>
            <a:off x="3224748" y="5528299"/>
            <a:ext cx="56933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Contrôler la réception des commandes, établir l’ordre de traitement puis organiser la répartition des emplacements de stockage qu’il gère sur le site</a:t>
            </a:r>
          </a:p>
          <a:p>
            <a:r>
              <a:rPr lang="fr-FR" sz="1200" dirty="0"/>
              <a:t>Planifier l’activité des caristes et préparateurs de commandes selon l’ordre de traitement des commandes</a:t>
            </a:r>
          </a:p>
          <a:p>
            <a:r>
              <a:rPr lang="fr-FR" sz="1200" dirty="0"/>
              <a:t>Gérer les stocks de produits, marchandises ou matières premières (référencement, rotation…), …</a:t>
            </a:r>
          </a:p>
          <a:p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9690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1279-84D1-99CC-70A5-EE28459ED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F19769-C1F5-AC8C-C92F-BD6CA481771F}"/>
              </a:ext>
            </a:extLst>
          </p:cNvPr>
          <p:cNvSpPr/>
          <p:nvPr/>
        </p:nvSpPr>
        <p:spPr>
          <a:xfrm>
            <a:off x="3402611" y="4438347"/>
            <a:ext cx="5292263" cy="114031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Optimise les flux de marchandises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et les surfaces de stockage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Planifie 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 étapes du transport et temps de manutention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Gère 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 équipes logistiques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Doit maîtriser les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coûts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de la chaîne logistique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Réalise des études logistiques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d’implantations de nouvelles zones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3BF4E9-C64E-066B-6C9B-8C67D9476F89}"/>
              </a:ext>
            </a:extLst>
          </p:cNvPr>
          <p:cNvSpPr/>
          <p:nvPr/>
        </p:nvSpPr>
        <p:spPr>
          <a:xfrm>
            <a:off x="3419336" y="3886045"/>
            <a:ext cx="5164655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692D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SUPERVISE ET COORDONNE L’ACTIVITÉ DE PLUSIEURS SITES LOGISTIQUES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145BA3-195A-B0FB-0313-D0FA7FF4D0E5}"/>
              </a:ext>
            </a:extLst>
          </p:cNvPr>
          <p:cNvSpPr/>
          <p:nvPr/>
        </p:nvSpPr>
        <p:spPr>
          <a:xfrm>
            <a:off x="3419336" y="1308681"/>
            <a:ext cx="4695287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195998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PENSE EN PERMANENCE L’ORGANISATION DE L’ENTREPÔT POUR L’OPTIMISER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E73A72-98CD-83AE-5F31-912C34F80C4A}"/>
              </a:ext>
            </a:extLst>
          </p:cNvPr>
          <p:cNvSpPr/>
          <p:nvPr/>
        </p:nvSpPr>
        <p:spPr>
          <a:xfrm>
            <a:off x="3456955" y="1816326"/>
            <a:ext cx="5292267" cy="130651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Conçoit les modes d’organisation du stockage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Optimise et rationnalise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au mieux les surfaces de stockage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Supervise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l’ensemble des opérations de réception des marchandises, de leur état, du contrôle des inventaires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Anime, supervise et forme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les équipes logistiques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Assure le suivi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 budget de l’entrepôt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D04326-262F-B42F-F880-05BCEB053A0B}"/>
              </a:ext>
            </a:extLst>
          </p:cNvPr>
          <p:cNvSpPr/>
          <p:nvPr/>
        </p:nvSpPr>
        <p:spPr>
          <a:xfrm>
            <a:off x="9134035" y="1431939"/>
            <a:ext cx="2270438" cy="164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COMPÉTENCES / QUALITÉS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Gestion du stress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Capacités d’adaptation 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Sens de l’anticipation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EVOLUTIONS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Responsable Logistique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Manager Supply Chain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573DDB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F9B680-A646-19C5-A098-F692C1AF6BEB}"/>
              </a:ext>
            </a:extLst>
          </p:cNvPr>
          <p:cNvSpPr/>
          <p:nvPr/>
        </p:nvSpPr>
        <p:spPr>
          <a:xfrm>
            <a:off x="9116258" y="3772158"/>
            <a:ext cx="2270438" cy="2257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692D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COMPÉTENCES / QUALITÉS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Sens des responsabilités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Gestion des priorités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Résolution de problèmes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Réactivité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692D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EVOLUTIONS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Manager Supply Chain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Consultant Logistique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692D7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802BF02-6A01-DD6D-949C-F0B8E1FAE1D2}"/>
              </a:ext>
            </a:extLst>
          </p:cNvPr>
          <p:cNvCxnSpPr>
            <a:cxnSpLocks/>
          </p:cNvCxnSpPr>
          <p:nvPr/>
        </p:nvCxnSpPr>
        <p:spPr>
          <a:xfrm>
            <a:off x="8914454" y="686316"/>
            <a:ext cx="0" cy="6171684"/>
          </a:xfrm>
          <a:prstGeom prst="line">
            <a:avLst/>
          </a:prstGeom>
          <a:ln>
            <a:solidFill>
              <a:srgbClr val="070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DF3E7B-75F0-7E92-C7EE-89C40CB096BB}"/>
              </a:ext>
            </a:extLst>
          </p:cNvPr>
          <p:cNvGrpSpPr/>
          <p:nvPr/>
        </p:nvGrpSpPr>
        <p:grpSpPr>
          <a:xfrm>
            <a:off x="355573" y="1330143"/>
            <a:ext cx="2755984" cy="1745323"/>
            <a:chOff x="286953" y="3151010"/>
            <a:chExt cx="2755984" cy="1745323"/>
          </a:xfrm>
        </p:grpSpPr>
        <p:pic>
          <p:nvPicPr>
            <p:cNvPr id="26" name="Image 25" descr="Une image contenant habits, personne, jeans, chaussures&#10;&#10;Description générée automatiquement">
              <a:extLst>
                <a:ext uri="{FF2B5EF4-FFF2-40B4-BE49-F238E27FC236}">
                  <a16:creationId xmlns:a16="http://schemas.microsoft.com/office/drawing/2014/main" id="{413A8097-CA5D-7E51-B126-5A53D7A85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972" y="3151010"/>
              <a:ext cx="2730964" cy="1659024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CE4DD19D-4420-2CA7-6A8A-39DF1A571D00}"/>
                </a:ext>
              </a:extLst>
            </p:cNvPr>
            <p:cNvSpPr txBox="1"/>
            <p:nvPr/>
          </p:nvSpPr>
          <p:spPr>
            <a:xfrm>
              <a:off x="286953" y="4538788"/>
              <a:ext cx="2755984" cy="357545"/>
            </a:xfrm>
            <a:prstGeom prst="roundRect">
              <a:avLst/>
            </a:prstGeom>
            <a:solidFill>
              <a:srgbClr val="195998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RESPONSABLE D’ENTREPÔT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95C5FC-EFA2-1A78-6FB6-97BB6404FC05}"/>
              </a:ext>
            </a:extLst>
          </p:cNvPr>
          <p:cNvGrpSpPr/>
          <p:nvPr/>
        </p:nvGrpSpPr>
        <p:grpSpPr>
          <a:xfrm>
            <a:off x="332888" y="3886045"/>
            <a:ext cx="2755987" cy="1753793"/>
            <a:chOff x="197691" y="5041609"/>
            <a:chExt cx="2755987" cy="175379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4CC8031-9270-8A09-9F69-59E9518993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7691" y="5041609"/>
              <a:ext cx="2755987" cy="1753793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B11FD46-979E-C58D-9DF0-595288FAA5FA}"/>
                </a:ext>
              </a:extLst>
            </p:cNvPr>
            <p:cNvSpPr txBox="1"/>
            <p:nvPr/>
          </p:nvSpPr>
          <p:spPr>
            <a:xfrm>
              <a:off x="197691" y="6431597"/>
              <a:ext cx="2755984" cy="357545"/>
            </a:xfrm>
            <a:prstGeom prst="roundRect">
              <a:avLst/>
            </a:prstGeom>
            <a:solidFill>
              <a:srgbClr val="0692D7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RESPONSABLE LOGISTIQUE</a:t>
              </a:r>
            </a:p>
          </p:txBody>
        </p:sp>
      </p:grp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90DB93C-DDDB-C41B-043D-5986FD7ED7AE}"/>
              </a:ext>
            </a:extLst>
          </p:cNvPr>
          <p:cNvCxnSpPr>
            <a:cxnSpLocks/>
          </p:cNvCxnSpPr>
          <p:nvPr/>
        </p:nvCxnSpPr>
        <p:spPr>
          <a:xfrm flipH="1">
            <a:off x="3183030" y="3429000"/>
            <a:ext cx="8673737" cy="0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1">
            <a:extLst>
              <a:ext uri="{FF2B5EF4-FFF2-40B4-BE49-F238E27FC236}">
                <a16:creationId xmlns:a16="http://schemas.microsoft.com/office/drawing/2014/main" id="{44A5BC41-EB4A-B782-A7C5-0216F78D1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93" y="-150338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  <a:latin typeface="+mj-lt"/>
                <a:cs typeface="+mj-cs"/>
              </a:rPr>
              <a:t>Des exemples de postes d’encadrement</a:t>
            </a:r>
            <a:endParaRPr lang="fr-FR" sz="3200" b="1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599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113B52-04B3-8F99-4A5D-3DAE83142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84" y="-68840"/>
            <a:ext cx="11058144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Des perspectives d’avenir dans les métiers logistiques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351D798-1195-D347-8169-1EB9C833A7C8}" type="slidenum">
              <a:rPr lang="fr-FR"/>
              <a:pPr defTabSz="457200"/>
              <a:t>9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18051">
            <a:off x="495305" y="3367970"/>
            <a:ext cx="1062040" cy="8617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2716">
            <a:off x="344835" y="4872601"/>
            <a:ext cx="927282" cy="112325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51" y="1888765"/>
            <a:ext cx="1244049" cy="63479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865" y="865346"/>
            <a:ext cx="3669679" cy="782753"/>
          </a:xfrm>
          <a:prstGeom prst="rect">
            <a:avLst/>
          </a:prstGeom>
        </p:spPr>
      </p:pic>
      <p:pic>
        <p:nvPicPr>
          <p:cNvPr id="36" name="Image 35" descr="Une image contenant table, ordinateur&#10;&#10;Description générée automatiquement">
            <a:extLst>
              <a:ext uri="{FF2B5EF4-FFF2-40B4-BE49-F238E27FC236}">
                <a16:creationId xmlns:a16="http://schemas.microsoft.com/office/drawing/2014/main" id="{78877A11-0403-46C9-AE61-772941CF62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235" t="29278" r="9671" b="52733"/>
          <a:stretch/>
        </p:blipFill>
        <p:spPr>
          <a:xfrm>
            <a:off x="10578254" y="2894335"/>
            <a:ext cx="997252" cy="807320"/>
          </a:xfrm>
          <a:prstGeom prst="rect">
            <a:avLst/>
          </a:prstGeom>
        </p:spPr>
      </p:pic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A6ED3786-7161-6CAD-0D09-B9264D15F0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2319243"/>
              </p:ext>
            </p:extLst>
          </p:nvPr>
        </p:nvGraphicFramePr>
        <p:xfrm>
          <a:off x="2165114" y="1648099"/>
          <a:ext cx="8128000" cy="4804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327202" y="806557"/>
            <a:ext cx="9749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fr-FR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une carrière orientée Management, Nouvelles Technologies &amp; Innovation</a:t>
            </a:r>
            <a:endParaRPr lang="fr-FR" dirty="0">
              <a:solidFill>
                <a:schemeClr val="accent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223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 : avec coins arrondis en haut 56">
            <a:extLst>
              <a:ext uri="{FF2B5EF4-FFF2-40B4-BE49-F238E27FC236}">
                <a16:creationId xmlns:a16="http://schemas.microsoft.com/office/drawing/2014/main" id="{531A9E52-6602-364E-A3AC-94F11EAC2714}"/>
              </a:ext>
            </a:extLst>
          </p:cNvPr>
          <p:cNvSpPr/>
          <p:nvPr/>
        </p:nvSpPr>
        <p:spPr>
          <a:xfrm rot="16200000" flipH="1">
            <a:off x="3862483" y="-653822"/>
            <a:ext cx="446572" cy="406250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Rectangle : avec coins arrondis en haut 57">
            <a:extLst>
              <a:ext uri="{FF2B5EF4-FFF2-40B4-BE49-F238E27FC236}">
                <a16:creationId xmlns:a16="http://schemas.microsoft.com/office/drawing/2014/main" id="{EBC284F4-5826-864D-9800-66A9F83880AF}"/>
              </a:ext>
            </a:extLst>
          </p:cNvPr>
          <p:cNvSpPr/>
          <p:nvPr/>
        </p:nvSpPr>
        <p:spPr>
          <a:xfrm rot="16200000" flipH="1">
            <a:off x="2462108" y="-74249"/>
            <a:ext cx="446572" cy="232278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62" name="Titre 1">
            <a:extLst>
              <a:ext uri="{FF2B5EF4-FFF2-40B4-BE49-F238E27FC236}">
                <a16:creationId xmlns:a16="http://schemas.microsoft.com/office/drawing/2014/main" id="{EB490085-AD1F-E349-879A-54E26BDD3625}"/>
              </a:ext>
            </a:extLst>
          </p:cNvPr>
          <p:cNvSpPr txBox="1">
            <a:spLocks/>
          </p:cNvSpPr>
          <p:nvPr/>
        </p:nvSpPr>
        <p:spPr>
          <a:xfrm>
            <a:off x="1870416" y="932032"/>
            <a:ext cx="4212826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</a:rPr>
              <a:t>DES </a:t>
            </a:r>
            <a:r>
              <a:rPr lang="fr-FR" sz="2000" b="1" dirty="0">
                <a:solidFill>
                  <a:schemeClr val="bg1"/>
                </a:solidFill>
              </a:rPr>
              <a:t>EMPLOIS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     DE PLUS EN PLUS QUALIFIÉS</a:t>
            </a:r>
            <a:endParaRPr lang="fr-FR" sz="20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7314DE-85DA-CE4B-BF77-411EDEF3A95C}"/>
              </a:ext>
            </a:extLst>
          </p:cNvPr>
          <p:cNvSpPr/>
          <p:nvPr/>
        </p:nvSpPr>
        <p:spPr>
          <a:xfrm>
            <a:off x="4924002" y="3490454"/>
            <a:ext cx="1146468" cy="6324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CARISTES</a:t>
            </a:r>
            <a:r>
              <a:rPr lang="fr-FR" sz="1500" b="1" dirty="0">
                <a:solidFill>
                  <a:schemeClr val="bg2"/>
                </a:solidFill>
                <a:cs typeface="Arial"/>
              </a:rPr>
              <a:t> </a:t>
            </a:r>
            <a:br>
              <a:rPr lang="fr-FR" b="1" dirty="0">
                <a:solidFill>
                  <a:schemeClr val="bg2"/>
                </a:solidFill>
                <a:cs typeface="Arial"/>
              </a:rPr>
            </a:br>
            <a:r>
              <a:rPr lang="fr-FR" sz="1200" dirty="0">
                <a:solidFill>
                  <a:schemeClr val="bg2"/>
                </a:solidFill>
                <a:cs typeface="Arial"/>
              </a:rPr>
              <a:t>(conducteurs </a:t>
            </a:r>
            <a:br>
              <a:rPr lang="fr-FR" sz="1200" dirty="0">
                <a:solidFill>
                  <a:schemeClr val="bg2"/>
                </a:solidFill>
                <a:cs typeface="Arial"/>
              </a:rPr>
            </a:br>
            <a:r>
              <a:rPr lang="fr-FR" sz="1200" dirty="0">
                <a:solidFill>
                  <a:schemeClr val="bg2"/>
                </a:solidFill>
                <a:cs typeface="Arial"/>
              </a:rPr>
              <a:t>de chariots) 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287A08-363D-5349-92B2-333D934A1972}"/>
              </a:ext>
            </a:extLst>
          </p:cNvPr>
          <p:cNvSpPr/>
          <p:nvPr/>
        </p:nvSpPr>
        <p:spPr>
          <a:xfrm>
            <a:off x="5208732" y="2729725"/>
            <a:ext cx="556563" cy="30777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cs typeface="Arial"/>
              </a:rPr>
              <a:t>x 2,8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AF2A77-869F-7742-B0E4-8F8786F58769}"/>
              </a:ext>
            </a:extLst>
          </p:cNvPr>
          <p:cNvSpPr/>
          <p:nvPr/>
        </p:nvSpPr>
        <p:spPr>
          <a:xfrm>
            <a:off x="4942935" y="5108577"/>
            <a:ext cx="1067921" cy="591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MANUTEN-</a:t>
            </a:r>
            <a:br>
              <a:rPr lang="fr-FR" sz="1200" b="1" dirty="0">
                <a:solidFill>
                  <a:schemeClr val="bg2"/>
                </a:solidFill>
                <a:cs typeface="Arial"/>
              </a:rPr>
            </a:br>
            <a:r>
              <a:rPr lang="fr-FR" sz="1200" b="1" dirty="0">
                <a:solidFill>
                  <a:schemeClr val="bg2"/>
                </a:solidFill>
                <a:cs typeface="Arial"/>
              </a:rPr>
              <a:t>TIONNAIRES</a:t>
            </a:r>
            <a:br>
              <a:rPr lang="fr-FR" sz="1600" b="1" dirty="0">
                <a:solidFill>
                  <a:schemeClr val="bg2"/>
                </a:solidFill>
                <a:cs typeface="Arial"/>
              </a:rPr>
            </a:br>
            <a:r>
              <a:rPr lang="fr-FR" sz="1200" dirty="0">
                <a:solidFill>
                  <a:schemeClr val="bg2"/>
                </a:solidFill>
                <a:cs typeface="Arial"/>
              </a:rPr>
              <a:t>Non qualifiés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1A408E-1F6F-2249-B1D3-0E17C15EEDF8}"/>
              </a:ext>
            </a:extLst>
          </p:cNvPr>
          <p:cNvSpPr/>
          <p:nvPr/>
        </p:nvSpPr>
        <p:spPr>
          <a:xfrm>
            <a:off x="5208732" y="4312441"/>
            <a:ext cx="598241" cy="307777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cs typeface="Arial"/>
              </a:rPr>
              <a:t>- 50</a:t>
            </a:r>
            <a:r>
              <a:rPr lang="fr-FR" sz="1400" b="1" baseline="30000" dirty="0">
                <a:solidFill>
                  <a:schemeClr val="bg1"/>
                </a:solidFill>
                <a:cs typeface="Arial"/>
              </a:rPr>
              <a:t>%</a:t>
            </a:r>
            <a:endParaRPr lang="fr-FR" sz="1400" b="1" baseline="30000" dirty="0">
              <a:solidFill>
                <a:schemeClr val="bg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F1ADFD-F1B2-DE45-97F6-57F13D2D4A30}"/>
              </a:ext>
            </a:extLst>
          </p:cNvPr>
          <p:cNvSpPr/>
          <p:nvPr/>
        </p:nvSpPr>
        <p:spPr>
          <a:xfrm>
            <a:off x="6535930" y="3490453"/>
            <a:ext cx="1760574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MAGASINIER(ÈRE)S</a:t>
            </a:r>
            <a:endParaRPr lang="fr-FR" sz="1200" dirty="0">
              <a:solidFill>
                <a:schemeClr val="bg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A52A23-961E-C64D-8650-382DB546F217}"/>
              </a:ext>
            </a:extLst>
          </p:cNvPr>
          <p:cNvSpPr txBox="1"/>
          <p:nvPr/>
        </p:nvSpPr>
        <p:spPr>
          <a:xfrm>
            <a:off x="5717813" y="1912174"/>
            <a:ext cx="3608937" cy="27699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LES TENDANCES DE RECRUTEMENT DEPUIS 1989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A9FED3-A739-124C-BF09-EC3AA53006FD}"/>
              </a:ext>
            </a:extLst>
          </p:cNvPr>
          <p:cNvSpPr/>
          <p:nvPr/>
        </p:nvSpPr>
        <p:spPr>
          <a:xfrm>
            <a:off x="6535930" y="5114520"/>
            <a:ext cx="176704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OUVRIER(ÈRE)S </a:t>
            </a:r>
            <a:br>
              <a:rPr lang="fr-FR" sz="1200" b="1" dirty="0">
                <a:solidFill>
                  <a:schemeClr val="bg2"/>
                </a:solidFill>
                <a:cs typeface="Arial"/>
              </a:rPr>
            </a:br>
            <a:r>
              <a:rPr lang="fr-FR" sz="1200" b="1" dirty="0">
                <a:solidFill>
                  <a:schemeClr val="bg2"/>
                </a:solidFill>
                <a:cs typeface="Arial"/>
              </a:rPr>
              <a:t>DU TRI ET DE L’EMBALLAGE</a:t>
            </a:r>
            <a:endParaRPr lang="fr-FR" sz="1200" dirty="0">
              <a:solidFill>
                <a:schemeClr val="bg2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4BCC5D-2374-8B4C-BE74-D5C6F555A429}"/>
              </a:ext>
            </a:extLst>
          </p:cNvPr>
          <p:cNvSpPr/>
          <p:nvPr/>
        </p:nvSpPr>
        <p:spPr>
          <a:xfrm>
            <a:off x="8464092" y="5066798"/>
            <a:ext cx="153509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CADRES</a:t>
            </a:r>
          </a:p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300" b="1" dirty="0">
                <a:solidFill>
                  <a:schemeClr val="bg2"/>
                </a:solidFill>
                <a:cs typeface="Arial"/>
              </a:rPr>
              <a:t>10 000 postes/an </a:t>
            </a:r>
            <a:br>
              <a:rPr lang="fr-FR" sz="1300" b="1" dirty="0">
                <a:solidFill>
                  <a:schemeClr val="bg2"/>
                </a:solidFill>
                <a:cs typeface="Arial"/>
              </a:rPr>
            </a:br>
            <a:r>
              <a:rPr lang="fr-FR" sz="1300" b="1" dirty="0">
                <a:solidFill>
                  <a:schemeClr val="bg2"/>
                </a:solidFill>
                <a:cs typeface="Arial"/>
              </a:rPr>
              <a:t>à pourvoir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4D3667-BF49-4A4C-B80A-A940D1A65D00}"/>
              </a:ext>
            </a:extLst>
          </p:cNvPr>
          <p:cNvSpPr/>
          <p:nvPr/>
        </p:nvSpPr>
        <p:spPr>
          <a:xfrm>
            <a:off x="8464092" y="3490454"/>
            <a:ext cx="1390124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b="1" dirty="0">
                <a:solidFill>
                  <a:schemeClr val="bg2"/>
                </a:solidFill>
                <a:cs typeface="Arial"/>
              </a:rPr>
              <a:t>INGÉNIEUR(E)S </a:t>
            </a:r>
            <a:br>
              <a:rPr lang="fr-FR" b="1" dirty="0">
                <a:solidFill>
                  <a:schemeClr val="bg2"/>
                </a:solidFill>
                <a:cs typeface="Arial"/>
              </a:rPr>
            </a:br>
            <a:r>
              <a:rPr lang="fr-FR" sz="1200" dirty="0">
                <a:solidFill>
                  <a:schemeClr val="bg2"/>
                </a:solidFill>
                <a:cs typeface="Arial"/>
              </a:rPr>
              <a:t>des transports </a:t>
            </a:r>
            <a:br>
              <a:rPr lang="fr-FR" sz="1200" dirty="0">
                <a:solidFill>
                  <a:schemeClr val="bg2"/>
                </a:solidFill>
                <a:cs typeface="Arial"/>
              </a:rPr>
            </a:br>
            <a:r>
              <a:rPr lang="fr-FR" sz="1200" dirty="0">
                <a:solidFill>
                  <a:schemeClr val="bg2"/>
                </a:solidFill>
                <a:cs typeface="Arial"/>
              </a:rPr>
              <a:t>et de la logistique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ECF2FE5-27D7-B441-A4EB-EF0A56423D31}"/>
              </a:ext>
            </a:extLst>
          </p:cNvPr>
          <p:cNvSpPr/>
          <p:nvPr/>
        </p:nvSpPr>
        <p:spPr>
          <a:xfrm>
            <a:off x="8889376" y="2729725"/>
            <a:ext cx="556563" cy="30777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cs typeface="Arial"/>
              </a:rPr>
              <a:t>x 1,2</a:t>
            </a:r>
            <a:endParaRPr lang="fr-FR" sz="1400" b="1" dirty="0">
              <a:solidFill>
                <a:schemeClr val="bg1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B41B9C0-5EBA-C64A-9CC6-643F44909A61}"/>
              </a:ext>
            </a:extLst>
          </p:cNvPr>
          <p:cNvGrpSpPr/>
          <p:nvPr/>
        </p:nvGrpSpPr>
        <p:grpSpPr>
          <a:xfrm>
            <a:off x="5908996" y="3176444"/>
            <a:ext cx="244809" cy="244808"/>
            <a:chOff x="1155378" y="3582046"/>
            <a:chExt cx="244809" cy="244808"/>
          </a:xfrm>
        </p:grpSpPr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93659E29-9A1E-AB47-937A-F8E6A7236C1C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C00BD1F-4790-8745-9DC5-29F136227F9E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3506B1A3-B754-EF4A-8364-BAAFAE0F99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9A566EE7-5EE1-1142-B6E6-1B72D5E7840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Parenthèse ouvrante 39">
            <a:extLst>
              <a:ext uri="{FF2B5EF4-FFF2-40B4-BE49-F238E27FC236}">
                <a16:creationId xmlns:a16="http://schemas.microsoft.com/office/drawing/2014/main" id="{42C743BF-2691-ED42-BA37-B6180AE4DEAD}"/>
              </a:ext>
            </a:extLst>
          </p:cNvPr>
          <p:cNvSpPr/>
          <p:nvPr/>
        </p:nvSpPr>
        <p:spPr>
          <a:xfrm rot="5400000">
            <a:off x="7231103" y="-351734"/>
            <a:ext cx="367980" cy="5552383"/>
          </a:xfrm>
          <a:prstGeom prst="leftBracket">
            <a:avLst>
              <a:gd name="adj" fmla="val 101147"/>
            </a:avLst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13B3B077-4FA6-244F-9B07-289DB102B878}"/>
              </a:ext>
            </a:extLst>
          </p:cNvPr>
          <p:cNvGrpSpPr/>
          <p:nvPr/>
        </p:nvGrpSpPr>
        <p:grpSpPr>
          <a:xfrm rot="5400000">
            <a:off x="5908996" y="4726640"/>
            <a:ext cx="244809" cy="244808"/>
            <a:chOff x="1155378" y="3582046"/>
            <a:chExt cx="244809" cy="244808"/>
          </a:xfrm>
        </p:grpSpPr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7D75BD6A-F396-8A43-AC5B-EA0DF9654DD6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87BA47CB-24F4-8043-A99D-F4126F6A86E3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79" name="Connecteur droit 78">
                <a:extLst>
                  <a:ext uri="{FF2B5EF4-FFF2-40B4-BE49-F238E27FC236}">
                    <a16:creationId xmlns:a16="http://schemas.microsoft.com/office/drawing/2014/main" id="{10974560-E338-3241-84D1-885E34CF92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>
                <a:extLst>
                  <a:ext uri="{FF2B5EF4-FFF2-40B4-BE49-F238E27FC236}">
                    <a16:creationId xmlns:a16="http://schemas.microsoft.com/office/drawing/2014/main" id="{8CDFE51B-B5EC-EA44-9FCC-96281CBC64F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CDCCFBA2-4852-E545-921B-BEC568004629}"/>
              </a:ext>
            </a:extLst>
          </p:cNvPr>
          <p:cNvGrpSpPr/>
          <p:nvPr/>
        </p:nvGrpSpPr>
        <p:grpSpPr>
          <a:xfrm>
            <a:off x="9403023" y="3176444"/>
            <a:ext cx="244809" cy="244808"/>
            <a:chOff x="1155378" y="3582046"/>
            <a:chExt cx="244809" cy="244808"/>
          </a:xfrm>
        </p:grpSpPr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C3C8C3F2-A29F-184B-AD9F-D646ADCBA628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B452C65A-7D5F-7144-AF91-2B90326B87CF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96" name="Connecteur droit 95">
                <a:extLst>
                  <a:ext uri="{FF2B5EF4-FFF2-40B4-BE49-F238E27FC236}">
                    <a16:creationId xmlns:a16="http://schemas.microsoft.com/office/drawing/2014/main" id="{7C71178A-D748-B746-B679-37B2BCBF98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Connecteur droit 96">
                <a:extLst>
                  <a:ext uri="{FF2B5EF4-FFF2-40B4-BE49-F238E27FC236}">
                    <a16:creationId xmlns:a16="http://schemas.microsoft.com/office/drawing/2014/main" id="{4EA1C465-CDCC-1344-9FEC-146035738DB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261423E-94F3-394C-A295-B459412B9188}"/>
              </a:ext>
            </a:extLst>
          </p:cNvPr>
          <p:cNvSpPr/>
          <p:nvPr/>
        </p:nvSpPr>
        <p:spPr>
          <a:xfrm>
            <a:off x="8889376" y="4301352"/>
            <a:ext cx="556563" cy="30777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cs typeface="Arial"/>
              </a:rPr>
              <a:t>x 1,2</a:t>
            </a:r>
            <a:endParaRPr lang="fr-FR" sz="1400" b="1" dirty="0">
              <a:solidFill>
                <a:schemeClr val="bg1"/>
              </a:solidFill>
            </a:endParaRPr>
          </a:p>
        </p:txBody>
      </p: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B7F3FA34-13EB-2142-B13F-123FD00A6631}"/>
              </a:ext>
            </a:extLst>
          </p:cNvPr>
          <p:cNvGrpSpPr/>
          <p:nvPr/>
        </p:nvGrpSpPr>
        <p:grpSpPr>
          <a:xfrm>
            <a:off x="9403023" y="4748071"/>
            <a:ext cx="244809" cy="244808"/>
            <a:chOff x="1155378" y="3582046"/>
            <a:chExt cx="244809" cy="244808"/>
          </a:xfrm>
        </p:grpSpPr>
        <p:cxnSp>
          <p:nvCxnSpPr>
            <p:cNvPr id="100" name="Connecteur droit 99">
              <a:extLst>
                <a:ext uri="{FF2B5EF4-FFF2-40B4-BE49-F238E27FC236}">
                  <a16:creationId xmlns:a16="http://schemas.microsoft.com/office/drawing/2014/main" id="{68364E4A-D5A5-FF45-B49F-F9ACF5A7E7B9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0F1CF9AD-7427-8C46-A900-93E154F12904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102" name="Connecteur droit 101">
                <a:extLst>
                  <a:ext uri="{FF2B5EF4-FFF2-40B4-BE49-F238E27FC236}">
                    <a16:creationId xmlns:a16="http://schemas.microsoft.com/office/drawing/2014/main" id="{28AEECC5-A187-F841-84A9-4021810EFE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102">
                <a:extLst>
                  <a:ext uri="{FF2B5EF4-FFF2-40B4-BE49-F238E27FC236}">
                    <a16:creationId xmlns:a16="http://schemas.microsoft.com/office/drawing/2014/main" id="{7EEB9B30-2B6A-7543-8DCE-3CBD7B03867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A3731484-6D25-EB48-996C-2679117F1001}"/>
              </a:ext>
            </a:extLst>
          </p:cNvPr>
          <p:cNvGrpSpPr/>
          <p:nvPr/>
        </p:nvGrpSpPr>
        <p:grpSpPr>
          <a:xfrm rot="5400000">
            <a:off x="7669034" y="3176444"/>
            <a:ext cx="244809" cy="244808"/>
            <a:chOff x="1155378" y="3582046"/>
            <a:chExt cx="244809" cy="244808"/>
          </a:xfrm>
        </p:grpSpPr>
        <p:cxnSp>
          <p:nvCxnSpPr>
            <p:cNvPr id="110" name="Connecteur droit 109">
              <a:extLst>
                <a:ext uri="{FF2B5EF4-FFF2-40B4-BE49-F238E27FC236}">
                  <a16:creationId xmlns:a16="http://schemas.microsoft.com/office/drawing/2014/main" id="{23495E82-1F7E-F445-94D1-033318BF1160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6C6E344D-14ED-594B-8510-C5D5C6219EBD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112" name="Connecteur droit 111">
                <a:extLst>
                  <a:ext uri="{FF2B5EF4-FFF2-40B4-BE49-F238E27FC236}">
                    <a16:creationId xmlns:a16="http://schemas.microsoft.com/office/drawing/2014/main" id="{B38FCE8F-B03C-E849-8608-9442B3C67B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>
                <a:extLst>
                  <a:ext uri="{FF2B5EF4-FFF2-40B4-BE49-F238E27FC236}">
                    <a16:creationId xmlns:a16="http://schemas.microsoft.com/office/drawing/2014/main" id="{DCC97F86-F968-4E48-B6A2-39512653C57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78C31C50-89E8-5344-B38C-5D7DAD85DD52}"/>
              </a:ext>
            </a:extLst>
          </p:cNvPr>
          <p:cNvGrpSpPr/>
          <p:nvPr/>
        </p:nvGrpSpPr>
        <p:grpSpPr>
          <a:xfrm>
            <a:off x="7640459" y="4748071"/>
            <a:ext cx="244809" cy="244808"/>
            <a:chOff x="1155378" y="3582046"/>
            <a:chExt cx="244809" cy="244808"/>
          </a:xfrm>
        </p:grpSpPr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AB3A6DA1-BB1E-1E44-A167-45B1D8484C45}"/>
                </a:ext>
              </a:extLst>
            </p:cNvPr>
            <p:cNvCxnSpPr/>
            <p:nvPr/>
          </p:nvCxnSpPr>
          <p:spPr>
            <a:xfrm flipH="1">
              <a:off x="1155378" y="3588396"/>
              <a:ext cx="238458" cy="238458"/>
            </a:xfrm>
            <a:prstGeom prst="line">
              <a:avLst/>
            </a:prstGeom>
            <a:ln w="1905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7B9958A3-2291-7D47-895C-8584C296E113}"/>
                </a:ext>
              </a:extLst>
            </p:cNvPr>
            <p:cNvGrpSpPr/>
            <p:nvPr/>
          </p:nvGrpSpPr>
          <p:grpSpPr>
            <a:xfrm>
              <a:off x="1181590" y="3582046"/>
              <a:ext cx="218597" cy="218597"/>
              <a:chOff x="1181590" y="3582046"/>
              <a:chExt cx="218597" cy="218597"/>
            </a:xfrm>
          </p:grpSpPr>
          <p:cxnSp>
            <p:nvCxnSpPr>
              <p:cNvPr id="117" name="Connecteur droit 116">
                <a:extLst>
                  <a:ext uri="{FF2B5EF4-FFF2-40B4-BE49-F238E27FC236}">
                    <a16:creationId xmlns:a16="http://schemas.microsoft.com/office/drawing/2014/main" id="{667897EB-906A-0B49-951D-D10EB5EE41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1590" y="3588396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necteur droit 117">
                <a:extLst>
                  <a:ext uri="{FF2B5EF4-FFF2-40B4-BE49-F238E27FC236}">
                    <a16:creationId xmlns:a16="http://schemas.microsoft.com/office/drawing/2014/main" id="{99AD2E88-0007-384F-88E6-D538F91B0AB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284538" y="3691345"/>
                <a:ext cx="21859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BCD21C7B-93A5-5846-8FEA-F5C5F15EF5B3}"/>
              </a:ext>
            </a:extLst>
          </p:cNvPr>
          <p:cNvCxnSpPr>
            <a:cxnSpLocks/>
          </p:cNvCxnSpPr>
          <p:nvPr/>
        </p:nvCxnSpPr>
        <p:spPr>
          <a:xfrm>
            <a:off x="4724400" y="4171695"/>
            <a:ext cx="5364520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D1A943AC-D3C2-7141-9CEC-0AE819DEB0A0}"/>
              </a:ext>
            </a:extLst>
          </p:cNvPr>
          <p:cNvCxnSpPr>
            <a:cxnSpLocks/>
          </p:cNvCxnSpPr>
          <p:nvPr/>
        </p:nvCxnSpPr>
        <p:spPr>
          <a:xfrm>
            <a:off x="6521567" y="2791640"/>
            <a:ext cx="0" cy="297535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BD6BB736-D6A1-D244-9AD5-88DB9754CD15}"/>
              </a:ext>
            </a:extLst>
          </p:cNvPr>
          <p:cNvCxnSpPr>
            <a:cxnSpLocks/>
          </p:cNvCxnSpPr>
          <p:nvPr/>
        </p:nvCxnSpPr>
        <p:spPr>
          <a:xfrm>
            <a:off x="8296505" y="2791640"/>
            <a:ext cx="0" cy="297535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ED5837F-7C96-A844-93FA-3F4B21944F3A}"/>
              </a:ext>
            </a:extLst>
          </p:cNvPr>
          <p:cNvSpPr/>
          <p:nvPr/>
        </p:nvSpPr>
        <p:spPr>
          <a:xfrm rot="8100000">
            <a:off x="807943" y="4041394"/>
            <a:ext cx="326387" cy="289187"/>
          </a:xfrm>
          <a:prstGeom prst="rect">
            <a:avLst/>
          </a:prstGeom>
          <a:solidFill>
            <a:srgbClr val="F2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defRPr/>
            </a:pPr>
            <a:r>
              <a:rPr lang="fr-FR" dirty="0">
                <a:solidFill>
                  <a:srgbClr val="FFFFFF"/>
                </a:solidFill>
                <a:latin typeface="Arial" panose="020B0604020202020204"/>
              </a:rPr>
              <a:t>   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772FFC8-9A95-2D4A-B858-DFB2F9DCB50E}"/>
              </a:ext>
            </a:extLst>
          </p:cNvPr>
          <p:cNvSpPr/>
          <p:nvPr/>
        </p:nvSpPr>
        <p:spPr>
          <a:xfrm>
            <a:off x="1049791" y="3181857"/>
            <a:ext cx="151069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fr-FR" sz="1400" dirty="0">
                <a:solidFill>
                  <a:schemeClr val="bg2"/>
                </a:solidFill>
                <a:cs typeface="Arial"/>
              </a:rPr>
              <a:t>Les métiers deviennent </a:t>
            </a:r>
            <a:r>
              <a:rPr lang="fr-FR" sz="1400" b="1" dirty="0">
                <a:solidFill>
                  <a:schemeClr val="bg2"/>
                </a:solidFill>
                <a:cs typeface="Arial"/>
              </a:rPr>
              <a:t>de plus en plus techniques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8265945E-6923-3945-AEEC-26AE6BAF2CA6}"/>
              </a:ext>
            </a:extLst>
          </p:cNvPr>
          <p:cNvSpPr/>
          <p:nvPr/>
        </p:nvSpPr>
        <p:spPr>
          <a:xfrm>
            <a:off x="868503" y="4402314"/>
            <a:ext cx="16820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fr-FR" sz="1400" dirty="0">
                <a:solidFill>
                  <a:schemeClr val="bg2"/>
                </a:solidFill>
                <a:cs typeface="Arial"/>
              </a:rPr>
              <a:t>Les entreprises recherchent </a:t>
            </a:r>
            <a:r>
              <a:rPr lang="fr-FR" sz="1400" b="1" dirty="0">
                <a:solidFill>
                  <a:schemeClr val="bg2"/>
                </a:solidFill>
                <a:cs typeface="Arial"/>
              </a:rPr>
              <a:t>une main-d’œuvre plus qualifiée </a:t>
            </a:r>
          </a:p>
        </p:txBody>
      </p:sp>
      <p:sp>
        <p:nvSpPr>
          <p:cNvPr id="277" name="Espace réservé du contenu 2">
            <a:extLst>
              <a:ext uri="{FF2B5EF4-FFF2-40B4-BE49-F238E27FC236}">
                <a16:creationId xmlns:a16="http://schemas.microsoft.com/office/drawing/2014/main" id="{E7536F23-FB04-D142-8B00-D0450F796811}"/>
              </a:ext>
            </a:extLst>
          </p:cNvPr>
          <p:cNvSpPr txBox="1">
            <a:spLocks/>
          </p:cNvSpPr>
          <p:nvPr/>
        </p:nvSpPr>
        <p:spPr>
          <a:xfrm>
            <a:off x="2813762" y="5552807"/>
            <a:ext cx="397545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AEE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AEE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400" b="1" dirty="0">
                <a:solidFill>
                  <a:schemeClr val="accent4"/>
                </a:solidFill>
              </a:rPr>
              <a:t>1989</a:t>
            </a:r>
          </a:p>
        </p:txBody>
      </p:sp>
      <p:sp>
        <p:nvSpPr>
          <p:cNvPr id="297" name="ZoneTexte 296">
            <a:extLst>
              <a:ext uri="{FF2B5EF4-FFF2-40B4-BE49-F238E27FC236}">
                <a16:creationId xmlns:a16="http://schemas.microsoft.com/office/drawing/2014/main" id="{F1AC6EA1-388E-674D-95FC-36A4EC712319}"/>
              </a:ext>
            </a:extLst>
          </p:cNvPr>
          <p:cNvSpPr txBox="1"/>
          <p:nvPr/>
        </p:nvSpPr>
        <p:spPr>
          <a:xfrm>
            <a:off x="1603450" y="1969414"/>
            <a:ext cx="254662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200" b="1" cap="all" dirty="0">
                <a:solidFill>
                  <a:schemeClr val="bg1"/>
                </a:solidFill>
              </a:rPr>
              <a:t>La cartographie des emplois en transport-logistique se modifie</a:t>
            </a:r>
          </a:p>
        </p:txBody>
      </p: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2604BC6C-4B55-AB45-81B2-FCBF71A3C026}"/>
              </a:ext>
            </a:extLst>
          </p:cNvPr>
          <p:cNvGrpSpPr/>
          <p:nvPr/>
        </p:nvGrpSpPr>
        <p:grpSpPr>
          <a:xfrm>
            <a:off x="7052492" y="3102169"/>
            <a:ext cx="299431" cy="365515"/>
            <a:chOff x="5980522" y="8462610"/>
            <a:chExt cx="570403" cy="696290"/>
          </a:xfrm>
          <a:solidFill>
            <a:srgbClr val="002060"/>
          </a:solidFill>
        </p:grpSpPr>
        <p:sp>
          <p:nvSpPr>
            <p:cNvPr id="205" name="Forme libre 204">
              <a:extLst>
                <a:ext uri="{FF2B5EF4-FFF2-40B4-BE49-F238E27FC236}">
                  <a16:creationId xmlns:a16="http://schemas.microsoft.com/office/drawing/2014/main" id="{1C2305F4-0E7F-D14B-A18F-11637587D7BF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81342471-F857-B44C-A124-06990C25293E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9FBA3289-26E4-174B-A90B-E70C27FE6833}"/>
              </a:ext>
            </a:extLst>
          </p:cNvPr>
          <p:cNvGrpSpPr/>
          <p:nvPr/>
        </p:nvGrpSpPr>
        <p:grpSpPr>
          <a:xfrm>
            <a:off x="7052492" y="4681587"/>
            <a:ext cx="299431" cy="365515"/>
            <a:chOff x="5980522" y="8462610"/>
            <a:chExt cx="570403" cy="696290"/>
          </a:xfrm>
          <a:solidFill>
            <a:srgbClr val="002060"/>
          </a:solidFill>
        </p:grpSpPr>
        <p:sp>
          <p:nvSpPr>
            <p:cNvPr id="208" name="Forme libre 207">
              <a:extLst>
                <a:ext uri="{FF2B5EF4-FFF2-40B4-BE49-F238E27FC236}">
                  <a16:creationId xmlns:a16="http://schemas.microsoft.com/office/drawing/2014/main" id="{216FDE67-38F1-CE4A-A6C0-C9FBEE5CDCF0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3A0BFF90-479A-D64C-BB65-8124940F8EFD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0" name="Groupe 209">
            <a:extLst>
              <a:ext uri="{FF2B5EF4-FFF2-40B4-BE49-F238E27FC236}">
                <a16:creationId xmlns:a16="http://schemas.microsoft.com/office/drawing/2014/main" id="{EE29637F-2564-254F-A3F2-5C06D017105A}"/>
              </a:ext>
            </a:extLst>
          </p:cNvPr>
          <p:cNvGrpSpPr/>
          <p:nvPr/>
        </p:nvGrpSpPr>
        <p:grpSpPr>
          <a:xfrm>
            <a:off x="5362237" y="4681587"/>
            <a:ext cx="299431" cy="365515"/>
            <a:chOff x="5980522" y="8462610"/>
            <a:chExt cx="570403" cy="696290"/>
          </a:xfrm>
          <a:solidFill>
            <a:srgbClr val="002060"/>
          </a:solidFill>
        </p:grpSpPr>
        <p:sp>
          <p:nvSpPr>
            <p:cNvPr id="211" name="Forme libre 210">
              <a:extLst>
                <a:ext uri="{FF2B5EF4-FFF2-40B4-BE49-F238E27FC236}">
                  <a16:creationId xmlns:a16="http://schemas.microsoft.com/office/drawing/2014/main" id="{7BC8ABF2-3CD2-D144-9F94-56BBD2E3423F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7D0BCE36-05A7-F24E-8862-490CC41BF886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9" name="Groupe 218">
            <a:extLst>
              <a:ext uri="{FF2B5EF4-FFF2-40B4-BE49-F238E27FC236}">
                <a16:creationId xmlns:a16="http://schemas.microsoft.com/office/drawing/2014/main" id="{3B8453F1-BF9E-4840-9D70-AC8342808ABA}"/>
              </a:ext>
            </a:extLst>
          </p:cNvPr>
          <p:cNvGrpSpPr/>
          <p:nvPr/>
        </p:nvGrpSpPr>
        <p:grpSpPr>
          <a:xfrm>
            <a:off x="5353001" y="3102169"/>
            <a:ext cx="299431" cy="365515"/>
            <a:chOff x="5980522" y="8462610"/>
            <a:chExt cx="570403" cy="696290"/>
          </a:xfrm>
          <a:solidFill>
            <a:srgbClr val="002060"/>
          </a:solidFill>
        </p:grpSpPr>
        <p:sp>
          <p:nvSpPr>
            <p:cNvPr id="220" name="Forme libre 219">
              <a:extLst>
                <a:ext uri="{FF2B5EF4-FFF2-40B4-BE49-F238E27FC236}">
                  <a16:creationId xmlns:a16="http://schemas.microsoft.com/office/drawing/2014/main" id="{AB5D01BE-A6B9-D14B-89FA-9B6142CC27A6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602A02A7-AD14-1541-9B6E-ABEAF1804D6F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pic>
        <p:nvPicPr>
          <p:cNvPr id="124" name="Graphique 123">
            <a:extLst>
              <a:ext uri="{FF2B5EF4-FFF2-40B4-BE49-F238E27FC236}">
                <a16:creationId xmlns:a16="http://schemas.microsoft.com/office/drawing/2014/main" id="{029F87EA-4B51-6743-8706-2C6700F7809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75407" y="3080457"/>
            <a:ext cx="351343" cy="412446"/>
          </a:xfrm>
          <a:prstGeom prst="rect">
            <a:avLst/>
          </a:prstGeom>
        </p:spPr>
      </p:pic>
      <p:pic>
        <p:nvPicPr>
          <p:cNvPr id="126" name="Graphique 125">
            <a:extLst>
              <a:ext uri="{FF2B5EF4-FFF2-40B4-BE49-F238E27FC236}">
                <a16:creationId xmlns:a16="http://schemas.microsoft.com/office/drawing/2014/main" id="{5DF4439B-1389-F047-A5DF-CCE5E5AF058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75407" y="4662634"/>
            <a:ext cx="351343" cy="412446"/>
          </a:xfrm>
          <a:prstGeom prst="rect">
            <a:avLst/>
          </a:prstGeom>
        </p:spPr>
      </p:pic>
      <p:sp>
        <p:nvSpPr>
          <p:cNvPr id="122" name="Espace réservé du contenu 2">
            <a:extLst>
              <a:ext uri="{FF2B5EF4-FFF2-40B4-BE49-F238E27FC236}">
                <a16:creationId xmlns:a16="http://schemas.microsoft.com/office/drawing/2014/main" id="{78ADE3B5-CA08-9A4F-BB02-497A299F1953}"/>
              </a:ext>
            </a:extLst>
          </p:cNvPr>
          <p:cNvSpPr txBox="1">
            <a:spLocks/>
          </p:cNvSpPr>
          <p:nvPr/>
        </p:nvSpPr>
        <p:spPr>
          <a:xfrm>
            <a:off x="2862183" y="2873571"/>
            <a:ext cx="397545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AEE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AEE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1400" b="1" dirty="0">
                <a:solidFill>
                  <a:schemeClr val="accent2"/>
                </a:solidFill>
              </a:rPr>
              <a:t>2023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D1DDB3C-5489-B04C-9ABD-7CE8F255AEB4}"/>
              </a:ext>
            </a:extLst>
          </p:cNvPr>
          <p:cNvGrpSpPr/>
          <p:nvPr/>
        </p:nvGrpSpPr>
        <p:grpSpPr>
          <a:xfrm>
            <a:off x="3759645" y="3919523"/>
            <a:ext cx="434368" cy="381574"/>
            <a:chOff x="-1088397" y="3992830"/>
            <a:chExt cx="653045" cy="57367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FF1D7C42-B27A-2D47-B5CE-F7A899A1E1A5}"/>
                </a:ext>
              </a:extLst>
            </p:cNvPr>
            <p:cNvGrpSpPr/>
            <p:nvPr/>
          </p:nvGrpSpPr>
          <p:grpSpPr>
            <a:xfrm>
              <a:off x="-688347" y="4122934"/>
              <a:ext cx="252995" cy="443571"/>
              <a:chOff x="-688347" y="4122934"/>
              <a:chExt cx="252995" cy="443571"/>
            </a:xfrm>
          </p:grpSpPr>
          <p:grpSp>
            <p:nvGrpSpPr>
              <p:cNvPr id="143" name="Groupe 142">
                <a:extLst>
                  <a:ext uri="{FF2B5EF4-FFF2-40B4-BE49-F238E27FC236}">
                    <a16:creationId xmlns:a16="http://schemas.microsoft.com/office/drawing/2014/main" id="{E1D16841-CFC2-3A45-9EE1-7393CEEFBB0A}"/>
                  </a:ext>
                </a:extLst>
              </p:cNvPr>
              <p:cNvGrpSpPr/>
              <p:nvPr/>
            </p:nvGrpSpPr>
            <p:grpSpPr>
              <a:xfrm>
                <a:off x="-688347" y="4257674"/>
                <a:ext cx="252995" cy="308831"/>
                <a:chOff x="5980522" y="8462610"/>
                <a:chExt cx="570403" cy="696290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44" name="Forme libre 143">
                  <a:extLst>
                    <a:ext uri="{FF2B5EF4-FFF2-40B4-BE49-F238E27FC236}">
                      <a16:creationId xmlns:a16="http://schemas.microsoft.com/office/drawing/2014/main" id="{914550CA-4199-B347-9D3E-32F9585D566E}"/>
                    </a:ext>
                  </a:extLst>
                </p:cNvPr>
                <p:cNvSpPr/>
                <p:nvPr/>
              </p:nvSpPr>
              <p:spPr>
                <a:xfrm>
                  <a:off x="6086997" y="8462610"/>
                  <a:ext cx="361255" cy="360969"/>
                </a:xfrm>
                <a:custGeom>
                  <a:avLst/>
                  <a:gdLst>
                    <a:gd name="connsiteX0" fmla="*/ 365058 w 361255"/>
                    <a:gd name="connsiteY0" fmla="*/ 182384 h 360969"/>
                    <a:gd name="connsiteX1" fmla="*/ 182529 w 361255"/>
                    <a:gd name="connsiteY1" fmla="*/ 364769 h 360969"/>
                    <a:gd name="connsiteX2" fmla="*/ 0 w 361255"/>
                    <a:gd name="connsiteY2" fmla="*/ 182384 h 360969"/>
                    <a:gd name="connsiteX3" fmla="*/ 182529 w 361255"/>
                    <a:gd name="connsiteY3" fmla="*/ 0 h 360969"/>
                    <a:gd name="connsiteX4" fmla="*/ 365058 w 361255"/>
                    <a:gd name="connsiteY4" fmla="*/ 182384 h 360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255" h="360969">
                      <a:moveTo>
                        <a:pt x="365058" y="182384"/>
                      </a:moveTo>
                      <a:cubicBezTo>
                        <a:pt x="365058" y="283113"/>
                        <a:pt x="283337" y="364769"/>
                        <a:pt x="182529" y="364769"/>
                      </a:cubicBezTo>
                      <a:cubicBezTo>
                        <a:pt x="81721" y="364769"/>
                        <a:pt x="0" y="283112"/>
                        <a:pt x="0" y="182384"/>
                      </a:cubicBezTo>
                      <a:cubicBezTo>
                        <a:pt x="0" y="81656"/>
                        <a:pt x="81721" y="0"/>
                        <a:pt x="182529" y="0"/>
                      </a:cubicBezTo>
                      <a:cubicBezTo>
                        <a:pt x="283337" y="0"/>
                        <a:pt x="365058" y="81656"/>
                        <a:pt x="365058" y="182384"/>
                      </a:cubicBez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45" name="Forme libre 144">
                  <a:extLst>
                    <a:ext uri="{FF2B5EF4-FFF2-40B4-BE49-F238E27FC236}">
                      <a16:creationId xmlns:a16="http://schemas.microsoft.com/office/drawing/2014/main" id="{C63C19F2-BB48-1D41-83A5-FB18D4A97A12}"/>
                    </a:ext>
                  </a:extLst>
                </p:cNvPr>
                <p:cNvSpPr/>
                <p:nvPr/>
              </p:nvSpPr>
              <p:spPr>
                <a:xfrm>
                  <a:off x="5980522" y="8845427"/>
                  <a:ext cx="570403" cy="313473"/>
                </a:xfrm>
                <a:custGeom>
                  <a:avLst/>
                  <a:gdLst>
                    <a:gd name="connsiteX0" fmla="*/ 578008 w 570403"/>
                    <a:gd name="connsiteY0" fmla="*/ 320123 h 313473"/>
                    <a:gd name="connsiteX1" fmla="*/ 289004 w 570403"/>
                    <a:gd name="connsiteY1" fmla="*/ 0 h 313473"/>
                    <a:gd name="connsiteX2" fmla="*/ 0 w 570403"/>
                    <a:gd name="connsiteY2" fmla="*/ 320123 h 313473"/>
                    <a:gd name="connsiteX3" fmla="*/ 578008 w 570403"/>
                    <a:gd name="connsiteY3" fmla="*/ 320123 h 313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403" h="313473">
                      <a:moveTo>
                        <a:pt x="578008" y="320123"/>
                      </a:moveTo>
                      <a:cubicBezTo>
                        <a:pt x="578008" y="143438"/>
                        <a:pt x="448717" y="0"/>
                        <a:pt x="289004" y="0"/>
                      </a:cubicBezTo>
                      <a:cubicBezTo>
                        <a:pt x="129291" y="0"/>
                        <a:pt x="0" y="143438"/>
                        <a:pt x="0" y="320123"/>
                      </a:cubicBezTo>
                      <a:lnTo>
                        <a:pt x="578008" y="320123"/>
                      </a:ln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159" name="Forme libre 158">
                <a:extLst>
                  <a:ext uri="{FF2B5EF4-FFF2-40B4-BE49-F238E27FC236}">
                    <a16:creationId xmlns:a16="http://schemas.microsoft.com/office/drawing/2014/main" id="{D4CE7924-A9AE-C740-99C2-24B44D2BC885}"/>
                  </a:ext>
                </a:extLst>
              </p:cNvPr>
              <p:cNvSpPr/>
              <p:nvPr/>
            </p:nvSpPr>
            <p:spPr>
              <a:xfrm>
                <a:off x="-610841" y="4122934"/>
                <a:ext cx="97983" cy="97504"/>
              </a:xfrm>
              <a:custGeom>
                <a:avLst/>
                <a:gdLst>
                  <a:gd name="connsiteX0" fmla="*/ 80303 w 97983"/>
                  <a:gd name="connsiteY0" fmla="*/ 1 h 97504"/>
                  <a:gd name="connsiteX1" fmla="*/ 91749 w 97983"/>
                  <a:gd name="connsiteY1" fmla="*/ 4400 h 97504"/>
                  <a:gd name="connsiteX2" fmla="*/ 92994 w 97983"/>
                  <a:gd name="connsiteY2" fmla="*/ 28537 h 97504"/>
                  <a:gd name="connsiteX3" fmla="*/ 73074 w 97983"/>
                  <a:gd name="connsiteY3" fmla="*/ 48457 h 97504"/>
                  <a:gd name="connsiteX4" fmla="*/ 92994 w 97983"/>
                  <a:gd name="connsiteY4" fmla="*/ 68377 h 97504"/>
                  <a:gd name="connsiteX5" fmla="*/ 92994 w 97983"/>
                  <a:gd name="connsiteY5" fmla="*/ 92515 h 97504"/>
                  <a:gd name="connsiteX6" fmla="*/ 68857 w 97983"/>
                  <a:gd name="connsiteY6" fmla="*/ 92515 h 97504"/>
                  <a:gd name="connsiteX7" fmla="*/ 48937 w 97983"/>
                  <a:gd name="connsiteY7" fmla="*/ 72595 h 97504"/>
                  <a:gd name="connsiteX8" fmla="*/ 29017 w 97983"/>
                  <a:gd name="connsiteY8" fmla="*/ 92515 h 97504"/>
                  <a:gd name="connsiteX9" fmla="*/ 4880 w 97983"/>
                  <a:gd name="connsiteY9" fmla="*/ 92515 h 97504"/>
                  <a:gd name="connsiteX10" fmla="*/ 5102 w 97983"/>
                  <a:gd name="connsiteY10" fmla="*/ 68377 h 97504"/>
                  <a:gd name="connsiteX11" fmla="*/ 25022 w 97983"/>
                  <a:gd name="connsiteY11" fmla="*/ 48457 h 97504"/>
                  <a:gd name="connsiteX12" fmla="*/ 4880 w 97983"/>
                  <a:gd name="connsiteY12" fmla="*/ 28537 h 97504"/>
                  <a:gd name="connsiteX13" fmla="*/ 4880 w 97983"/>
                  <a:gd name="connsiteY13" fmla="*/ 5644 h 97504"/>
                  <a:gd name="connsiteX14" fmla="*/ 29017 w 97983"/>
                  <a:gd name="connsiteY14" fmla="*/ 4400 h 97504"/>
                  <a:gd name="connsiteX15" fmla="*/ 48937 w 97983"/>
                  <a:gd name="connsiteY15" fmla="*/ 24320 h 97504"/>
                  <a:gd name="connsiteX16" fmla="*/ 68857 w 97983"/>
                  <a:gd name="connsiteY16" fmla="*/ 4400 h 97504"/>
                  <a:gd name="connsiteX17" fmla="*/ 80303 w 97983"/>
                  <a:gd name="connsiteY17" fmla="*/ 1 h 97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7983" h="97504">
                    <a:moveTo>
                      <a:pt x="80303" y="1"/>
                    </a:moveTo>
                    <a:cubicBezTo>
                      <a:pt x="84401" y="1"/>
                      <a:pt x="88498" y="1467"/>
                      <a:pt x="91749" y="4400"/>
                    </a:cubicBezTo>
                    <a:cubicBezTo>
                      <a:pt x="98759" y="10722"/>
                      <a:pt x="99316" y="21528"/>
                      <a:pt x="92994" y="28537"/>
                    </a:cubicBezTo>
                    <a:lnTo>
                      <a:pt x="73074" y="48457"/>
                    </a:lnTo>
                    <a:lnTo>
                      <a:pt x="92994" y="68377"/>
                    </a:lnTo>
                    <a:cubicBezTo>
                      <a:pt x="99647" y="75048"/>
                      <a:pt x="99647" y="85844"/>
                      <a:pt x="92994" y="92515"/>
                    </a:cubicBezTo>
                    <a:cubicBezTo>
                      <a:pt x="86324" y="99168"/>
                      <a:pt x="75527" y="99168"/>
                      <a:pt x="68857" y="92515"/>
                    </a:cubicBezTo>
                    <a:lnTo>
                      <a:pt x="48937" y="72595"/>
                    </a:lnTo>
                    <a:lnTo>
                      <a:pt x="29017" y="92515"/>
                    </a:lnTo>
                    <a:cubicBezTo>
                      <a:pt x="22347" y="99168"/>
                      <a:pt x="11550" y="99168"/>
                      <a:pt x="4880" y="92515"/>
                    </a:cubicBezTo>
                    <a:cubicBezTo>
                      <a:pt x="-1712" y="85783"/>
                      <a:pt x="-1613" y="74987"/>
                      <a:pt x="5102" y="68377"/>
                    </a:cubicBezTo>
                    <a:lnTo>
                      <a:pt x="25022" y="48457"/>
                    </a:lnTo>
                    <a:lnTo>
                      <a:pt x="4880" y="28537"/>
                    </a:lnTo>
                    <a:cubicBezTo>
                      <a:pt x="-986" y="22033"/>
                      <a:pt x="-986" y="12148"/>
                      <a:pt x="4880" y="5644"/>
                    </a:cubicBezTo>
                    <a:cubicBezTo>
                      <a:pt x="11201" y="-1365"/>
                      <a:pt x="22008" y="-1922"/>
                      <a:pt x="29017" y="4400"/>
                    </a:cubicBezTo>
                    <a:lnTo>
                      <a:pt x="48937" y="24320"/>
                    </a:lnTo>
                    <a:lnTo>
                      <a:pt x="68857" y="4400"/>
                    </a:lnTo>
                    <a:cubicBezTo>
                      <a:pt x="72109" y="1467"/>
                      <a:pt x="76206" y="1"/>
                      <a:pt x="80303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1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grpSp>
          <p:nvGrpSpPr>
            <p:cNvPr id="173" name="Groupe 172">
              <a:extLst>
                <a:ext uri="{FF2B5EF4-FFF2-40B4-BE49-F238E27FC236}">
                  <a16:creationId xmlns:a16="http://schemas.microsoft.com/office/drawing/2014/main" id="{6FA7E031-2688-4145-B920-B5C1F051B738}"/>
                </a:ext>
              </a:extLst>
            </p:cNvPr>
            <p:cNvGrpSpPr/>
            <p:nvPr/>
          </p:nvGrpSpPr>
          <p:grpSpPr>
            <a:xfrm>
              <a:off x="-1088397" y="4122934"/>
              <a:ext cx="252995" cy="443571"/>
              <a:chOff x="-688347" y="4122934"/>
              <a:chExt cx="252995" cy="443571"/>
            </a:xfrm>
          </p:grpSpPr>
          <p:grpSp>
            <p:nvGrpSpPr>
              <p:cNvPr id="174" name="Groupe 173">
                <a:extLst>
                  <a:ext uri="{FF2B5EF4-FFF2-40B4-BE49-F238E27FC236}">
                    <a16:creationId xmlns:a16="http://schemas.microsoft.com/office/drawing/2014/main" id="{F4278441-68A1-5C47-B5D8-ADFCFE14ABA1}"/>
                  </a:ext>
                </a:extLst>
              </p:cNvPr>
              <p:cNvGrpSpPr/>
              <p:nvPr/>
            </p:nvGrpSpPr>
            <p:grpSpPr>
              <a:xfrm>
                <a:off x="-688347" y="4257674"/>
                <a:ext cx="252995" cy="308831"/>
                <a:chOff x="5980522" y="8462610"/>
                <a:chExt cx="570403" cy="696290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76" name="Forme libre 175">
                  <a:extLst>
                    <a:ext uri="{FF2B5EF4-FFF2-40B4-BE49-F238E27FC236}">
                      <a16:creationId xmlns:a16="http://schemas.microsoft.com/office/drawing/2014/main" id="{532EDD4D-1736-7746-A746-E999471B4530}"/>
                    </a:ext>
                  </a:extLst>
                </p:cNvPr>
                <p:cNvSpPr/>
                <p:nvPr/>
              </p:nvSpPr>
              <p:spPr>
                <a:xfrm>
                  <a:off x="6086997" y="8462610"/>
                  <a:ext cx="361255" cy="360969"/>
                </a:xfrm>
                <a:custGeom>
                  <a:avLst/>
                  <a:gdLst>
                    <a:gd name="connsiteX0" fmla="*/ 365058 w 361255"/>
                    <a:gd name="connsiteY0" fmla="*/ 182384 h 360969"/>
                    <a:gd name="connsiteX1" fmla="*/ 182529 w 361255"/>
                    <a:gd name="connsiteY1" fmla="*/ 364769 h 360969"/>
                    <a:gd name="connsiteX2" fmla="*/ 0 w 361255"/>
                    <a:gd name="connsiteY2" fmla="*/ 182384 h 360969"/>
                    <a:gd name="connsiteX3" fmla="*/ 182529 w 361255"/>
                    <a:gd name="connsiteY3" fmla="*/ 0 h 360969"/>
                    <a:gd name="connsiteX4" fmla="*/ 365058 w 361255"/>
                    <a:gd name="connsiteY4" fmla="*/ 182384 h 360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255" h="360969">
                      <a:moveTo>
                        <a:pt x="365058" y="182384"/>
                      </a:moveTo>
                      <a:cubicBezTo>
                        <a:pt x="365058" y="283113"/>
                        <a:pt x="283337" y="364769"/>
                        <a:pt x="182529" y="364769"/>
                      </a:cubicBezTo>
                      <a:cubicBezTo>
                        <a:pt x="81721" y="364769"/>
                        <a:pt x="0" y="283112"/>
                        <a:pt x="0" y="182384"/>
                      </a:cubicBezTo>
                      <a:cubicBezTo>
                        <a:pt x="0" y="81656"/>
                        <a:pt x="81721" y="0"/>
                        <a:pt x="182529" y="0"/>
                      </a:cubicBezTo>
                      <a:cubicBezTo>
                        <a:pt x="283337" y="0"/>
                        <a:pt x="365058" y="81656"/>
                        <a:pt x="365058" y="182384"/>
                      </a:cubicBez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7" name="Forme libre 176">
                  <a:extLst>
                    <a:ext uri="{FF2B5EF4-FFF2-40B4-BE49-F238E27FC236}">
                      <a16:creationId xmlns:a16="http://schemas.microsoft.com/office/drawing/2014/main" id="{F0B6A557-01C3-7B45-894E-A4C6F66E4179}"/>
                    </a:ext>
                  </a:extLst>
                </p:cNvPr>
                <p:cNvSpPr/>
                <p:nvPr/>
              </p:nvSpPr>
              <p:spPr>
                <a:xfrm>
                  <a:off x="5980522" y="8845427"/>
                  <a:ext cx="570403" cy="313473"/>
                </a:xfrm>
                <a:custGeom>
                  <a:avLst/>
                  <a:gdLst>
                    <a:gd name="connsiteX0" fmla="*/ 578008 w 570403"/>
                    <a:gd name="connsiteY0" fmla="*/ 320123 h 313473"/>
                    <a:gd name="connsiteX1" fmla="*/ 289004 w 570403"/>
                    <a:gd name="connsiteY1" fmla="*/ 0 h 313473"/>
                    <a:gd name="connsiteX2" fmla="*/ 0 w 570403"/>
                    <a:gd name="connsiteY2" fmla="*/ 320123 h 313473"/>
                    <a:gd name="connsiteX3" fmla="*/ 578008 w 570403"/>
                    <a:gd name="connsiteY3" fmla="*/ 320123 h 313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403" h="313473">
                      <a:moveTo>
                        <a:pt x="578008" y="320123"/>
                      </a:moveTo>
                      <a:cubicBezTo>
                        <a:pt x="578008" y="143438"/>
                        <a:pt x="448717" y="0"/>
                        <a:pt x="289004" y="0"/>
                      </a:cubicBezTo>
                      <a:cubicBezTo>
                        <a:pt x="129291" y="0"/>
                        <a:pt x="0" y="143438"/>
                        <a:pt x="0" y="320123"/>
                      </a:cubicBezTo>
                      <a:lnTo>
                        <a:pt x="578008" y="320123"/>
                      </a:ln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175" name="Forme libre 174">
                <a:extLst>
                  <a:ext uri="{FF2B5EF4-FFF2-40B4-BE49-F238E27FC236}">
                    <a16:creationId xmlns:a16="http://schemas.microsoft.com/office/drawing/2014/main" id="{DD151560-874A-0048-87A5-FCEE86FB2B85}"/>
                  </a:ext>
                </a:extLst>
              </p:cNvPr>
              <p:cNvSpPr/>
              <p:nvPr/>
            </p:nvSpPr>
            <p:spPr>
              <a:xfrm>
                <a:off x="-610841" y="4122934"/>
                <a:ext cx="97983" cy="97504"/>
              </a:xfrm>
              <a:custGeom>
                <a:avLst/>
                <a:gdLst>
                  <a:gd name="connsiteX0" fmla="*/ 80303 w 97983"/>
                  <a:gd name="connsiteY0" fmla="*/ 1 h 97504"/>
                  <a:gd name="connsiteX1" fmla="*/ 91749 w 97983"/>
                  <a:gd name="connsiteY1" fmla="*/ 4400 h 97504"/>
                  <a:gd name="connsiteX2" fmla="*/ 92994 w 97983"/>
                  <a:gd name="connsiteY2" fmla="*/ 28537 h 97504"/>
                  <a:gd name="connsiteX3" fmla="*/ 73074 w 97983"/>
                  <a:gd name="connsiteY3" fmla="*/ 48457 h 97504"/>
                  <a:gd name="connsiteX4" fmla="*/ 92994 w 97983"/>
                  <a:gd name="connsiteY4" fmla="*/ 68377 h 97504"/>
                  <a:gd name="connsiteX5" fmla="*/ 92994 w 97983"/>
                  <a:gd name="connsiteY5" fmla="*/ 92515 h 97504"/>
                  <a:gd name="connsiteX6" fmla="*/ 68857 w 97983"/>
                  <a:gd name="connsiteY6" fmla="*/ 92515 h 97504"/>
                  <a:gd name="connsiteX7" fmla="*/ 48937 w 97983"/>
                  <a:gd name="connsiteY7" fmla="*/ 72595 h 97504"/>
                  <a:gd name="connsiteX8" fmla="*/ 29017 w 97983"/>
                  <a:gd name="connsiteY8" fmla="*/ 92515 h 97504"/>
                  <a:gd name="connsiteX9" fmla="*/ 4880 w 97983"/>
                  <a:gd name="connsiteY9" fmla="*/ 92515 h 97504"/>
                  <a:gd name="connsiteX10" fmla="*/ 5102 w 97983"/>
                  <a:gd name="connsiteY10" fmla="*/ 68377 h 97504"/>
                  <a:gd name="connsiteX11" fmla="*/ 25022 w 97983"/>
                  <a:gd name="connsiteY11" fmla="*/ 48457 h 97504"/>
                  <a:gd name="connsiteX12" fmla="*/ 4880 w 97983"/>
                  <a:gd name="connsiteY12" fmla="*/ 28537 h 97504"/>
                  <a:gd name="connsiteX13" fmla="*/ 4880 w 97983"/>
                  <a:gd name="connsiteY13" fmla="*/ 5644 h 97504"/>
                  <a:gd name="connsiteX14" fmla="*/ 29017 w 97983"/>
                  <a:gd name="connsiteY14" fmla="*/ 4400 h 97504"/>
                  <a:gd name="connsiteX15" fmla="*/ 48937 w 97983"/>
                  <a:gd name="connsiteY15" fmla="*/ 24320 h 97504"/>
                  <a:gd name="connsiteX16" fmla="*/ 68857 w 97983"/>
                  <a:gd name="connsiteY16" fmla="*/ 4400 h 97504"/>
                  <a:gd name="connsiteX17" fmla="*/ 80303 w 97983"/>
                  <a:gd name="connsiteY17" fmla="*/ 1 h 97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7983" h="97504">
                    <a:moveTo>
                      <a:pt x="80303" y="1"/>
                    </a:moveTo>
                    <a:cubicBezTo>
                      <a:pt x="84401" y="1"/>
                      <a:pt x="88498" y="1467"/>
                      <a:pt x="91749" y="4400"/>
                    </a:cubicBezTo>
                    <a:cubicBezTo>
                      <a:pt x="98759" y="10722"/>
                      <a:pt x="99316" y="21528"/>
                      <a:pt x="92994" y="28537"/>
                    </a:cubicBezTo>
                    <a:lnTo>
                      <a:pt x="73074" y="48457"/>
                    </a:lnTo>
                    <a:lnTo>
                      <a:pt x="92994" y="68377"/>
                    </a:lnTo>
                    <a:cubicBezTo>
                      <a:pt x="99647" y="75048"/>
                      <a:pt x="99647" y="85844"/>
                      <a:pt x="92994" y="92515"/>
                    </a:cubicBezTo>
                    <a:cubicBezTo>
                      <a:pt x="86324" y="99168"/>
                      <a:pt x="75527" y="99168"/>
                      <a:pt x="68857" y="92515"/>
                    </a:cubicBezTo>
                    <a:lnTo>
                      <a:pt x="48937" y="72595"/>
                    </a:lnTo>
                    <a:lnTo>
                      <a:pt x="29017" y="92515"/>
                    </a:lnTo>
                    <a:cubicBezTo>
                      <a:pt x="22347" y="99168"/>
                      <a:pt x="11550" y="99168"/>
                      <a:pt x="4880" y="92515"/>
                    </a:cubicBezTo>
                    <a:cubicBezTo>
                      <a:pt x="-1712" y="85783"/>
                      <a:pt x="-1613" y="74987"/>
                      <a:pt x="5102" y="68377"/>
                    </a:cubicBezTo>
                    <a:lnTo>
                      <a:pt x="25022" y="48457"/>
                    </a:lnTo>
                    <a:lnTo>
                      <a:pt x="4880" y="28537"/>
                    </a:lnTo>
                    <a:cubicBezTo>
                      <a:pt x="-986" y="22033"/>
                      <a:pt x="-986" y="12148"/>
                      <a:pt x="4880" y="5644"/>
                    </a:cubicBezTo>
                    <a:cubicBezTo>
                      <a:pt x="11201" y="-1365"/>
                      <a:pt x="22008" y="-1922"/>
                      <a:pt x="29017" y="4400"/>
                    </a:cubicBezTo>
                    <a:lnTo>
                      <a:pt x="48937" y="24320"/>
                    </a:lnTo>
                    <a:lnTo>
                      <a:pt x="68857" y="4400"/>
                    </a:lnTo>
                    <a:cubicBezTo>
                      <a:pt x="72109" y="1467"/>
                      <a:pt x="76206" y="1"/>
                      <a:pt x="80303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1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FB8E2FE9-289E-854D-94DA-489307B3E59E}"/>
                </a:ext>
              </a:extLst>
            </p:cNvPr>
            <p:cNvGrpSpPr/>
            <p:nvPr/>
          </p:nvGrpSpPr>
          <p:grpSpPr>
            <a:xfrm>
              <a:off x="-933747" y="3992830"/>
              <a:ext cx="343744" cy="573675"/>
              <a:chOff x="-927146" y="3992830"/>
              <a:chExt cx="343744" cy="573675"/>
            </a:xfrm>
          </p:grpSpPr>
          <p:grpSp>
            <p:nvGrpSpPr>
              <p:cNvPr id="293" name="Groupe 292">
                <a:extLst>
                  <a:ext uri="{FF2B5EF4-FFF2-40B4-BE49-F238E27FC236}">
                    <a16:creationId xmlns:a16="http://schemas.microsoft.com/office/drawing/2014/main" id="{39628B6B-5D45-754C-8892-7C12634C502D}"/>
                  </a:ext>
                </a:extLst>
              </p:cNvPr>
              <p:cNvGrpSpPr/>
              <p:nvPr/>
            </p:nvGrpSpPr>
            <p:grpSpPr>
              <a:xfrm>
                <a:off x="-927146" y="4146897"/>
                <a:ext cx="343744" cy="419608"/>
                <a:chOff x="5980522" y="8462610"/>
                <a:chExt cx="570403" cy="696290"/>
              </a:xfrm>
              <a:solidFill>
                <a:srgbClr val="009B9C"/>
              </a:solidFill>
            </p:grpSpPr>
            <p:sp>
              <p:nvSpPr>
                <p:cNvPr id="295" name="Forme libre 294">
                  <a:extLst>
                    <a:ext uri="{FF2B5EF4-FFF2-40B4-BE49-F238E27FC236}">
                      <a16:creationId xmlns:a16="http://schemas.microsoft.com/office/drawing/2014/main" id="{E8BEF52A-C5FF-2341-A78E-13C72E2113DD}"/>
                    </a:ext>
                  </a:extLst>
                </p:cNvPr>
                <p:cNvSpPr/>
                <p:nvPr/>
              </p:nvSpPr>
              <p:spPr>
                <a:xfrm>
                  <a:off x="5980522" y="8845427"/>
                  <a:ext cx="570403" cy="313473"/>
                </a:xfrm>
                <a:custGeom>
                  <a:avLst/>
                  <a:gdLst>
                    <a:gd name="connsiteX0" fmla="*/ 578008 w 570403"/>
                    <a:gd name="connsiteY0" fmla="*/ 320123 h 313473"/>
                    <a:gd name="connsiteX1" fmla="*/ 289004 w 570403"/>
                    <a:gd name="connsiteY1" fmla="*/ 0 h 313473"/>
                    <a:gd name="connsiteX2" fmla="*/ 0 w 570403"/>
                    <a:gd name="connsiteY2" fmla="*/ 320123 h 313473"/>
                    <a:gd name="connsiteX3" fmla="*/ 578008 w 570403"/>
                    <a:gd name="connsiteY3" fmla="*/ 320123 h 313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70403" h="313473">
                      <a:moveTo>
                        <a:pt x="578008" y="320123"/>
                      </a:moveTo>
                      <a:cubicBezTo>
                        <a:pt x="578008" y="143438"/>
                        <a:pt x="448717" y="0"/>
                        <a:pt x="289004" y="0"/>
                      </a:cubicBezTo>
                      <a:cubicBezTo>
                        <a:pt x="129291" y="0"/>
                        <a:pt x="0" y="143438"/>
                        <a:pt x="0" y="320123"/>
                      </a:cubicBezTo>
                      <a:lnTo>
                        <a:pt x="578008" y="320123"/>
                      </a:ln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294" name="Forme libre 293">
                  <a:extLst>
                    <a:ext uri="{FF2B5EF4-FFF2-40B4-BE49-F238E27FC236}">
                      <a16:creationId xmlns:a16="http://schemas.microsoft.com/office/drawing/2014/main" id="{DC6E7DCC-9339-E34F-A6D0-8947F644FEE5}"/>
                    </a:ext>
                  </a:extLst>
                </p:cNvPr>
                <p:cNvSpPr/>
                <p:nvPr/>
              </p:nvSpPr>
              <p:spPr>
                <a:xfrm>
                  <a:off x="6086997" y="8462610"/>
                  <a:ext cx="361255" cy="360969"/>
                </a:xfrm>
                <a:custGeom>
                  <a:avLst/>
                  <a:gdLst>
                    <a:gd name="connsiteX0" fmla="*/ 365058 w 361255"/>
                    <a:gd name="connsiteY0" fmla="*/ 182384 h 360969"/>
                    <a:gd name="connsiteX1" fmla="*/ 182529 w 361255"/>
                    <a:gd name="connsiteY1" fmla="*/ 364769 h 360969"/>
                    <a:gd name="connsiteX2" fmla="*/ 0 w 361255"/>
                    <a:gd name="connsiteY2" fmla="*/ 182384 h 360969"/>
                    <a:gd name="connsiteX3" fmla="*/ 182529 w 361255"/>
                    <a:gd name="connsiteY3" fmla="*/ 0 h 360969"/>
                    <a:gd name="connsiteX4" fmla="*/ 365058 w 361255"/>
                    <a:gd name="connsiteY4" fmla="*/ 182384 h 360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255" h="360969">
                      <a:moveTo>
                        <a:pt x="365058" y="182384"/>
                      </a:moveTo>
                      <a:cubicBezTo>
                        <a:pt x="365058" y="283113"/>
                        <a:pt x="283337" y="364769"/>
                        <a:pt x="182529" y="364769"/>
                      </a:cubicBezTo>
                      <a:cubicBezTo>
                        <a:pt x="81721" y="364769"/>
                        <a:pt x="0" y="283112"/>
                        <a:pt x="0" y="182384"/>
                      </a:cubicBezTo>
                      <a:cubicBezTo>
                        <a:pt x="0" y="81656"/>
                        <a:pt x="81721" y="0"/>
                        <a:pt x="182529" y="0"/>
                      </a:cubicBezTo>
                      <a:cubicBezTo>
                        <a:pt x="283337" y="0"/>
                        <a:pt x="365058" y="81656"/>
                        <a:pt x="365058" y="182384"/>
                      </a:cubicBezTo>
                      <a:close/>
                    </a:path>
                  </a:pathLst>
                </a:custGeom>
                <a:grpFill/>
                <a:ln w="9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457200">
                    <a:defRPr/>
                  </a:pPr>
                  <a:endParaRPr lang="fr-FR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150" name="Forme libre 149">
                <a:extLst>
                  <a:ext uri="{FF2B5EF4-FFF2-40B4-BE49-F238E27FC236}">
                    <a16:creationId xmlns:a16="http://schemas.microsoft.com/office/drawing/2014/main" id="{4386E043-1D2E-F440-91BD-4C8264ADFF2E}"/>
                  </a:ext>
                </a:extLst>
              </p:cNvPr>
              <p:cNvSpPr/>
              <p:nvPr/>
            </p:nvSpPr>
            <p:spPr>
              <a:xfrm>
                <a:off x="-802776" y="3992830"/>
                <a:ext cx="146531" cy="116254"/>
              </a:xfrm>
              <a:custGeom>
                <a:avLst/>
                <a:gdLst>
                  <a:gd name="connsiteX0" fmla="*/ 165533 w 194605"/>
                  <a:gd name="connsiteY0" fmla="*/ 3 h 154395"/>
                  <a:gd name="connsiteX1" fmla="*/ 186254 w 194605"/>
                  <a:gd name="connsiteY1" fmla="*/ 8917 h 154395"/>
                  <a:gd name="connsiteX2" fmla="*/ 185689 w 194605"/>
                  <a:gd name="connsiteY2" fmla="*/ 50593 h 154395"/>
                  <a:gd name="connsiteX3" fmla="*/ 110825 w 194605"/>
                  <a:gd name="connsiteY3" fmla="*/ 124967 h 154395"/>
                  <a:gd name="connsiteX4" fmla="*/ 89925 w 194605"/>
                  <a:gd name="connsiteY4" fmla="*/ 145785 h 154395"/>
                  <a:gd name="connsiteX5" fmla="*/ 48288 w 194605"/>
                  <a:gd name="connsiteY5" fmla="*/ 145785 h 154395"/>
                  <a:gd name="connsiteX6" fmla="*/ 27796 w 194605"/>
                  <a:gd name="connsiteY6" fmla="*/ 124885 h 154395"/>
                  <a:gd name="connsiteX7" fmla="*/ 8611 w 194605"/>
                  <a:gd name="connsiteY7" fmla="*/ 105618 h 154395"/>
                  <a:gd name="connsiteX8" fmla="*/ 8611 w 194605"/>
                  <a:gd name="connsiteY8" fmla="*/ 63982 h 154395"/>
                  <a:gd name="connsiteX9" fmla="*/ 50247 w 194605"/>
                  <a:gd name="connsiteY9" fmla="*/ 63982 h 154395"/>
                  <a:gd name="connsiteX10" fmla="*/ 69514 w 194605"/>
                  <a:gd name="connsiteY10" fmla="*/ 83331 h 154395"/>
                  <a:gd name="connsiteX11" fmla="*/ 144134 w 194605"/>
                  <a:gd name="connsiteY11" fmla="*/ 8793 h 154395"/>
                  <a:gd name="connsiteX12" fmla="*/ 144579 w 194605"/>
                  <a:gd name="connsiteY12" fmla="*/ 8351 h 154395"/>
                  <a:gd name="connsiteX13" fmla="*/ 165533 w 194605"/>
                  <a:gd name="connsiteY13" fmla="*/ 3 h 15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4605" h="154395">
                    <a:moveTo>
                      <a:pt x="165533" y="3"/>
                    </a:moveTo>
                    <a:cubicBezTo>
                      <a:pt x="173075" y="105"/>
                      <a:pt x="180578" y="3085"/>
                      <a:pt x="186254" y="8917"/>
                    </a:cubicBezTo>
                    <a:cubicBezTo>
                      <a:pt x="197606" y="20582"/>
                      <a:pt x="197353" y="39241"/>
                      <a:pt x="185689" y="50593"/>
                    </a:cubicBezTo>
                    <a:lnTo>
                      <a:pt x="110825" y="124967"/>
                    </a:lnTo>
                    <a:lnTo>
                      <a:pt x="89925" y="145785"/>
                    </a:lnTo>
                    <a:cubicBezTo>
                      <a:pt x="78419" y="157266"/>
                      <a:pt x="59793" y="157266"/>
                      <a:pt x="48288" y="145785"/>
                    </a:cubicBezTo>
                    <a:lnTo>
                      <a:pt x="27796" y="124885"/>
                    </a:lnTo>
                    <a:lnTo>
                      <a:pt x="8611" y="105618"/>
                    </a:lnTo>
                    <a:cubicBezTo>
                      <a:pt x="-2870" y="94114"/>
                      <a:pt x="-2870" y="75487"/>
                      <a:pt x="8611" y="63982"/>
                    </a:cubicBezTo>
                    <a:cubicBezTo>
                      <a:pt x="20115" y="52501"/>
                      <a:pt x="38742" y="52501"/>
                      <a:pt x="50247" y="63982"/>
                    </a:cubicBezTo>
                    <a:lnTo>
                      <a:pt x="69514" y="83331"/>
                    </a:lnTo>
                    <a:lnTo>
                      <a:pt x="144134" y="8793"/>
                    </a:lnTo>
                    <a:cubicBezTo>
                      <a:pt x="144281" y="8644"/>
                      <a:pt x="144429" y="8497"/>
                      <a:pt x="144579" y="8351"/>
                    </a:cubicBezTo>
                    <a:cubicBezTo>
                      <a:pt x="150411" y="2675"/>
                      <a:pt x="157992" y="-100"/>
                      <a:pt x="165533" y="3"/>
                    </a:cubicBezTo>
                    <a:close/>
                  </a:path>
                </a:pathLst>
              </a:custGeom>
              <a:solidFill>
                <a:srgbClr val="009B9C"/>
              </a:solidFill>
              <a:ln w="19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178" name="Flèche vers le bas 177">
            <a:extLst>
              <a:ext uri="{FF2B5EF4-FFF2-40B4-BE49-F238E27FC236}">
                <a16:creationId xmlns:a16="http://schemas.microsoft.com/office/drawing/2014/main" id="{5674FF37-3FE6-CA4A-BB2F-6085D30D130D}"/>
              </a:ext>
            </a:extLst>
          </p:cNvPr>
          <p:cNvSpPr/>
          <p:nvPr/>
        </p:nvSpPr>
        <p:spPr>
          <a:xfrm rot="10800000">
            <a:off x="3799422" y="3334904"/>
            <a:ext cx="230700" cy="332124"/>
          </a:xfrm>
          <a:prstGeom prst="downArrow">
            <a:avLst>
              <a:gd name="adj1" fmla="val 53089"/>
              <a:gd name="adj2" fmla="val 3842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2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8FA7A6D-DB3B-4947-A19C-2B5AA1BCC678}"/>
              </a:ext>
            </a:extLst>
          </p:cNvPr>
          <p:cNvGrpSpPr/>
          <p:nvPr/>
        </p:nvGrpSpPr>
        <p:grpSpPr>
          <a:xfrm>
            <a:off x="2945607" y="3196913"/>
            <a:ext cx="757930" cy="2281447"/>
            <a:chOff x="1868142" y="3204459"/>
            <a:chExt cx="757930" cy="2281447"/>
          </a:xfrm>
        </p:grpSpPr>
        <p:sp>
          <p:nvSpPr>
            <p:cNvPr id="19" name="Flèche vers le bas 18">
              <a:extLst>
                <a:ext uri="{FF2B5EF4-FFF2-40B4-BE49-F238E27FC236}">
                  <a16:creationId xmlns:a16="http://schemas.microsoft.com/office/drawing/2014/main" id="{2C8C8F25-2A68-F34C-8424-4FC8BBC0EA41}"/>
                </a:ext>
              </a:extLst>
            </p:cNvPr>
            <p:cNvSpPr/>
            <p:nvPr/>
          </p:nvSpPr>
          <p:spPr>
            <a:xfrm rot="10800000">
              <a:off x="1868142" y="3204459"/>
              <a:ext cx="230700" cy="2281447"/>
            </a:xfrm>
            <a:prstGeom prst="downArrow">
              <a:avLst>
                <a:gd name="adj1" fmla="val 7890"/>
                <a:gd name="adj2" fmla="val 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2"/>
                </a:solidFill>
              </a:endParaRPr>
            </a:p>
          </p:txBody>
        </p:sp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173AFAA2-F731-E74E-8501-AE3F4FD9CBF1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530902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126">
              <a:extLst>
                <a:ext uri="{FF2B5EF4-FFF2-40B4-BE49-F238E27FC236}">
                  <a16:creationId xmlns:a16="http://schemas.microsoft.com/office/drawing/2014/main" id="{6CD6143E-30E9-5B48-B5D5-7E2BEC4DBB96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511678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>
              <a:extLst>
                <a:ext uri="{FF2B5EF4-FFF2-40B4-BE49-F238E27FC236}">
                  <a16:creationId xmlns:a16="http://schemas.microsoft.com/office/drawing/2014/main" id="{247EA9FB-F851-8F4D-97F4-9904054422D1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492454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eur droit 132">
              <a:extLst>
                <a:ext uri="{FF2B5EF4-FFF2-40B4-BE49-F238E27FC236}">
                  <a16:creationId xmlns:a16="http://schemas.microsoft.com/office/drawing/2014/main" id="{AF069922-CD90-844F-B901-4451AA059BEA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473230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133">
              <a:extLst>
                <a:ext uri="{FF2B5EF4-FFF2-40B4-BE49-F238E27FC236}">
                  <a16:creationId xmlns:a16="http://schemas.microsoft.com/office/drawing/2014/main" id="{E5487838-61D5-6643-822F-431DB62D5FF6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454006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>
              <a:extLst>
                <a:ext uri="{FF2B5EF4-FFF2-40B4-BE49-F238E27FC236}">
                  <a16:creationId xmlns:a16="http://schemas.microsoft.com/office/drawing/2014/main" id="{87A19DD3-C47B-6045-868C-E14ACE6674E7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4147042"/>
              <a:ext cx="691002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AD8F6E58-5DED-8A4D-B254-0A9F8956A265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396334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136">
              <a:extLst>
                <a:ext uri="{FF2B5EF4-FFF2-40B4-BE49-F238E27FC236}">
                  <a16:creationId xmlns:a16="http://schemas.microsoft.com/office/drawing/2014/main" id="{4E0A6172-F999-AD42-AA59-7484947D68CD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377110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necteur droit 137">
              <a:extLst>
                <a:ext uri="{FF2B5EF4-FFF2-40B4-BE49-F238E27FC236}">
                  <a16:creationId xmlns:a16="http://schemas.microsoft.com/office/drawing/2014/main" id="{0D87B9C5-FA66-9A46-98FC-2E4F13E26112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357886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>
              <a:extLst>
                <a:ext uri="{FF2B5EF4-FFF2-40B4-BE49-F238E27FC236}">
                  <a16:creationId xmlns:a16="http://schemas.microsoft.com/office/drawing/2014/main" id="{C47B2DC4-92F1-064F-8325-ABC092611500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338662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139">
              <a:extLst>
                <a:ext uri="{FF2B5EF4-FFF2-40B4-BE49-F238E27FC236}">
                  <a16:creationId xmlns:a16="http://schemas.microsoft.com/office/drawing/2014/main" id="{6736AEDF-7258-2444-B8BC-0179D890C4B6}"/>
                </a:ext>
              </a:extLst>
            </p:cNvPr>
            <p:cNvCxnSpPr>
              <a:cxnSpLocks/>
            </p:cNvCxnSpPr>
            <p:nvPr/>
          </p:nvCxnSpPr>
          <p:spPr>
            <a:xfrm>
              <a:off x="1935070" y="4347828"/>
              <a:ext cx="96845" cy="0"/>
            </a:xfrm>
            <a:prstGeom prst="line">
              <a:avLst/>
            </a:prstGeom>
            <a:ln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344AFCF-C426-A440-A29D-FD2FC2E45B4F}"/>
              </a:ext>
            </a:extLst>
          </p:cNvPr>
          <p:cNvSpPr/>
          <p:nvPr/>
        </p:nvSpPr>
        <p:spPr>
          <a:xfrm>
            <a:off x="4821539" y="6198340"/>
            <a:ext cx="708458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fr-FR" sz="800" dirty="0">
                <a:solidFill>
                  <a:schemeClr val="bg2"/>
                </a:solidFill>
                <a:latin typeface="Helvetica" panose="020B0604020202020204" pitchFamily="34" charset="0"/>
              </a:rPr>
              <a:t>* Source : France logistique 2025 : exploitations des données AFT, d’après recensement de population INSEE, publiées dans la 20</a:t>
            </a:r>
            <a:r>
              <a:rPr lang="fr-FR" sz="800" baseline="30000" dirty="0">
                <a:solidFill>
                  <a:schemeClr val="bg2"/>
                </a:solidFill>
                <a:latin typeface="Helvetica" panose="020B0604020202020204" pitchFamily="34" charset="0"/>
              </a:rPr>
              <a:t>e</a:t>
            </a:r>
            <a:r>
              <a:rPr lang="fr-FR" sz="800" dirty="0">
                <a:solidFill>
                  <a:schemeClr val="bg2"/>
                </a:solidFill>
                <a:latin typeface="Helvetica" panose="020B0604020202020204" pitchFamily="34" charset="0"/>
              </a:rPr>
              <a:t> enquête sur les besoins en emplois et en formations dans les fonctions de la logistique – 2010) ; Baromètre </a:t>
            </a:r>
            <a:r>
              <a:rPr lang="fr-FR" sz="800" dirty="0" err="1">
                <a:solidFill>
                  <a:schemeClr val="bg2"/>
                </a:solidFill>
                <a:latin typeface="Helvetica" panose="020B0604020202020204" pitchFamily="34" charset="0"/>
              </a:rPr>
              <a:t>Apec</a:t>
            </a:r>
            <a:r>
              <a:rPr lang="fr-FR" sz="800" dirty="0">
                <a:solidFill>
                  <a:schemeClr val="bg2"/>
                </a:solidFill>
                <a:latin typeface="Helvetica" panose="020B0604020202020204" pitchFamily="34" charset="0"/>
              </a:rPr>
              <a:t>-AFT de l’emploi des cadres en transport-logistique</a:t>
            </a:r>
          </a:p>
          <a:p>
            <a:pPr algn="r">
              <a:defRPr/>
            </a:pPr>
            <a:endParaRPr lang="fr-FR" sz="800" dirty="0">
              <a:solidFill>
                <a:schemeClr val="bg2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7475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0CB7B-7007-58D5-CEFB-76E1F05D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chemeClr val="accent1"/>
                </a:solidFill>
              </a:rPr>
              <a:t>Des formations jusqu’au bac + 6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0A7400F-75AB-8E05-67E2-D9F42B13BB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233808"/>
              </p:ext>
            </p:extLst>
          </p:nvPr>
        </p:nvGraphicFramePr>
        <p:xfrm>
          <a:off x="85725" y="1857375"/>
          <a:ext cx="6388100" cy="383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474B8E90-D055-DC13-08CE-65B34DAABCC7}"/>
              </a:ext>
            </a:extLst>
          </p:cNvPr>
          <p:cNvGrpSpPr/>
          <p:nvPr/>
        </p:nvGrpSpPr>
        <p:grpSpPr>
          <a:xfrm>
            <a:off x="5484279" y="1489893"/>
            <a:ext cx="1308100" cy="1394671"/>
            <a:chOff x="2539999" y="2426437"/>
            <a:chExt cx="1308100" cy="1394671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5AA9029-A6D9-E45A-5A3F-1B3F0F678555}"/>
                </a:ext>
              </a:extLst>
            </p:cNvPr>
            <p:cNvSpPr/>
            <p:nvPr/>
          </p:nvSpPr>
          <p:spPr>
            <a:xfrm>
              <a:off x="2539999" y="2426437"/>
              <a:ext cx="1308100" cy="139467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B325D8A3-533D-E84F-C503-79ACFE132BBE}"/>
                </a:ext>
              </a:extLst>
            </p:cNvPr>
            <p:cNvSpPr txBox="1"/>
            <p:nvPr/>
          </p:nvSpPr>
          <p:spPr>
            <a:xfrm>
              <a:off x="2731566" y="2775105"/>
              <a:ext cx="924966" cy="6973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kern="1200" dirty="0">
                  <a:solidFill>
                    <a:schemeClr val="accent1"/>
                  </a:solidFill>
                </a:rPr>
                <a:t>Bac + 2</a:t>
              </a:r>
            </a:p>
          </p:txBody>
        </p:sp>
      </p:grp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CAA7398-8292-E152-728E-090AB40F706B}"/>
              </a:ext>
            </a:extLst>
          </p:cNvPr>
          <p:cNvSpPr/>
          <p:nvPr/>
        </p:nvSpPr>
        <p:spPr>
          <a:xfrm>
            <a:off x="6897418" y="1480366"/>
            <a:ext cx="5056457" cy="12572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accent1"/>
                </a:solidFill>
              </a:rPr>
              <a:t>Titre Pro Technicien supérieur en Méthode et exploitation Logistique</a:t>
            </a:r>
          </a:p>
          <a:p>
            <a:r>
              <a:rPr lang="fr-FR" sz="1600" i="1" dirty="0">
                <a:solidFill>
                  <a:schemeClr val="accent1"/>
                </a:solidFill>
              </a:rPr>
              <a:t>BTS Gestion transport et logistique associée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1D40329-6C7D-2237-7EEE-3455E03AD3CB}"/>
              </a:ext>
            </a:extLst>
          </p:cNvPr>
          <p:cNvGrpSpPr/>
          <p:nvPr/>
        </p:nvGrpSpPr>
        <p:grpSpPr>
          <a:xfrm>
            <a:off x="5428294" y="3032437"/>
            <a:ext cx="1469124" cy="1498181"/>
            <a:chOff x="3078701" y="2380240"/>
            <a:chExt cx="2072782" cy="2069696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E1C21E1-E570-9FE8-E9FD-BBE7BEF8D9E2}"/>
                </a:ext>
              </a:extLst>
            </p:cNvPr>
            <p:cNvSpPr/>
            <p:nvPr/>
          </p:nvSpPr>
          <p:spPr>
            <a:xfrm>
              <a:off x="3078701" y="2380240"/>
              <a:ext cx="2072782" cy="2069696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Ellipse 4">
              <a:extLst>
                <a:ext uri="{FF2B5EF4-FFF2-40B4-BE49-F238E27FC236}">
                  <a16:creationId xmlns:a16="http://schemas.microsoft.com/office/drawing/2014/main" id="{108843D7-A35E-2B73-1E58-51C28C51E3BE}"/>
                </a:ext>
              </a:extLst>
            </p:cNvPr>
            <p:cNvSpPr txBox="1"/>
            <p:nvPr/>
          </p:nvSpPr>
          <p:spPr>
            <a:xfrm>
              <a:off x="3379949" y="3212302"/>
              <a:ext cx="1470287" cy="5174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b="1" kern="1200" dirty="0"/>
                <a:t>Licences/  BUT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B9B1C48-9936-DB5B-E8D3-E253358B53DA}"/>
              </a:ext>
            </a:extLst>
          </p:cNvPr>
          <p:cNvSpPr/>
          <p:nvPr/>
        </p:nvSpPr>
        <p:spPr>
          <a:xfrm>
            <a:off x="6983143" y="3152877"/>
            <a:ext cx="4970732" cy="137774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bg1"/>
                </a:solidFill>
              </a:rPr>
              <a:t>BUT Management de la logistique et des transports (MLT)</a:t>
            </a:r>
          </a:p>
          <a:p>
            <a:r>
              <a:rPr lang="fr-FR" sz="1400" dirty="0">
                <a:solidFill>
                  <a:schemeClr val="bg1"/>
                </a:solidFill>
              </a:rPr>
              <a:t>BUT Qualité logistique industrielle et Organisation (CLIO)</a:t>
            </a:r>
          </a:p>
          <a:p>
            <a:r>
              <a:rPr lang="fr-FR" sz="1400" dirty="0">
                <a:solidFill>
                  <a:schemeClr val="bg1"/>
                </a:solidFill>
              </a:rPr>
              <a:t>Titre  certifié Responsable en Logistique (REL)</a:t>
            </a:r>
          </a:p>
          <a:p>
            <a:r>
              <a:rPr lang="fr-FR" sz="1400" dirty="0">
                <a:solidFill>
                  <a:schemeClr val="bg1"/>
                </a:solidFill>
              </a:rPr>
              <a:t>Titre certifié Responsable production transport et logistique</a:t>
            </a:r>
          </a:p>
          <a:p>
            <a:r>
              <a:rPr lang="fr-FR" sz="1400" dirty="0">
                <a:solidFill>
                  <a:schemeClr val="bg1"/>
                </a:solidFill>
              </a:rPr>
              <a:t>Licences Professionnelles Organisation et planification</a:t>
            </a:r>
          </a:p>
          <a:p>
            <a:r>
              <a:rPr lang="fr-FR" sz="1400" dirty="0">
                <a:solidFill>
                  <a:schemeClr val="bg1"/>
                </a:solidFill>
              </a:rPr>
              <a:t>Etc..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FCA6961-70B2-D013-F40F-6E6E8C474BA7}"/>
              </a:ext>
            </a:extLst>
          </p:cNvPr>
          <p:cNvGrpSpPr/>
          <p:nvPr/>
        </p:nvGrpSpPr>
        <p:grpSpPr>
          <a:xfrm>
            <a:off x="5428294" y="4772497"/>
            <a:ext cx="1469124" cy="1498181"/>
            <a:chOff x="3078701" y="2380240"/>
            <a:chExt cx="2072782" cy="2069696"/>
          </a:xfrm>
          <a:solidFill>
            <a:schemeClr val="accent1"/>
          </a:solidFill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AA1CEC7-997B-71FA-CE1A-8C7BF181424B}"/>
                </a:ext>
              </a:extLst>
            </p:cNvPr>
            <p:cNvSpPr/>
            <p:nvPr/>
          </p:nvSpPr>
          <p:spPr>
            <a:xfrm>
              <a:off x="3078701" y="2380240"/>
              <a:ext cx="2072782" cy="206969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Ellipse 4">
              <a:extLst>
                <a:ext uri="{FF2B5EF4-FFF2-40B4-BE49-F238E27FC236}">
                  <a16:creationId xmlns:a16="http://schemas.microsoft.com/office/drawing/2014/main" id="{B3D2A214-1762-99C9-B069-B7E8CCA529DA}"/>
                </a:ext>
              </a:extLst>
            </p:cNvPr>
            <p:cNvSpPr txBox="1"/>
            <p:nvPr/>
          </p:nvSpPr>
          <p:spPr>
            <a:xfrm>
              <a:off x="3379949" y="3212302"/>
              <a:ext cx="1470287" cy="51749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b="1" kern="1200" dirty="0"/>
                <a:t>Master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8409134-55CC-0AD9-594A-3DD7AE805354}"/>
              </a:ext>
            </a:extLst>
          </p:cNvPr>
          <p:cNvSpPr/>
          <p:nvPr/>
        </p:nvSpPr>
        <p:spPr>
          <a:xfrm>
            <a:off x="6983143" y="4892937"/>
            <a:ext cx="4970732" cy="12572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bg1"/>
                </a:solidFill>
              </a:rPr>
              <a:t>Masters Organisation et planification délivrés par l’université</a:t>
            </a:r>
          </a:p>
          <a:p>
            <a:r>
              <a:rPr lang="fr-FR" sz="1400" dirty="0">
                <a:solidFill>
                  <a:schemeClr val="bg1"/>
                </a:solidFill>
              </a:rPr>
              <a:t>Titre certifié Managers des organisations et Processus logistiques (MOPL)</a:t>
            </a:r>
          </a:p>
          <a:p>
            <a:r>
              <a:rPr lang="fr-FR" sz="1400" dirty="0">
                <a:solidFill>
                  <a:schemeClr val="bg1"/>
                </a:solidFill>
              </a:rPr>
              <a:t>Titre certifié Manager de la chaine logistique (CNAM)</a:t>
            </a:r>
          </a:p>
          <a:p>
            <a:r>
              <a:rPr lang="fr-FR" sz="1400" dirty="0">
                <a:solidFill>
                  <a:schemeClr val="bg1"/>
                </a:solidFill>
              </a:rPr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257486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258C51-3E5C-9D75-7EF2-5A09D0551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706" y="2605004"/>
            <a:ext cx="2057687" cy="1190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98A011-1037-80C4-A346-B9E8831CC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004" y="2733675"/>
            <a:ext cx="2046670" cy="8096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ED62C4-88E7-4BDF-8031-98F5D2967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099" y="3452847"/>
            <a:ext cx="3610479" cy="3429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CDCFD8-FBFC-ED57-81A4-83F6FA10067F}"/>
              </a:ext>
            </a:extLst>
          </p:cNvPr>
          <p:cNvSpPr txBox="1"/>
          <p:nvPr/>
        </p:nvSpPr>
        <p:spPr>
          <a:xfrm>
            <a:off x="1218085" y="1066800"/>
            <a:ext cx="10006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Pour vous informer sur les métiers et les formations dans le transport et la logistique</a:t>
            </a:r>
          </a:p>
          <a:p>
            <a:pPr algn="ctr"/>
            <a:r>
              <a:rPr lang="fr-FR" sz="2000" b="1" dirty="0">
                <a:solidFill>
                  <a:schemeClr val="accent1"/>
                </a:solidFill>
              </a:rPr>
              <a:t>2 sites</a:t>
            </a:r>
          </a:p>
        </p:txBody>
      </p:sp>
    </p:spTree>
    <p:extLst>
      <p:ext uri="{BB962C8B-B14F-4D97-AF65-F5344CB8AC3E}">
        <p14:creationId xmlns:p14="http://schemas.microsoft.com/office/powerpoint/2010/main" val="13766515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F7DC934D2F5740BC625C073AC3B512" ma:contentTypeVersion="11" ma:contentTypeDescription="Crée un document." ma:contentTypeScope="" ma:versionID="d1a36bdb3282ab54b75630ecb8e5bd62">
  <xsd:schema xmlns:xsd="http://www.w3.org/2001/XMLSchema" xmlns:xs="http://www.w3.org/2001/XMLSchema" xmlns:p="http://schemas.microsoft.com/office/2006/metadata/properties" xmlns:ns2="afa7a5fd-d52e-43fc-9233-b51477e7edbf" targetNamespace="http://schemas.microsoft.com/office/2006/metadata/properties" ma:root="true" ma:fieldsID="f3a6183788dd235b92dc81ece56d29ae" ns2:_="">
    <xsd:import namespace="afa7a5fd-d52e-43fc-9233-b51477e7ed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a7a5fd-d52e-43fc-9233-b51477e7e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c8ec50d-a6e7-4034-8ffc-c26cba4a5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a7a5fd-d52e-43fc-9233-b51477e7ed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1603D6-243E-4781-8D01-31E39F5D6154}"/>
</file>

<file path=customXml/itemProps2.xml><?xml version="1.0" encoding="utf-8"?>
<ds:datastoreItem xmlns:ds="http://schemas.openxmlformats.org/officeDocument/2006/customXml" ds:itemID="{65A52B4E-C85D-4CE5-BF95-C36A7B535B7C}"/>
</file>

<file path=customXml/itemProps3.xml><?xml version="1.0" encoding="utf-8"?>
<ds:datastoreItem xmlns:ds="http://schemas.openxmlformats.org/officeDocument/2006/customXml" ds:itemID="{9D55190E-0C80-4FEA-A9F1-6A733835F7D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1314</Words>
  <Application>Microsoft Office PowerPoint</Application>
  <PresentationFormat>Grand écran</PresentationFormat>
  <Paragraphs>182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Google Sans</vt:lpstr>
      <vt:lpstr>Helvetica</vt:lpstr>
      <vt:lpstr>Poppins</vt:lpstr>
      <vt:lpstr>Wingdings</vt:lpstr>
      <vt:lpstr>Thème Office</vt:lpstr>
      <vt:lpstr>Une diversité de métiers </vt:lpstr>
      <vt:lpstr>Une diversité de métiers</vt:lpstr>
      <vt:lpstr>Les opérateurs logistiques</vt:lpstr>
      <vt:lpstr>Présentation PowerPoint</vt:lpstr>
      <vt:lpstr>Présentation PowerPoint</vt:lpstr>
      <vt:lpstr>Les filières de formation en opérateur logistique  </vt:lpstr>
      <vt:lpstr>Les gestionnaires et fonctions de mangement intermédiaire</vt:lpstr>
      <vt:lpstr>Des exemples de postes d’encadrement</vt:lpstr>
      <vt:lpstr>Des perspectives d’avenir dans les métiers logistiques</vt:lpstr>
      <vt:lpstr>Présentation PowerPoint</vt:lpstr>
      <vt:lpstr>Des formations jusqu’au bac + 6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BROSSE</dc:creator>
  <cp:lastModifiedBy>Isabelle BROSSE</cp:lastModifiedBy>
  <cp:revision>8</cp:revision>
  <dcterms:created xsi:type="dcterms:W3CDTF">2026-09-14T13:58:29Z</dcterms:created>
  <dcterms:modified xsi:type="dcterms:W3CDTF">2026-09-14T22:30:36Z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0x010100F2F7DC934D2F5740BC625C073AC3B512</vt:lpwstr>
  </property>
</Properties>
</file>