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theme/theme2.xml" ContentType="application/vnd.openxmlformats-officedocument.them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style5.xml" ContentType="application/vnd.ms-office.chart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1094" r:id="rId2"/>
    <p:sldId id="1102" r:id="rId3"/>
    <p:sldId id="1101" r:id="rId4"/>
    <p:sldId id="298" r:id="rId5"/>
    <p:sldId id="400" r:id="rId6"/>
    <p:sldId id="338" r:id="rId7"/>
    <p:sldId id="439" r:id="rId8"/>
    <p:sldId id="1099" r:id="rId9"/>
    <p:sldId id="1098" r:id="rId10"/>
    <p:sldId id="1097" r:id="rId11"/>
    <p:sldId id="449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F2FF"/>
    <a:srgbClr val="FCE9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5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633-2C40-B161-643649F3BFF9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633-2C40-B161-643649F3BFF9}"/>
              </c:ext>
            </c:extLst>
          </c:dPt>
          <c:cat>
            <c:strRef>
              <c:f>Feuil1!$A$2:$A$3</c:f>
              <c:strCache>
                <c:ptCount val="2"/>
                <c:pt idx="0">
                  <c:v>1er trim.</c:v>
                </c:pt>
                <c:pt idx="1">
                  <c:v>2e trim.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580558</c:v>
                </c:pt>
                <c:pt idx="1">
                  <c:v>119442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633-2C40-B161-643649F3BF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88D-A549-B652-D88C2FAC0F88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88D-A549-B652-D88C2FAC0F88}"/>
              </c:ext>
            </c:extLst>
          </c:dPt>
          <c:cat>
            <c:strRef>
              <c:f>Feuil1!$A$2:$A$3</c:f>
              <c:strCache>
                <c:ptCount val="2"/>
                <c:pt idx="0">
                  <c:v>1er trim.</c:v>
                </c:pt>
                <c:pt idx="1">
                  <c:v>2e trim.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84219</c:v>
                </c:pt>
                <c:pt idx="1">
                  <c:v>615781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88D-A549-B652-D88C2FAC0F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D06-D04C-9D3C-1E680F292419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D06-D04C-9D3C-1E680F292419}"/>
              </c:ext>
            </c:extLst>
          </c:dPt>
          <c:cat>
            <c:strRef>
              <c:f>Feuil1!$A$2:$A$3</c:f>
              <c:strCache>
                <c:ptCount val="2"/>
                <c:pt idx="0">
                  <c:v>1er trim.</c:v>
                </c:pt>
                <c:pt idx="1">
                  <c:v>2e trim.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244556</c:v>
                </c:pt>
                <c:pt idx="1">
                  <c:v>455444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D06-D04C-9D3C-1E680F2924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14F-1A45-862C-08D07D29CBCE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14F-1A45-862C-08D07D29CBCE}"/>
              </c:ext>
            </c:extLst>
          </c:dPt>
          <c:cat>
            <c:strRef>
              <c:f>Feuil1!$A$2:$A$3</c:f>
              <c:strCache>
                <c:ptCount val="2"/>
                <c:pt idx="0">
                  <c:v>1er trim.</c:v>
                </c:pt>
                <c:pt idx="1">
                  <c:v>2e trim.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71128</c:v>
                </c:pt>
                <c:pt idx="1">
                  <c:v>682872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14F-1A45-862C-08D07D29CB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4CD-9E43-B37E-F36E6F02344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4CD-9E43-B37E-F36E6F023440}"/>
              </c:ext>
            </c:extLst>
          </c:dPt>
          <c:cat>
            <c:strRef>
              <c:f>Feuil1!$A$2:$A$3</c:f>
              <c:strCache>
                <c:ptCount val="2"/>
                <c:pt idx="0">
                  <c:v>1er trim.</c:v>
                </c:pt>
                <c:pt idx="1">
                  <c:v>2e trim.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108434</c:v>
                </c:pt>
                <c:pt idx="1">
                  <c:v>591566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4CD-9E43-B37E-F36E6F0234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A68-2B4E-A4B1-8273037E133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A68-2B4E-A4B1-8273037E1330}"/>
              </c:ext>
            </c:extLst>
          </c:dPt>
          <c:cat>
            <c:strRef>
              <c:f>Feuil1!$A$2:$A$3</c:f>
              <c:strCache>
                <c:ptCount val="2"/>
                <c:pt idx="0">
                  <c:v>1er trim.</c:v>
                </c:pt>
                <c:pt idx="1">
                  <c:v>2e trim.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4168</c:v>
                </c:pt>
                <c:pt idx="1">
                  <c:v>695832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A68-2B4E-A4B1-8273037E1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818-6C4E-AA94-654AB67815A4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818-6C4E-AA94-654AB67815A4}"/>
              </c:ext>
            </c:extLst>
          </c:dPt>
          <c:cat>
            <c:strRef>
              <c:f>Feuil1!$A$2:$A$3</c:f>
              <c:strCache>
                <c:ptCount val="2"/>
                <c:pt idx="0">
                  <c:v>1er trim.</c:v>
                </c:pt>
                <c:pt idx="1">
                  <c:v>2e trim.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308900</c:v>
                </c:pt>
                <c:pt idx="1">
                  <c:v>391100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818-6C4E-AA94-654AB67815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7B8-0E4F-8A73-8952C2C0E426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7B8-0E4F-8A73-8952C2C0E426}"/>
              </c:ext>
            </c:extLst>
          </c:dPt>
          <c:cat>
            <c:strRef>
              <c:f>Feuil1!$A$2:$A$3</c:f>
              <c:strCache>
                <c:ptCount val="2"/>
                <c:pt idx="0">
                  <c:v>1er trim.</c:v>
                </c:pt>
                <c:pt idx="1">
                  <c:v>2e trim.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17831</c:v>
                </c:pt>
                <c:pt idx="1">
                  <c:v>682169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7B8-0E4F-8A73-8952C2C0E4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ECC-3C48-B152-8D6B10888471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ECC-3C48-B152-8D6B10888471}"/>
              </c:ext>
            </c:extLst>
          </c:dPt>
          <c:cat>
            <c:strRef>
              <c:f>Feuil1!$A$2:$A$3</c:f>
              <c:strCache>
                <c:ptCount val="2"/>
                <c:pt idx="0">
                  <c:v>1er trim.</c:v>
                </c:pt>
                <c:pt idx="1">
                  <c:v>2e trim.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370983</c:v>
                </c:pt>
                <c:pt idx="1">
                  <c:v>329017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CC-3C48-B152-8D6B108884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CF476E-BB61-48F9-9853-7BE56326069F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A8C38A-4C9D-4E14-A4E4-BFAD07D749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893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74F1C-0952-B498-FB9F-0B94C0FCD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949B295-5443-57CF-FDD2-61589B6DC7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58B93CC-B404-676C-1D11-DB0ED6280C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0D881DC-88D8-0BB6-6654-BB264E8380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B29B3-2FDF-49CC-953F-A74C702BE571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7638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/>
              <a:t>Les activités de transport et la logistique peuvent être réalisées :</a:t>
            </a:r>
          </a:p>
          <a:p>
            <a:endParaRPr lang="fr-FR" sz="12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/>
              <a:t>par </a:t>
            </a:r>
            <a:r>
              <a:rPr lang="fr-FR" sz="1200" b="1" dirty="0"/>
              <a:t>des entreprises dont c’est le métier</a:t>
            </a:r>
            <a:r>
              <a:rPr lang="fr-FR" sz="1200" dirty="0"/>
              <a:t>, des prestataires de transport et logistique, qui se voient confier ces opérations par leurs clients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200" dirty="0"/>
              <a:t>on parle de </a:t>
            </a:r>
            <a:r>
              <a:rPr lang="fr-FR" sz="1200" b="1" i="1" dirty="0"/>
              <a:t>« compte d’autrui » </a:t>
            </a:r>
            <a:r>
              <a:rPr lang="fr-FR" sz="1200" dirty="0"/>
              <a:t>pour les désigner, ou de « transport public »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2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/>
              <a:t>ou </a:t>
            </a:r>
            <a:r>
              <a:rPr lang="fr-FR" sz="1200" b="1" dirty="0"/>
              <a:t>en interne par les acteurs </a:t>
            </a:r>
            <a:r>
              <a:rPr lang="fr-FR" sz="1200" dirty="0"/>
              <a:t>du secteur marchand ou non marchand, qui ne sont </a:t>
            </a:r>
            <a:r>
              <a:rPr lang="fr-FR" sz="1200" b="1" dirty="0"/>
              <a:t>pas des professionnels du transport et de la logistique </a:t>
            </a:r>
            <a:r>
              <a:rPr lang="fr-FR" sz="1200" dirty="0"/>
              <a:t>(établissements industriels ou commerciaux, artisans, entreprises de BTP, coopératives agricoles, établissements publics, collectivités, associations, etc.), et qui ont choisi de ne pas avoir recours à la sous-traitance.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200" dirty="0"/>
              <a:t>on parle de </a:t>
            </a:r>
            <a:r>
              <a:rPr lang="fr-FR" sz="1200" b="1" i="1" dirty="0"/>
              <a:t>« compte propre » </a:t>
            </a:r>
            <a:r>
              <a:rPr lang="fr-FR" sz="1200" dirty="0"/>
              <a:t>ou de « transport privé 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37B4D5-A231-B148-8525-2408E8B04DDD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4491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Pour les activités propres au service transport et logistiques pour le compte d’autrui (transporteurs et logisticien) : 23270 salariés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8C38A-4C9D-4E14-A4E4-BFAD07D749B0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5640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84C208-6D65-E58D-3BBF-72FBE07F8F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F8F20BF-A218-A67D-8BBC-2496ED0778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C3449D-7826-0AFE-47FA-3E2A9D3F8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1E03-F9E3-4D8F-8927-5547AD302146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1EA8E30-9F33-9644-7722-356D0F35D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1E740E-5D7F-475D-D326-8741C75E1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13D8-F4F3-4DE4-A560-D45ACF76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00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4040F-A9A3-3025-1269-AD446B976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1F9032-B4E4-177A-212C-504FE935A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A67505A-872E-6427-8931-E1BBB46E1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1E03-F9E3-4D8F-8927-5547AD302146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B9999D-94B4-E705-355D-018F7FE3D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DAB01E8-18BE-0CB0-15D6-A14E59BBF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13D8-F4F3-4DE4-A560-D45ACF76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8366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906947-1E2B-CF23-5374-34CF58070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6F8019-2689-EC5B-2074-084767D91A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EC4D1B-A995-9944-8970-C4B563038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1E03-F9E3-4D8F-8927-5547AD302146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273EC9-22ED-9E8C-5A6C-4FD9F524F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30E5CD-E331-6E7C-D3F9-12DAAA116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13D8-F4F3-4DE4-A560-D45ACF76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846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AB2F34-BD9A-6442-9288-CA8912E54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61D4EE-1E83-AB52-3518-E0010932A4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A82B4B-E977-58A0-82F6-8BE407C5E2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8BD493F-CCFF-8361-37CF-B151C5F4F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1E03-F9E3-4D8F-8927-5547AD302146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02D8474-2EF2-304B-3DB3-6D2F67753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A3B2F3-50B9-96E8-432D-BD30B3F9A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13D8-F4F3-4DE4-A560-D45ACF76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115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16CCAF-6323-D01F-9722-63667B0B2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AE51376-7EDA-A5AE-FCBC-BBFE5906BF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71D9F64-28C1-7677-EB45-BDA89A1687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679CEFA-D19A-847F-753D-A3A520BE60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208A6EE-2AC9-95A4-02E1-BED42A3047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3DCBD6A-CF05-4443-A27B-B5F4B2101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1E03-F9E3-4D8F-8927-5547AD302146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331EA7E-AF4D-8AF8-8E08-E31AD6D97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5186241-6C61-E655-FE53-9A189349B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13D8-F4F3-4DE4-A560-D45ACF76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7999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3E8CBD-C8C5-28BC-296A-774A79FF0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EF06904-9883-EDFC-2462-5DB5875FF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1E03-F9E3-4D8F-8927-5547AD302146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D45BD5E-6C64-9E56-6363-07F6F4497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1D0D72C-EC22-76B0-6EEC-F83676002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13D8-F4F3-4DE4-A560-D45ACF76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7951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4519980-FC99-FC70-E170-1C2E56505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1E03-F9E3-4D8F-8927-5547AD302146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B4B34AB-F647-31A5-8011-D56A508C9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06183A-29B2-419B-133A-9FBE27C9B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13D8-F4F3-4DE4-A560-D45ACF76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435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D44427-6EAE-85A3-DF8F-D8C40642F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50078A-5182-1E93-933F-0F61DFC3A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1269FE7-FB3C-390A-E42F-E08B335A1C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F5D10ED-98B2-DCD6-127D-297D260C0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1E03-F9E3-4D8F-8927-5547AD302146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3F35C58-FB21-BA4D-8643-84C87B81A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9D3D0C-5E60-0219-1447-332FF14ED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13D8-F4F3-4DE4-A560-D45ACF76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790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05FABB-AB64-E399-93E0-1BEF0DAC8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9C94C9D-5418-C047-F13F-830F7399F3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32F7930-6895-1E1F-67F1-E837C6928B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8C6E7C6-6B27-10B3-9425-5FE0E5F7D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1E03-F9E3-4D8F-8927-5547AD302146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DC0F96-A474-48F6-B4D9-CCF45FBAB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A706C0A-437C-CE87-07D5-DE3EE9F79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13D8-F4F3-4DE4-A560-D45ACF76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98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F25D54-FA98-1649-2F47-3E2F13B3C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59314FD-C2B4-E8AB-36F2-1A5E047C2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64DDE7-2044-0011-0B4D-02B918F18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1E03-F9E3-4D8F-8927-5547AD302146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1E8B34-B861-8474-5456-B815CBDEE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667470-E5B4-7EA4-6DC0-FD2B0FC58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13D8-F4F3-4DE4-A560-D45ACF76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9806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9C56E9C-40D5-112A-9E10-1E9CC36D76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6116DDC-43C5-4992-17FF-56C1A66CDA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CCAB91-0562-50A9-B0AE-816105918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1E03-F9E3-4D8F-8927-5547AD302146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9E06B5-FBA7-746D-B884-B634E819D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1FE9BE-BFD4-7499-E16A-52D4B7795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313D8-F4F3-4DE4-A560-D45ACF76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2554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femme, personne, rouge, art&#10;&#10;Le contenu généré par l’IA peut être incorrect.">
            <a:extLst>
              <a:ext uri="{FF2B5EF4-FFF2-40B4-BE49-F238E27FC236}">
                <a16:creationId xmlns:a16="http://schemas.microsoft.com/office/drawing/2014/main" id="{F0E85F1E-7C2E-FC8A-E03A-B0D52529E7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0"/>
            <a:ext cx="12191999" cy="6858000"/>
          </a:xfrm>
          <a:prstGeom prst="rect">
            <a:avLst/>
          </a:prstGeom>
        </p:spPr>
      </p:pic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ptos" panose="020B0004020202020204" pitchFamily="34" charset="0"/>
              </a:defRPr>
            </a:lvl1pPr>
          </a:lstStyle>
          <a:p>
            <a:fld id="{8DA0B316-C8F7-2E4C-800B-163B8D6E08B2}" type="datetime1">
              <a:rPr lang="fr-FR" smtClean="0"/>
              <a:pPr/>
              <a:t>14/09/2026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ptos" panose="020B00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9371E978-0E31-3E4A-AB2F-FC1C485C9DA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FA8FBDC6-7D1C-C343-D3BA-02F9FC0BA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274638"/>
            <a:ext cx="7908099" cy="1143000"/>
          </a:xfrm>
        </p:spPr>
        <p:txBody>
          <a:bodyPr/>
          <a:lstStyle>
            <a:lvl1pPr algn="l">
              <a:defRPr b="1">
                <a:solidFill>
                  <a:srgbClr val="00A0F0"/>
                </a:solidFill>
                <a:latin typeface="Aptos" panose="020B0004020202020204" pitchFamily="34" charset="0"/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DDF1718F-8C73-2DF8-D8E3-5FC4018AD8D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1" y="1600202"/>
            <a:ext cx="7908099" cy="479120"/>
          </a:xfrm>
        </p:spPr>
        <p:txBody>
          <a:bodyPr>
            <a:normAutofit/>
          </a:bodyPr>
          <a:lstStyle>
            <a:lvl1pPr marL="0" indent="0" algn="l">
              <a:buNone/>
              <a:defRPr sz="1800" b="1">
                <a:solidFill>
                  <a:srgbClr val="1E1950"/>
                </a:solidFill>
                <a:latin typeface="Aptos" panose="020B0004020202020204" pitchFamily="34" charset="0"/>
              </a:defRPr>
            </a:lvl1pPr>
            <a:lvl2pPr marL="342900" indent="0" algn="l">
              <a:buNone/>
              <a:defRPr>
                <a:latin typeface="Aptos" panose="020B0004020202020204" pitchFamily="34" charset="0"/>
              </a:defRPr>
            </a:lvl2pPr>
            <a:lvl3pPr marL="685800" indent="0" algn="l">
              <a:buNone/>
              <a:defRPr>
                <a:latin typeface="Aptos" panose="020B0004020202020204" pitchFamily="34" charset="0"/>
              </a:defRPr>
            </a:lvl3pPr>
            <a:lvl4pPr marL="1028700" indent="0" algn="l">
              <a:buNone/>
              <a:defRPr>
                <a:latin typeface="Aptos" panose="020B0004020202020204" pitchFamily="34" charset="0"/>
              </a:defRPr>
            </a:lvl4pPr>
            <a:lvl5pPr marL="1371600" indent="0" algn="l">
              <a:buNone/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fr-FR" dirty="0"/>
              <a:t>Sous-titres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4FAAA48A-DEF1-03C6-B31B-2B7F3531ED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2430463"/>
            <a:ext cx="7907339" cy="3281362"/>
          </a:xfrm>
        </p:spPr>
        <p:txBody>
          <a:bodyPr>
            <a:normAutofit/>
          </a:bodyPr>
          <a:lstStyle>
            <a:lvl1pPr>
              <a:defRPr sz="1500">
                <a:solidFill>
                  <a:srgbClr val="00A0F0"/>
                </a:solidFill>
                <a:latin typeface="Aptos" panose="020B0004020202020204" pitchFamily="34" charset="0"/>
              </a:defRPr>
            </a:lvl1pPr>
            <a:lvl2pPr>
              <a:defRPr sz="1350">
                <a:solidFill>
                  <a:srgbClr val="1E1950"/>
                </a:solidFill>
                <a:latin typeface="Aptos" panose="020B0004020202020204" pitchFamily="34" charset="0"/>
              </a:defRPr>
            </a:lvl2pPr>
            <a:lvl3pPr>
              <a:defRPr sz="1200" b="1">
                <a:solidFill>
                  <a:srgbClr val="1E1950"/>
                </a:solidFill>
                <a:latin typeface="Aptos" panose="020B0004020202020204" pitchFamily="34" charset="0"/>
              </a:defRPr>
            </a:lvl3pPr>
            <a:lvl4pPr>
              <a:defRPr sz="1050">
                <a:latin typeface="Aptos" panose="020B0004020202020204" pitchFamily="34" charset="0"/>
              </a:defRPr>
            </a:lvl4pPr>
            <a:lvl5pPr>
              <a:defRPr sz="1050">
                <a:latin typeface="Aptos" panose="020B00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3737449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7D6B54-3158-4968-7AD4-64780F32531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22788" y="1825625"/>
            <a:ext cx="10931012" cy="4351338"/>
          </a:xfrm>
        </p:spPr>
        <p:txBody>
          <a:bodyPr/>
          <a:lstStyle>
            <a:lvl1pPr>
              <a:defRPr sz="2000" b="1">
                <a:solidFill>
                  <a:srgbClr val="1E1950"/>
                </a:solidFill>
              </a:defRPr>
            </a:lvl1pPr>
            <a:lvl2pPr>
              <a:defRPr sz="1800">
                <a:solidFill>
                  <a:srgbClr val="1E1950"/>
                </a:solidFill>
              </a:defRPr>
            </a:lvl2pPr>
            <a:lvl3pPr>
              <a:defRPr sz="1600" b="0">
                <a:solidFill>
                  <a:srgbClr val="00B0F0"/>
                </a:solidFill>
              </a:defRPr>
            </a:lvl3pPr>
            <a:lvl4pPr>
              <a:defRPr sz="1400">
                <a:solidFill>
                  <a:srgbClr val="3939A8"/>
                </a:solidFill>
              </a:defRPr>
            </a:lvl4pPr>
            <a:lvl5pPr>
              <a:defRPr sz="1200">
                <a:solidFill>
                  <a:srgbClr val="07065D"/>
                </a:solidFill>
              </a:defRPr>
            </a:lvl5pPr>
          </a:lstStyle>
          <a:p>
            <a:pPr lvl="0"/>
            <a:r>
              <a:rPr lang="fr-FR" dirty="0"/>
              <a:t>Insérer du texte, une image, un graphique…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7E67F2B-24B9-1D4C-8E24-084C9A1016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4910" y="6356350"/>
            <a:ext cx="2743200" cy="365125"/>
          </a:xfrm>
        </p:spPr>
        <p:txBody>
          <a:bodyPr/>
          <a:lstStyle>
            <a:lvl1pPr>
              <a:defRPr>
                <a:solidFill>
                  <a:srgbClr val="1E1950"/>
                </a:solidFill>
              </a:defRPr>
            </a:lvl1pPr>
          </a:lstStyle>
          <a:p>
            <a:fld id="{64F109E7-E6A5-414C-BA14-FE55C70A83A6}" type="datetimeFigureOut">
              <a:rPr lang="fr-FR" smtClean="0"/>
              <a:pPr/>
              <a:t>14/09/2026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539EEB0-48F2-472D-FE79-84A6D30B4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41955" y="6356350"/>
            <a:ext cx="4114800" cy="365125"/>
          </a:xfrm>
        </p:spPr>
        <p:txBody>
          <a:bodyPr/>
          <a:lstStyle>
            <a:lvl1pPr>
              <a:defRPr>
                <a:solidFill>
                  <a:srgbClr val="1E1950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2154F54-F93B-8814-EB21-045F44598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E1950"/>
                </a:solidFill>
              </a:defRPr>
            </a:lvl1pPr>
          </a:lstStyle>
          <a:p>
            <a:fld id="{FC4589A3-108F-4339-B1A9-91EE808EFD18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C0612D04-7777-3F22-0D3D-04E51BEE4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788" y="136525"/>
            <a:ext cx="9715512" cy="1141492"/>
          </a:xfrm>
        </p:spPr>
        <p:txBody>
          <a:bodyPr>
            <a:normAutofit/>
          </a:bodyPr>
          <a:lstStyle>
            <a:lvl1pPr>
              <a:defRPr lang="fr-FR" sz="4000" b="1" kern="1200" dirty="0">
                <a:solidFill>
                  <a:srgbClr val="00B0F0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0965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apositive de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5872" y="6560661"/>
            <a:ext cx="6801227" cy="297341"/>
          </a:xfrm>
          <a:ln>
            <a:noFill/>
          </a:ln>
        </p:spPr>
        <p:txBody>
          <a:bodyPr/>
          <a:lstStyle>
            <a:lvl1pPr algn="l">
              <a:defRPr lang="fr-FR" dirty="0" smtClean="0"/>
            </a:lvl1pPr>
          </a:lstStyle>
          <a:p>
            <a:r>
              <a:rPr lang="fr-FR"/>
              <a:t>MÉTIERS TRANSPORT-LOGISTIQUE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7180" y="6522930"/>
            <a:ext cx="268720" cy="365125"/>
          </a:xfrm>
          <a:ln>
            <a:noFill/>
          </a:ln>
        </p:spPr>
        <p:txBody>
          <a:bodyPr/>
          <a:lstStyle>
            <a:lvl1pPr>
              <a:defRPr lang="fr-FR" smtClean="0"/>
            </a:lvl1pPr>
          </a:lstStyle>
          <a:p>
            <a:fld id="{05CC887C-F669-C74B-BC12-FE413605F45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718349-E818-9840-A47F-09EA1DAE4EE2}"/>
              </a:ext>
            </a:extLst>
          </p:cNvPr>
          <p:cNvSpPr/>
          <p:nvPr userDrawn="1"/>
        </p:nvSpPr>
        <p:spPr>
          <a:xfrm>
            <a:off x="0" y="1155600"/>
            <a:ext cx="12192000" cy="53928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  </a:t>
            </a:r>
          </a:p>
        </p:txBody>
      </p:sp>
      <p:pic>
        <p:nvPicPr>
          <p:cNvPr id="2" name="Image 1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43DBE965-5CC9-8786-78A0-87A85CCBE3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61523"/>
          <a:stretch/>
        </p:blipFill>
        <p:spPr>
          <a:xfrm>
            <a:off x="11117517" y="181975"/>
            <a:ext cx="701080" cy="40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83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1107F0F-3A33-F2D6-CAE0-44783E1A0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568F44D-EE8C-1BD8-AC1D-C90A1323D0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543F82C-881A-33A2-488B-4BC6650F69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471E03-F9E3-4D8F-8927-5547AD302146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DC3A3-1E46-773E-E680-9458E62482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86535E2-1A76-1D96-C752-B0290E7BE3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4313D8-F4F3-4DE4-A560-D45ACF76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5439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10" Type="http://schemas.openxmlformats.org/officeDocument/2006/relationships/chart" Target="../charts/chart9.xml"/><Relationship Id="rId4" Type="http://schemas.openxmlformats.org/officeDocument/2006/relationships/chart" Target="../charts/chart3.xml"/><Relationship Id="rId9" Type="http://schemas.openxmlformats.org/officeDocument/2006/relationships/chart" Target="../charts/char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E897E-144D-2FD9-5152-43EB9AC57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E641D15F-7894-96FB-2C53-CE65C26FE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978" y="207228"/>
            <a:ext cx="9119901" cy="85725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002060"/>
                </a:solidFill>
              </a:rPr>
              <a:t>Qu’est-ce que la logistique ?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6FE69A3-1505-0108-BF46-15B950B35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9371E978-0E31-3E4A-AB2F-FC1C485C9DA4}" type="slidenum">
              <a:rPr lang="fr-FR">
                <a:solidFill>
                  <a:prstClr val="white"/>
                </a:solidFill>
              </a:rPr>
              <a:pPr defTabSz="342900"/>
              <a:t>1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C3A2D87-9B13-C7FB-6788-1F05A78BA158}"/>
              </a:ext>
            </a:extLst>
          </p:cNvPr>
          <p:cNvSpPr txBox="1">
            <a:spLocks/>
          </p:cNvSpPr>
          <p:nvPr/>
        </p:nvSpPr>
        <p:spPr>
          <a:xfrm>
            <a:off x="6219929" y="64928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90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/>
            <a:fld id="{9371E978-0E31-3E4A-AB2F-FC1C485C9DA4}" type="slidenum">
              <a:rPr lang="fr-FR">
                <a:solidFill>
                  <a:prstClr val="white"/>
                </a:solidFill>
                <a:latin typeface="Calibri"/>
              </a:rPr>
              <a:pPr defTabSz="342900"/>
              <a:t>1</a:t>
            </a:fld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830F8E8-DB32-8D12-685C-8C87642050B7}"/>
              </a:ext>
            </a:extLst>
          </p:cNvPr>
          <p:cNvSpPr txBox="1"/>
          <p:nvPr/>
        </p:nvSpPr>
        <p:spPr>
          <a:xfrm>
            <a:off x="861179" y="1608982"/>
            <a:ext cx="8412480" cy="3640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fr-FR" sz="2000" dirty="0"/>
              <a:t>C’est l’</a:t>
            </a: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ORGANISATION</a:t>
            </a:r>
            <a:r>
              <a:rPr lang="fr-FR" sz="2000" dirty="0"/>
              <a:t> mise en place pour faire en sorte que le </a:t>
            </a: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BON PRODUIT</a:t>
            </a:r>
            <a:r>
              <a:rPr lang="fr-FR" sz="2400" b="1" dirty="0">
                <a:solidFill>
                  <a:schemeClr val="tx2"/>
                </a:solidFill>
              </a:rPr>
              <a:t> </a:t>
            </a:r>
            <a:r>
              <a:rPr lang="fr-FR" sz="2000" dirty="0"/>
              <a:t>soit au </a:t>
            </a: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BON MOMENT</a:t>
            </a:r>
            <a:r>
              <a:rPr lang="fr-FR" sz="2400" b="1" dirty="0">
                <a:solidFill>
                  <a:schemeClr val="tx2"/>
                </a:solidFill>
              </a:rPr>
              <a:t>, </a:t>
            </a:r>
            <a:r>
              <a:rPr lang="fr-FR" sz="2000" dirty="0"/>
              <a:t>au </a:t>
            </a: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BON ENDROIT</a:t>
            </a:r>
            <a:r>
              <a:rPr lang="fr-FR" sz="2000" dirty="0"/>
              <a:t>, à </a:t>
            </a: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MOINDRE COUT</a:t>
            </a:r>
            <a:r>
              <a:rPr lang="fr-FR" sz="2000" dirty="0"/>
              <a:t>, en toute </a:t>
            </a: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SECURITE</a:t>
            </a:r>
            <a:r>
              <a:rPr lang="fr-FR" sz="2000" dirty="0"/>
              <a:t> et avec la meilleure </a:t>
            </a: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QUALITE DE SERVICE</a:t>
            </a:r>
            <a:endParaRPr lang="fr-FR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969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33E36-A78C-28E4-C924-C8C2AD469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F57ADE71-8113-81A0-5BA7-94BB7E590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4936" y="158868"/>
            <a:ext cx="8229600" cy="667855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chemeClr val="tx2"/>
                </a:solidFill>
              </a:rPr>
              <a:t>Comprendre l’environnement :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B06B7EFB-5F97-E184-21BF-10A18F4AC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185" y="774207"/>
            <a:ext cx="8229600" cy="515403"/>
          </a:xfrm>
        </p:spPr>
        <p:txBody>
          <a:bodyPr/>
          <a:lstStyle/>
          <a:p>
            <a:pPr marL="0" indent="0">
              <a:buNone/>
            </a:pPr>
            <a:r>
              <a:rPr lang="fr-FR" b="1" dirty="0">
                <a:solidFill>
                  <a:schemeClr val="accent2"/>
                </a:solidFill>
              </a:rPr>
              <a:t>Métiers de la Logistique</a:t>
            </a:r>
          </a:p>
          <a:p>
            <a:endParaRPr lang="fr-FR" dirty="0">
              <a:solidFill>
                <a:schemeClr val="accent2"/>
              </a:solidFill>
            </a:endParaRPr>
          </a:p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3C740F5-8623-AD8F-D89B-FA7BA7B2A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1D798-1195-D347-8169-1EB9C833A7C8}" type="slidenum">
              <a:rPr lang="fr-FR" smtClean="0"/>
              <a:pPr/>
              <a:t>2</a:t>
            </a:fld>
            <a:endParaRPr lang="fr-FR" dirty="0"/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6BCB5A38-1DC2-7674-E689-64333B382280}"/>
              </a:ext>
            </a:extLst>
          </p:cNvPr>
          <p:cNvGrpSpPr/>
          <p:nvPr/>
        </p:nvGrpSpPr>
        <p:grpSpPr>
          <a:xfrm>
            <a:off x="6237975" y="1248705"/>
            <a:ext cx="1058840" cy="1069408"/>
            <a:chOff x="440022" y="3731836"/>
            <a:chExt cx="1058840" cy="1069408"/>
          </a:xfrm>
        </p:grpSpPr>
        <p:pic>
          <p:nvPicPr>
            <p:cNvPr id="42" name="Image 41" descr="Une image contenant circuit&#10;&#10;Description générée automatiquement">
              <a:extLst>
                <a:ext uri="{FF2B5EF4-FFF2-40B4-BE49-F238E27FC236}">
                  <a16:creationId xmlns:a16="http://schemas.microsoft.com/office/drawing/2014/main" id="{ECC4C4F1-FFE8-C7CF-01D8-D8C2812C6B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365" t="50000" r="81777" b="31986"/>
            <a:stretch/>
          </p:blipFill>
          <p:spPr>
            <a:xfrm>
              <a:off x="565609" y="3731836"/>
              <a:ext cx="933253" cy="605672"/>
            </a:xfrm>
            <a:prstGeom prst="rect">
              <a:avLst/>
            </a:prstGeom>
          </p:spPr>
        </p:pic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4B334EC9-6D55-DE3E-EC02-7809145B347F}"/>
                </a:ext>
              </a:extLst>
            </p:cNvPr>
            <p:cNvSpPr txBox="1"/>
            <p:nvPr/>
          </p:nvSpPr>
          <p:spPr>
            <a:xfrm>
              <a:off x="440022" y="4247246"/>
              <a:ext cx="105580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500" dirty="0">
                  <a:solidFill>
                    <a:schemeClr val="tx2"/>
                  </a:solidFill>
                </a:rPr>
                <a:t>Matières premières</a:t>
              </a:r>
            </a:p>
          </p:txBody>
        </p:sp>
      </p:grpSp>
      <p:pic>
        <p:nvPicPr>
          <p:cNvPr id="44" name="Graphique 56" descr="Flèche : courbe légère">
            <a:extLst>
              <a:ext uri="{FF2B5EF4-FFF2-40B4-BE49-F238E27FC236}">
                <a16:creationId xmlns:a16="http://schemas.microsoft.com/office/drawing/2014/main" id="{882849B9-5EAA-B632-3AD8-8F0CA64396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960162" flipV="1">
            <a:off x="7330457" y="1841355"/>
            <a:ext cx="723219" cy="572289"/>
          </a:xfrm>
          <a:prstGeom prst="rect">
            <a:avLst/>
          </a:prstGeom>
        </p:spPr>
      </p:pic>
      <p:pic>
        <p:nvPicPr>
          <p:cNvPr id="45" name="Image 44" descr="Une image contenant circuit&#10;&#10;Description générée automatiquement">
            <a:extLst>
              <a:ext uri="{FF2B5EF4-FFF2-40B4-BE49-F238E27FC236}">
                <a16:creationId xmlns:a16="http://schemas.microsoft.com/office/drawing/2014/main" id="{90ABA8B7-754D-C7E0-C0DE-C9BFCA56BB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9378" t="75595" r="3608" b="1695"/>
          <a:stretch/>
        </p:blipFill>
        <p:spPr>
          <a:xfrm>
            <a:off x="8602148" y="2791068"/>
            <a:ext cx="718790" cy="479028"/>
          </a:xfrm>
          <a:prstGeom prst="rect">
            <a:avLst/>
          </a:prstGeom>
        </p:spPr>
      </p:pic>
      <p:grpSp>
        <p:nvGrpSpPr>
          <p:cNvPr id="46" name="Groupe 45">
            <a:extLst>
              <a:ext uri="{FF2B5EF4-FFF2-40B4-BE49-F238E27FC236}">
                <a16:creationId xmlns:a16="http://schemas.microsoft.com/office/drawing/2014/main" id="{CAB0714E-D5C8-41EF-6BCC-D03F8B9A58FB}"/>
              </a:ext>
            </a:extLst>
          </p:cNvPr>
          <p:cNvGrpSpPr/>
          <p:nvPr/>
        </p:nvGrpSpPr>
        <p:grpSpPr>
          <a:xfrm>
            <a:off x="7924092" y="2027714"/>
            <a:ext cx="1055802" cy="800880"/>
            <a:chOff x="6042581" y="1631165"/>
            <a:chExt cx="1085316" cy="759521"/>
          </a:xfrm>
        </p:grpSpPr>
        <p:pic>
          <p:nvPicPr>
            <p:cNvPr id="47" name="Image 46" descr="Une image contenant circuit&#10;&#10;Description générée automatiquement">
              <a:extLst>
                <a:ext uri="{FF2B5EF4-FFF2-40B4-BE49-F238E27FC236}">
                  <a16:creationId xmlns:a16="http://schemas.microsoft.com/office/drawing/2014/main" id="{AEC9CFE5-6944-8B16-1360-62D4F639D7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77437" t="3571" r="6884" b="70303"/>
            <a:stretch/>
          </p:blipFill>
          <p:spPr>
            <a:xfrm>
              <a:off x="6215019" y="1631165"/>
              <a:ext cx="912878" cy="759521"/>
            </a:xfrm>
            <a:prstGeom prst="rect">
              <a:avLst/>
            </a:prstGeom>
          </p:spPr>
        </p:pic>
        <p:sp>
          <p:nvSpPr>
            <p:cNvPr id="48" name="Forme libre : forme 4">
              <a:extLst>
                <a:ext uri="{FF2B5EF4-FFF2-40B4-BE49-F238E27FC236}">
                  <a16:creationId xmlns:a16="http://schemas.microsoft.com/office/drawing/2014/main" id="{EFB04838-250F-E657-F664-E736161B4FB1}"/>
                </a:ext>
              </a:extLst>
            </p:cNvPr>
            <p:cNvSpPr/>
            <p:nvPr/>
          </p:nvSpPr>
          <p:spPr>
            <a:xfrm>
              <a:off x="6042581" y="2036190"/>
              <a:ext cx="556182" cy="273377"/>
            </a:xfrm>
            <a:custGeom>
              <a:avLst/>
              <a:gdLst>
                <a:gd name="connsiteX0" fmla="*/ 0 w 556182"/>
                <a:gd name="connsiteY0" fmla="*/ 0 h 273377"/>
                <a:gd name="connsiteX1" fmla="*/ 377073 w 556182"/>
                <a:gd name="connsiteY1" fmla="*/ 75414 h 273377"/>
                <a:gd name="connsiteX2" fmla="*/ 556182 w 556182"/>
                <a:gd name="connsiteY2" fmla="*/ 263950 h 273377"/>
                <a:gd name="connsiteX3" fmla="*/ 56561 w 556182"/>
                <a:gd name="connsiteY3" fmla="*/ 273377 h 273377"/>
                <a:gd name="connsiteX4" fmla="*/ 0 w 556182"/>
                <a:gd name="connsiteY4" fmla="*/ 0 h 273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82" h="273377">
                  <a:moveTo>
                    <a:pt x="0" y="0"/>
                  </a:moveTo>
                  <a:lnTo>
                    <a:pt x="377073" y="75414"/>
                  </a:lnTo>
                  <a:lnTo>
                    <a:pt x="556182" y="263950"/>
                  </a:lnTo>
                  <a:lnTo>
                    <a:pt x="56561" y="2733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49" name="Image 48" descr="Une image contenant circuit&#10;&#10;Description générée automatiquement">
            <a:extLst>
              <a:ext uri="{FF2B5EF4-FFF2-40B4-BE49-F238E27FC236}">
                <a16:creationId xmlns:a16="http://schemas.microsoft.com/office/drawing/2014/main" id="{14F8D674-2EC4-A3CD-3BDE-44697CA79C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098" t="47757" r="34044" b="34229"/>
          <a:stretch/>
        </p:blipFill>
        <p:spPr>
          <a:xfrm>
            <a:off x="7823407" y="2391663"/>
            <a:ext cx="933253" cy="605672"/>
          </a:xfrm>
          <a:prstGeom prst="rect">
            <a:avLst/>
          </a:prstGeom>
        </p:spPr>
      </p:pic>
      <p:pic>
        <p:nvPicPr>
          <p:cNvPr id="50" name="Image 49" descr="Une image contenant circuit&#10;&#10;Description générée automatiquement">
            <a:extLst>
              <a:ext uri="{FF2B5EF4-FFF2-40B4-BE49-F238E27FC236}">
                <a16:creationId xmlns:a16="http://schemas.microsoft.com/office/drawing/2014/main" id="{D77A8970-3055-862D-B677-B25A1E9B77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343" t="77290" r="63643"/>
          <a:stretch/>
        </p:blipFill>
        <p:spPr>
          <a:xfrm>
            <a:off x="7626751" y="2738600"/>
            <a:ext cx="890939" cy="593755"/>
          </a:xfrm>
          <a:prstGeom prst="rect">
            <a:avLst/>
          </a:prstGeom>
        </p:spPr>
      </p:pic>
      <p:pic>
        <p:nvPicPr>
          <p:cNvPr id="51" name="Graphique 57" descr="Flèche : courbe légère">
            <a:extLst>
              <a:ext uri="{FF2B5EF4-FFF2-40B4-BE49-F238E27FC236}">
                <a16:creationId xmlns:a16="http://schemas.microsoft.com/office/drawing/2014/main" id="{48106CC7-D62D-3AD6-F902-52F10A2B58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172245" flipV="1">
            <a:off x="8706201" y="3483018"/>
            <a:ext cx="723219" cy="572289"/>
          </a:xfrm>
          <a:prstGeom prst="rect">
            <a:avLst/>
          </a:prstGeom>
        </p:spPr>
      </p:pic>
      <p:grpSp>
        <p:nvGrpSpPr>
          <p:cNvPr id="52" name="Groupe 51">
            <a:extLst>
              <a:ext uri="{FF2B5EF4-FFF2-40B4-BE49-F238E27FC236}">
                <a16:creationId xmlns:a16="http://schemas.microsoft.com/office/drawing/2014/main" id="{E0850337-18C8-0DC1-5892-85578EA01BE6}"/>
              </a:ext>
            </a:extLst>
          </p:cNvPr>
          <p:cNvGrpSpPr/>
          <p:nvPr/>
        </p:nvGrpSpPr>
        <p:grpSpPr>
          <a:xfrm>
            <a:off x="8539909" y="4143988"/>
            <a:ext cx="1153125" cy="1186210"/>
            <a:chOff x="1919926" y="3731836"/>
            <a:chExt cx="1153125" cy="1186210"/>
          </a:xfrm>
        </p:grpSpPr>
        <p:pic>
          <p:nvPicPr>
            <p:cNvPr id="53" name="Image 52" descr="Une image contenant circuit&#10;&#10;Description générée automatiquement">
              <a:extLst>
                <a:ext uri="{FF2B5EF4-FFF2-40B4-BE49-F238E27FC236}">
                  <a16:creationId xmlns:a16="http://schemas.microsoft.com/office/drawing/2014/main" id="{1F348EFA-3A6B-6663-714A-2087B31D84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1032" t="47196" r="65110" b="34790"/>
            <a:stretch/>
          </p:blipFill>
          <p:spPr>
            <a:xfrm>
              <a:off x="1981201" y="3731836"/>
              <a:ext cx="933253" cy="605672"/>
            </a:xfrm>
            <a:prstGeom prst="rect">
              <a:avLst/>
            </a:prstGeom>
          </p:spPr>
        </p:pic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74B4C7D4-F30A-5477-99C1-A812EF11C75E}"/>
                </a:ext>
              </a:extLst>
            </p:cNvPr>
            <p:cNvSpPr txBox="1"/>
            <p:nvPr/>
          </p:nvSpPr>
          <p:spPr>
            <a:xfrm>
              <a:off x="1919926" y="4610269"/>
              <a:ext cx="11531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tx2"/>
                  </a:solidFill>
                </a:rPr>
                <a:t>Fournisseur</a:t>
              </a:r>
            </a:p>
          </p:txBody>
        </p:sp>
      </p:grpSp>
      <p:pic>
        <p:nvPicPr>
          <p:cNvPr id="55" name="Image 54" descr="Une image contenant table, jeune, alimentation, air&#10;&#10;Description générée automatiquement">
            <a:extLst>
              <a:ext uri="{FF2B5EF4-FFF2-40B4-BE49-F238E27FC236}">
                <a16:creationId xmlns:a16="http://schemas.microsoft.com/office/drawing/2014/main" id="{F1B95D57-3301-BCB4-00EF-4B1445D6DAC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3285" t="77290" r="40135" b="8669"/>
          <a:stretch/>
        </p:blipFill>
        <p:spPr>
          <a:xfrm>
            <a:off x="9251673" y="4483631"/>
            <a:ext cx="565607" cy="602719"/>
          </a:xfrm>
          <a:prstGeom prst="rect">
            <a:avLst/>
          </a:prstGeom>
        </p:spPr>
      </p:pic>
      <p:pic>
        <p:nvPicPr>
          <p:cNvPr id="56" name="Image 55" descr="Une image contenant table, jeune, alimentation, air&#10;&#10;Description générée automatiquement">
            <a:extLst>
              <a:ext uri="{FF2B5EF4-FFF2-40B4-BE49-F238E27FC236}">
                <a16:creationId xmlns:a16="http://schemas.microsoft.com/office/drawing/2014/main" id="{34219877-6474-6CFE-91DE-9877BA3EB25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434" t="78812" r="52986" b="7147"/>
          <a:stretch/>
        </p:blipFill>
        <p:spPr>
          <a:xfrm>
            <a:off x="8253376" y="4413605"/>
            <a:ext cx="642415" cy="684567"/>
          </a:xfrm>
          <a:prstGeom prst="rect">
            <a:avLst/>
          </a:prstGeom>
        </p:spPr>
      </p:pic>
      <p:pic>
        <p:nvPicPr>
          <p:cNvPr id="57" name="Graphique 58" descr="Flèche : courbe légère">
            <a:extLst>
              <a:ext uri="{FF2B5EF4-FFF2-40B4-BE49-F238E27FC236}">
                <a16:creationId xmlns:a16="http://schemas.microsoft.com/office/drawing/2014/main" id="{A0BDC28A-B61F-8F20-A1D6-64EA832205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 flipV="1">
            <a:off x="6657253" y="4880426"/>
            <a:ext cx="1572898" cy="572289"/>
          </a:xfrm>
          <a:prstGeom prst="rect">
            <a:avLst/>
          </a:prstGeom>
        </p:spPr>
      </p:pic>
      <p:grpSp>
        <p:nvGrpSpPr>
          <p:cNvPr id="59" name="Groupe 58">
            <a:extLst>
              <a:ext uri="{FF2B5EF4-FFF2-40B4-BE49-F238E27FC236}">
                <a16:creationId xmlns:a16="http://schemas.microsoft.com/office/drawing/2014/main" id="{53332CFD-A61B-B3DD-DB41-4F70637D9225}"/>
              </a:ext>
            </a:extLst>
          </p:cNvPr>
          <p:cNvGrpSpPr/>
          <p:nvPr/>
        </p:nvGrpSpPr>
        <p:grpSpPr>
          <a:xfrm>
            <a:off x="4741778" y="4648109"/>
            <a:ext cx="1242493" cy="1632946"/>
            <a:chOff x="3380177" y="3418179"/>
            <a:chExt cx="1242493" cy="1632946"/>
          </a:xfrm>
        </p:grpSpPr>
        <p:pic>
          <p:nvPicPr>
            <p:cNvPr id="60" name="Image 59" descr="Une image contenant circuit&#10;&#10;Description générée automatiquement">
              <a:extLst>
                <a:ext uri="{FF2B5EF4-FFF2-40B4-BE49-F238E27FC236}">
                  <a16:creationId xmlns:a16="http://schemas.microsoft.com/office/drawing/2014/main" id="{4FC6306F-034E-1995-281A-3E157CDA7A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6904" t="44708" r="49238" b="32581"/>
            <a:stretch/>
          </p:blipFill>
          <p:spPr>
            <a:xfrm>
              <a:off x="3396793" y="3418179"/>
              <a:ext cx="1225877" cy="1002991"/>
            </a:xfrm>
            <a:prstGeom prst="rect">
              <a:avLst/>
            </a:prstGeom>
          </p:spPr>
        </p:pic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5FB319A8-3B4C-66B3-7D77-469FD7924C9D}"/>
                </a:ext>
              </a:extLst>
            </p:cNvPr>
            <p:cNvSpPr txBox="1"/>
            <p:nvPr/>
          </p:nvSpPr>
          <p:spPr>
            <a:xfrm>
              <a:off x="3380177" y="4727960"/>
              <a:ext cx="10558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500" dirty="0">
                  <a:solidFill>
                    <a:schemeClr val="tx2"/>
                  </a:solidFill>
                </a:rPr>
                <a:t>Industriel</a:t>
              </a:r>
            </a:p>
          </p:txBody>
        </p:sp>
      </p:grpSp>
      <p:pic>
        <p:nvPicPr>
          <p:cNvPr id="62" name="Image 61" descr="Une image contenant table, jeune, alimentation, air&#10;&#10;Description générée automatiquement">
            <a:extLst>
              <a:ext uri="{FF2B5EF4-FFF2-40B4-BE49-F238E27FC236}">
                <a16:creationId xmlns:a16="http://schemas.microsoft.com/office/drawing/2014/main" id="{3BD2DEA4-1AE5-113F-8E00-72ED8693D43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0813" t="83447" r="22607" b="2512"/>
          <a:stretch/>
        </p:blipFill>
        <p:spPr>
          <a:xfrm>
            <a:off x="4445880" y="5390652"/>
            <a:ext cx="565607" cy="602719"/>
          </a:xfrm>
          <a:prstGeom prst="rect">
            <a:avLst/>
          </a:prstGeom>
        </p:spPr>
      </p:pic>
      <p:pic>
        <p:nvPicPr>
          <p:cNvPr id="63" name="Image 62" descr="Une image contenant table, ordinateur&#10;&#10;Description générée automatiquement">
            <a:extLst>
              <a:ext uri="{FF2B5EF4-FFF2-40B4-BE49-F238E27FC236}">
                <a16:creationId xmlns:a16="http://schemas.microsoft.com/office/drawing/2014/main" id="{6A431067-4F73-E193-6CBC-8A4C3498BFD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2473" t="30065" r="36897" b="52009"/>
          <a:stretch/>
        </p:blipFill>
        <p:spPr>
          <a:xfrm>
            <a:off x="5384605" y="5371908"/>
            <a:ext cx="715753" cy="602720"/>
          </a:xfrm>
          <a:prstGeom prst="rect">
            <a:avLst/>
          </a:prstGeom>
        </p:spPr>
      </p:pic>
      <p:pic>
        <p:nvPicPr>
          <p:cNvPr id="65" name="Graphique 59" descr="Flèche : courbe légère">
            <a:extLst>
              <a:ext uri="{FF2B5EF4-FFF2-40B4-BE49-F238E27FC236}">
                <a16:creationId xmlns:a16="http://schemas.microsoft.com/office/drawing/2014/main" id="{A977D495-99A8-D309-6CC3-2485EEF91E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3467154" flipV="1">
            <a:off x="3512765" y="4144157"/>
            <a:ext cx="961492" cy="572289"/>
          </a:xfrm>
          <a:prstGeom prst="rect">
            <a:avLst/>
          </a:prstGeom>
        </p:spPr>
      </p:pic>
      <p:grpSp>
        <p:nvGrpSpPr>
          <p:cNvPr id="66" name="Groupe 65">
            <a:extLst>
              <a:ext uri="{FF2B5EF4-FFF2-40B4-BE49-F238E27FC236}">
                <a16:creationId xmlns:a16="http://schemas.microsoft.com/office/drawing/2014/main" id="{62B58C53-5080-A03A-2E79-41ACEB56DE52}"/>
              </a:ext>
            </a:extLst>
          </p:cNvPr>
          <p:cNvGrpSpPr/>
          <p:nvPr/>
        </p:nvGrpSpPr>
        <p:grpSpPr>
          <a:xfrm>
            <a:off x="2596646" y="2736450"/>
            <a:ext cx="1124932" cy="1060189"/>
            <a:chOff x="6099740" y="3657599"/>
            <a:chExt cx="1124932" cy="1060189"/>
          </a:xfrm>
        </p:grpSpPr>
        <p:pic>
          <p:nvPicPr>
            <p:cNvPr id="67" name="Image 66" descr="Une image contenant circuit&#10;&#10;Description générée automatiquement">
              <a:extLst>
                <a:ext uri="{FF2B5EF4-FFF2-40B4-BE49-F238E27FC236}">
                  <a16:creationId xmlns:a16="http://schemas.microsoft.com/office/drawing/2014/main" id="{7FFA9DC2-B123-6FAA-265B-20C139DB61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7356" t="44147" r="18786" b="33143"/>
            <a:stretch/>
          </p:blipFill>
          <p:spPr>
            <a:xfrm>
              <a:off x="6229549" y="3657599"/>
              <a:ext cx="933253" cy="763571"/>
            </a:xfrm>
            <a:prstGeom prst="rect">
              <a:avLst/>
            </a:prstGeom>
          </p:spPr>
        </p:pic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30A963D9-7B53-27B5-6345-3F48DB6C604C}"/>
                </a:ext>
              </a:extLst>
            </p:cNvPr>
            <p:cNvSpPr txBox="1"/>
            <p:nvPr/>
          </p:nvSpPr>
          <p:spPr>
            <a:xfrm>
              <a:off x="6099740" y="4410011"/>
              <a:ext cx="11249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tx2"/>
                  </a:solidFill>
                </a:rPr>
                <a:t>Distributeur</a:t>
              </a:r>
            </a:p>
          </p:txBody>
        </p:sp>
      </p:grpSp>
      <p:pic>
        <p:nvPicPr>
          <p:cNvPr id="69" name="Image 68" descr="Une image contenant table, jeune, alimentation, air&#10;&#10;Description générée automatiquement">
            <a:extLst>
              <a:ext uri="{FF2B5EF4-FFF2-40B4-BE49-F238E27FC236}">
                <a16:creationId xmlns:a16="http://schemas.microsoft.com/office/drawing/2014/main" id="{477654E9-7D31-3145-7824-7FF43055B0E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3285" t="77290" r="40135" b="8669"/>
          <a:stretch/>
        </p:blipFill>
        <p:spPr>
          <a:xfrm>
            <a:off x="2314831" y="2948449"/>
            <a:ext cx="565607" cy="602719"/>
          </a:xfrm>
          <a:prstGeom prst="rect">
            <a:avLst/>
          </a:prstGeom>
        </p:spPr>
      </p:pic>
      <p:pic>
        <p:nvPicPr>
          <p:cNvPr id="70" name="Image 69" descr="Une image contenant table, ordinateur&#10;&#10;Description générée automatiquement">
            <a:extLst>
              <a:ext uri="{FF2B5EF4-FFF2-40B4-BE49-F238E27FC236}">
                <a16:creationId xmlns:a16="http://schemas.microsoft.com/office/drawing/2014/main" id="{3D9A4DB8-B7B8-7055-0064-A1ED7AC5FB6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076" t="82817" r="80484" b="-743"/>
          <a:stretch/>
        </p:blipFill>
        <p:spPr>
          <a:xfrm>
            <a:off x="3742967" y="2897301"/>
            <a:ext cx="433633" cy="602720"/>
          </a:xfrm>
          <a:prstGeom prst="rect">
            <a:avLst/>
          </a:prstGeom>
        </p:spPr>
      </p:pic>
      <p:pic>
        <p:nvPicPr>
          <p:cNvPr id="71" name="Graphique 60" descr="Flèche : courbe légère">
            <a:extLst>
              <a:ext uri="{FF2B5EF4-FFF2-40B4-BE49-F238E27FC236}">
                <a16:creationId xmlns:a16="http://schemas.microsoft.com/office/drawing/2014/main" id="{134A392C-A5B3-DE7B-E597-C513227108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8212333" flipV="1">
            <a:off x="3023606" y="2139674"/>
            <a:ext cx="758237" cy="529410"/>
          </a:xfrm>
          <a:prstGeom prst="rect">
            <a:avLst/>
          </a:prstGeom>
        </p:spPr>
      </p:pic>
      <p:pic>
        <p:nvPicPr>
          <p:cNvPr id="72" name="Image 71" descr="Une image contenant table, jeune, alimentation, air&#10;&#10;Description générée automatiquement">
            <a:extLst>
              <a:ext uri="{FF2B5EF4-FFF2-40B4-BE49-F238E27FC236}">
                <a16:creationId xmlns:a16="http://schemas.microsoft.com/office/drawing/2014/main" id="{8AAD466F-4433-F40E-D107-6F6ED1BE6C0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52" t="3379" r="89330" b="82511"/>
          <a:stretch/>
        </p:blipFill>
        <p:spPr>
          <a:xfrm>
            <a:off x="3558826" y="1653845"/>
            <a:ext cx="672055" cy="605672"/>
          </a:xfrm>
          <a:prstGeom prst="rect">
            <a:avLst/>
          </a:prstGeom>
        </p:spPr>
      </p:pic>
      <p:pic>
        <p:nvPicPr>
          <p:cNvPr id="73" name="Image 72" descr="Une image contenant table, jeune, alimentation, air&#10;&#10;Description générée automatiquement">
            <a:extLst>
              <a:ext uri="{FF2B5EF4-FFF2-40B4-BE49-F238E27FC236}">
                <a16:creationId xmlns:a16="http://schemas.microsoft.com/office/drawing/2014/main" id="{FAA6343A-0556-22C1-2A74-9214E471801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3535" t="1401" r="28647" b="84489"/>
          <a:stretch/>
        </p:blipFill>
        <p:spPr>
          <a:xfrm>
            <a:off x="3095052" y="1527169"/>
            <a:ext cx="468598" cy="422312"/>
          </a:xfrm>
          <a:prstGeom prst="rect">
            <a:avLst/>
          </a:prstGeom>
        </p:spPr>
      </p:pic>
      <p:pic>
        <p:nvPicPr>
          <p:cNvPr id="74" name="Graphique 61" descr="Flèche : courbe légère">
            <a:extLst>
              <a:ext uri="{FF2B5EF4-FFF2-40B4-BE49-F238E27FC236}">
                <a16:creationId xmlns:a16="http://schemas.microsoft.com/office/drawing/2014/main" id="{CC1266E4-1D6D-6A0F-6FFF-43C5BEF3BF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664619" flipV="1">
            <a:off x="4277615" y="1271201"/>
            <a:ext cx="758237" cy="529410"/>
          </a:xfrm>
          <a:prstGeom prst="rect">
            <a:avLst/>
          </a:prstGeom>
        </p:spPr>
      </p:pic>
      <p:grpSp>
        <p:nvGrpSpPr>
          <p:cNvPr id="75" name="Groupe 74">
            <a:extLst>
              <a:ext uri="{FF2B5EF4-FFF2-40B4-BE49-F238E27FC236}">
                <a16:creationId xmlns:a16="http://schemas.microsoft.com/office/drawing/2014/main" id="{53B1AF65-EE2E-0DAC-8B3D-F828DD612076}"/>
              </a:ext>
            </a:extLst>
          </p:cNvPr>
          <p:cNvGrpSpPr/>
          <p:nvPr/>
        </p:nvGrpSpPr>
        <p:grpSpPr>
          <a:xfrm>
            <a:off x="4613395" y="1176529"/>
            <a:ext cx="1055801" cy="1309321"/>
            <a:chOff x="7583865" y="3731836"/>
            <a:chExt cx="1055801" cy="1309321"/>
          </a:xfrm>
        </p:grpSpPr>
        <p:pic>
          <p:nvPicPr>
            <p:cNvPr id="76" name="Image 75" descr="Une image contenant circuit&#10;&#10;Description générée automatiquement">
              <a:extLst>
                <a:ext uri="{FF2B5EF4-FFF2-40B4-BE49-F238E27FC236}">
                  <a16:creationId xmlns:a16="http://schemas.microsoft.com/office/drawing/2014/main" id="{ABB1120B-52FB-8D5E-48C2-F82B670F5F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2529" t="46981" r="5841" b="35005"/>
            <a:stretch/>
          </p:blipFill>
          <p:spPr>
            <a:xfrm>
              <a:off x="7795967" y="3731836"/>
              <a:ext cx="783213" cy="605672"/>
            </a:xfrm>
            <a:prstGeom prst="rect">
              <a:avLst/>
            </a:prstGeom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786F0BB6-0494-D9EA-0BC0-C75408FBE4AC}"/>
                </a:ext>
              </a:extLst>
            </p:cNvPr>
            <p:cNvSpPr txBox="1"/>
            <p:nvPr/>
          </p:nvSpPr>
          <p:spPr>
            <a:xfrm>
              <a:off x="7583865" y="4487159"/>
              <a:ext cx="105580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500" dirty="0">
                  <a:solidFill>
                    <a:schemeClr val="tx2"/>
                  </a:solidFill>
                </a:rPr>
                <a:t>Client</a:t>
              </a:r>
            </a:p>
            <a:p>
              <a:pPr algn="ctr"/>
              <a:r>
                <a:rPr lang="fr-FR" sz="1500" dirty="0">
                  <a:solidFill>
                    <a:schemeClr val="tx2"/>
                  </a:solidFill>
                </a:rPr>
                <a:t>final</a:t>
              </a:r>
            </a:p>
          </p:txBody>
        </p:sp>
      </p:grpSp>
      <p:pic>
        <p:nvPicPr>
          <p:cNvPr id="11" name="Image 10" descr="Une image contenant circuit&#10;&#10;Description générée automatiquement">
            <a:extLst>
              <a:ext uri="{FF2B5EF4-FFF2-40B4-BE49-F238E27FC236}">
                <a16:creationId xmlns:a16="http://schemas.microsoft.com/office/drawing/2014/main" id="{45DBAFD6-EC1B-2AFF-BA4E-AB28FD3E35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098" t="47757" r="34044" b="34229"/>
          <a:stretch/>
        </p:blipFill>
        <p:spPr>
          <a:xfrm>
            <a:off x="6949275" y="5434753"/>
            <a:ext cx="933253" cy="605672"/>
          </a:xfrm>
          <a:prstGeom prst="rect">
            <a:avLst/>
          </a:prstGeom>
        </p:spPr>
      </p:pic>
      <p:pic>
        <p:nvPicPr>
          <p:cNvPr id="17" name="Image 16" descr="Une image contenant circuit&#10;&#10;Description générée automatiquement">
            <a:extLst>
              <a:ext uri="{FF2B5EF4-FFF2-40B4-BE49-F238E27FC236}">
                <a16:creationId xmlns:a16="http://schemas.microsoft.com/office/drawing/2014/main" id="{3B204CCA-987A-37BF-43DB-95CCF510C9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098" t="47757" r="34044" b="34229"/>
          <a:stretch/>
        </p:blipFill>
        <p:spPr>
          <a:xfrm>
            <a:off x="2913871" y="4496801"/>
            <a:ext cx="933253" cy="605672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8F4C496C-D8CE-9348-558B-C64D2AEEE949}"/>
              </a:ext>
            </a:extLst>
          </p:cNvPr>
          <p:cNvSpPr txBox="1"/>
          <p:nvPr/>
        </p:nvSpPr>
        <p:spPr>
          <a:xfrm>
            <a:off x="9030705" y="2223961"/>
            <a:ext cx="1260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Transporteur</a:t>
            </a:r>
          </a:p>
          <a:p>
            <a:pPr algn="ctr"/>
            <a:r>
              <a:rPr lang="fr-FR" sz="1200" dirty="0">
                <a:solidFill>
                  <a:schemeClr val="tx2"/>
                </a:solidFill>
              </a:rPr>
              <a:t>(tous modes)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2DF5E8B7-7BA6-08AA-973C-5AFFC42B814D}"/>
              </a:ext>
            </a:extLst>
          </p:cNvPr>
          <p:cNvSpPr txBox="1"/>
          <p:nvPr/>
        </p:nvSpPr>
        <p:spPr>
          <a:xfrm>
            <a:off x="6847514" y="5951716"/>
            <a:ext cx="1260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Transporteur</a:t>
            </a:r>
          </a:p>
          <a:p>
            <a:pPr algn="ctr"/>
            <a:r>
              <a:rPr lang="fr-FR" sz="1200" dirty="0">
                <a:solidFill>
                  <a:schemeClr val="tx2"/>
                </a:solidFill>
              </a:rPr>
              <a:t>(tous modes)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4D878FB-0D13-BBA3-3221-1914E9AA25F1}"/>
              </a:ext>
            </a:extLst>
          </p:cNvPr>
          <p:cNvSpPr txBox="1"/>
          <p:nvPr/>
        </p:nvSpPr>
        <p:spPr>
          <a:xfrm>
            <a:off x="2314831" y="4881087"/>
            <a:ext cx="1260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Transporteur</a:t>
            </a:r>
          </a:p>
          <a:p>
            <a:pPr algn="ctr"/>
            <a:r>
              <a:rPr lang="fr-FR" sz="1200" dirty="0">
                <a:solidFill>
                  <a:schemeClr val="tx2"/>
                </a:solidFill>
              </a:rPr>
              <a:t>(tous modes)</a:t>
            </a:r>
          </a:p>
        </p:txBody>
      </p:sp>
    </p:spTree>
    <p:extLst>
      <p:ext uri="{BB962C8B-B14F-4D97-AF65-F5344CB8AC3E}">
        <p14:creationId xmlns:p14="http://schemas.microsoft.com/office/powerpoint/2010/main" val="1558113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A6501-EED0-40BD-9DEF-ECDC80CC2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656DCC4-D302-2C19-B7A8-8A32DC197906}"/>
              </a:ext>
            </a:extLst>
          </p:cNvPr>
          <p:cNvSpPr/>
          <p:nvPr/>
        </p:nvSpPr>
        <p:spPr>
          <a:xfrm>
            <a:off x="2299162" y="1475833"/>
            <a:ext cx="2022060" cy="259721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BF31E82-1618-3AC1-C4B2-F3C93AB7A38D}"/>
              </a:ext>
            </a:extLst>
          </p:cNvPr>
          <p:cNvSpPr/>
          <p:nvPr/>
        </p:nvSpPr>
        <p:spPr>
          <a:xfrm>
            <a:off x="4344036" y="4632473"/>
            <a:ext cx="2197135" cy="177680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719FCF6-1899-82C5-88AF-80DF0E0EBB71}"/>
              </a:ext>
            </a:extLst>
          </p:cNvPr>
          <p:cNvSpPr/>
          <p:nvPr/>
        </p:nvSpPr>
        <p:spPr>
          <a:xfrm>
            <a:off x="2390743" y="4500145"/>
            <a:ext cx="1422470" cy="985226"/>
          </a:xfrm>
          <a:prstGeom prst="roundRect">
            <a:avLst/>
          </a:prstGeom>
          <a:solidFill>
            <a:srgbClr val="DDF2FF"/>
          </a:solidFill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4B9684E-F469-5D72-8F71-1F478E901747}"/>
              </a:ext>
            </a:extLst>
          </p:cNvPr>
          <p:cNvSpPr/>
          <p:nvPr/>
        </p:nvSpPr>
        <p:spPr>
          <a:xfrm>
            <a:off x="6766401" y="5428155"/>
            <a:ext cx="1422470" cy="985226"/>
          </a:xfrm>
          <a:prstGeom prst="roundRect">
            <a:avLst/>
          </a:prstGeom>
          <a:solidFill>
            <a:srgbClr val="DDF2FF"/>
          </a:solidFill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5A5EC8C-869D-155B-82C5-E197749EB9F0}"/>
              </a:ext>
            </a:extLst>
          </p:cNvPr>
          <p:cNvSpPr/>
          <p:nvPr/>
        </p:nvSpPr>
        <p:spPr>
          <a:xfrm>
            <a:off x="5981048" y="1259537"/>
            <a:ext cx="4313281" cy="4131115"/>
          </a:xfrm>
          <a:custGeom>
            <a:avLst/>
            <a:gdLst>
              <a:gd name="connsiteX0" fmla="*/ 1238250 w 3533775"/>
              <a:gd name="connsiteY0" fmla="*/ 0 h 3743325"/>
              <a:gd name="connsiteX1" fmla="*/ 0 w 3533775"/>
              <a:gd name="connsiteY1" fmla="*/ 0 h 3743325"/>
              <a:gd name="connsiteX2" fmla="*/ 9525 w 3533775"/>
              <a:gd name="connsiteY2" fmla="*/ 1514475 h 3743325"/>
              <a:gd name="connsiteX3" fmla="*/ 2295525 w 3533775"/>
              <a:gd name="connsiteY3" fmla="*/ 3724275 h 3743325"/>
              <a:gd name="connsiteX4" fmla="*/ 3533775 w 3533775"/>
              <a:gd name="connsiteY4" fmla="*/ 3743325 h 3743325"/>
              <a:gd name="connsiteX5" fmla="*/ 3533775 w 3533775"/>
              <a:gd name="connsiteY5" fmla="*/ 2305050 h 3743325"/>
              <a:gd name="connsiteX6" fmla="*/ 1838325 w 3533775"/>
              <a:gd name="connsiteY6" fmla="*/ 2295525 h 3743325"/>
              <a:gd name="connsiteX7" fmla="*/ 1228725 w 3533775"/>
              <a:gd name="connsiteY7" fmla="*/ 1704975 h 3743325"/>
              <a:gd name="connsiteX8" fmla="*/ 1238250 w 3533775"/>
              <a:gd name="connsiteY8" fmla="*/ 0 h 3743325"/>
              <a:gd name="connsiteX0" fmla="*/ 1238250 w 3533775"/>
              <a:gd name="connsiteY0" fmla="*/ 139700 h 3883025"/>
              <a:gd name="connsiteX1" fmla="*/ 0 w 3533775"/>
              <a:gd name="connsiteY1" fmla="*/ 139700 h 3883025"/>
              <a:gd name="connsiteX2" fmla="*/ 9525 w 3533775"/>
              <a:gd name="connsiteY2" fmla="*/ 1654175 h 3883025"/>
              <a:gd name="connsiteX3" fmla="*/ 2295525 w 3533775"/>
              <a:gd name="connsiteY3" fmla="*/ 3863975 h 3883025"/>
              <a:gd name="connsiteX4" fmla="*/ 3533775 w 3533775"/>
              <a:gd name="connsiteY4" fmla="*/ 3883025 h 3883025"/>
              <a:gd name="connsiteX5" fmla="*/ 3533775 w 3533775"/>
              <a:gd name="connsiteY5" fmla="*/ 2444750 h 3883025"/>
              <a:gd name="connsiteX6" fmla="*/ 1838325 w 3533775"/>
              <a:gd name="connsiteY6" fmla="*/ 2435225 h 3883025"/>
              <a:gd name="connsiteX7" fmla="*/ 1228725 w 3533775"/>
              <a:gd name="connsiteY7" fmla="*/ 1844675 h 3883025"/>
              <a:gd name="connsiteX8" fmla="*/ 1238250 w 3533775"/>
              <a:gd name="connsiteY8" fmla="*/ 139700 h 3883025"/>
              <a:gd name="connsiteX0" fmla="*/ 1357868 w 3653393"/>
              <a:gd name="connsiteY0" fmla="*/ 139700 h 3883025"/>
              <a:gd name="connsiteX1" fmla="*/ 119618 w 3653393"/>
              <a:gd name="connsiteY1" fmla="*/ 139700 h 3883025"/>
              <a:gd name="connsiteX2" fmla="*/ 129143 w 3653393"/>
              <a:gd name="connsiteY2" fmla="*/ 1654175 h 3883025"/>
              <a:gd name="connsiteX3" fmla="*/ 2415143 w 3653393"/>
              <a:gd name="connsiteY3" fmla="*/ 3863975 h 3883025"/>
              <a:gd name="connsiteX4" fmla="*/ 3653393 w 3653393"/>
              <a:gd name="connsiteY4" fmla="*/ 3883025 h 3883025"/>
              <a:gd name="connsiteX5" fmla="*/ 3653393 w 3653393"/>
              <a:gd name="connsiteY5" fmla="*/ 2444750 h 3883025"/>
              <a:gd name="connsiteX6" fmla="*/ 1957943 w 3653393"/>
              <a:gd name="connsiteY6" fmla="*/ 2435225 h 3883025"/>
              <a:gd name="connsiteX7" fmla="*/ 1348343 w 3653393"/>
              <a:gd name="connsiteY7" fmla="*/ 1844675 h 3883025"/>
              <a:gd name="connsiteX8" fmla="*/ 1357868 w 3653393"/>
              <a:gd name="connsiteY8" fmla="*/ 139700 h 3883025"/>
              <a:gd name="connsiteX0" fmla="*/ 1357868 w 3653393"/>
              <a:gd name="connsiteY0" fmla="*/ 195206 h 3938531"/>
              <a:gd name="connsiteX1" fmla="*/ 119618 w 3653393"/>
              <a:gd name="connsiteY1" fmla="*/ 195206 h 3938531"/>
              <a:gd name="connsiteX2" fmla="*/ 129143 w 3653393"/>
              <a:gd name="connsiteY2" fmla="*/ 1709681 h 3938531"/>
              <a:gd name="connsiteX3" fmla="*/ 2415143 w 3653393"/>
              <a:gd name="connsiteY3" fmla="*/ 3919481 h 3938531"/>
              <a:gd name="connsiteX4" fmla="*/ 3653393 w 3653393"/>
              <a:gd name="connsiteY4" fmla="*/ 3938531 h 3938531"/>
              <a:gd name="connsiteX5" fmla="*/ 3653393 w 3653393"/>
              <a:gd name="connsiteY5" fmla="*/ 2500256 h 3938531"/>
              <a:gd name="connsiteX6" fmla="*/ 1957943 w 3653393"/>
              <a:gd name="connsiteY6" fmla="*/ 2490731 h 3938531"/>
              <a:gd name="connsiteX7" fmla="*/ 1348343 w 3653393"/>
              <a:gd name="connsiteY7" fmla="*/ 1900181 h 3938531"/>
              <a:gd name="connsiteX8" fmla="*/ 1357868 w 3653393"/>
              <a:gd name="connsiteY8" fmla="*/ 195206 h 3938531"/>
              <a:gd name="connsiteX0" fmla="*/ 1357868 w 3653393"/>
              <a:gd name="connsiteY0" fmla="*/ 195206 h 3938531"/>
              <a:gd name="connsiteX1" fmla="*/ 119618 w 3653393"/>
              <a:gd name="connsiteY1" fmla="*/ 195206 h 3938531"/>
              <a:gd name="connsiteX2" fmla="*/ 129143 w 3653393"/>
              <a:gd name="connsiteY2" fmla="*/ 1709681 h 3938531"/>
              <a:gd name="connsiteX3" fmla="*/ 2415143 w 3653393"/>
              <a:gd name="connsiteY3" fmla="*/ 3919481 h 3938531"/>
              <a:gd name="connsiteX4" fmla="*/ 3653393 w 3653393"/>
              <a:gd name="connsiteY4" fmla="*/ 3938531 h 3938531"/>
              <a:gd name="connsiteX5" fmla="*/ 3653393 w 3653393"/>
              <a:gd name="connsiteY5" fmla="*/ 2500256 h 3938531"/>
              <a:gd name="connsiteX6" fmla="*/ 1957943 w 3653393"/>
              <a:gd name="connsiteY6" fmla="*/ 2490731 h 3938531"/>
              <a:gd name="connsiteX7" fmla="*/ 1348343 w 3653393"/>
              <a:gd name="connsiteY7" fmla="*/ 1900181 h 3938531"/>
              <a:gd name="connsiteX8" fmla="*/ 1357868 w 3653393"/>
              <a:gd name="connsiteY8" fmla="*/ 195206 h 3938531"/>
              <a:gd name="connsiteX0" fmla="*/ 1447806 w 3743331"/>
              <a:gd name="connsiteY0" fmla="*/ 195206 h 3938531"/>
              <a:gd name="connsiteX1" fmla="*/ 209556 w 3743331"/>
              <a:gd name="connsiteY1" fmla="*/ 195206 h 3938531"/>
              <a:gd name="connsiteX2" fmla="*/ 219081 w 3743331"/>
              <a:gd name="connsiteY2" fmla="*/ 1709681 h 3938531"/>
              <a:gd name="connsiteX3" fmla="*/ 2505081 w 3743331"/>
              <a:gd name="connsiteY3" fmla="*/ 3919481 h 3938531"/>
              <a:gd name="connsiteX4" fmla="*/ 3743331 w 3743331"/>
              <a:gd name="connsiteY4" fmla="*/ 3938531 h 3938531"/>
              <a:gd name="connsiteX5" fmla="*/ 3743331 w 3743331"/>
              <a:gd name="connsiteY5" fmla="*/ 2500256 h 3938531"/>
              <a:gd name="connsiteX6" fmla="*/ 2047881 w 3743331"/>
              <a:gd name="connsiteY6" fmla="*/ 2490731 h 3938531"/>
              <a:gd name="connsiteX7" fmla="*/ 1438281 w 3743331"/>
              <a:gd name="connsiteY7" fmla="*/ 1900181 h 3938531"/>
              <a:gd name="connsiteX8" fmla="*/ 1447806 w 3743331"/>
              <a:gd name="connsiteY8" fmla="*/ 195206 h 3938531"/>
              <a:gd name="connsiteX0" fmla="*/ 1447806 w 3743331"/>
              <a:gd name="connsiteY0" fmla="*/ 195206 h 3938531"/>
              <a:gd name="connsiteX1" fmla="*/ 209556 w 3743331"/>
              <a:gd name="connsiteY1" fmla="*/ 195206 h 3938531"/>
              <a:gd name="connsiteX2" fmla="*/ 219081 w 3743331"/>
              <a:gd name="connsiteY2" fmla="*/ 1709681 h 3938531"/>
              <a:gd name="connsiteX3" fmla="*/ 2505081 w 3743331"/>
              <a:gd name="connsiteY3" fmla="*/ 3919481 h 3938531"/>
              <a:gd name="connsiteX4" fmla="*/ 3743331 w 3743331"/>
              <a:gd name="connsiteY4" fmla="*/ 3938531 h 3938531"/>
              <a:gd name="connsiteX5" fmla="*/ 3743331 w 3743331"/>
              <a:gd name="connsiteY5" fmla="*/ 2500256 h 3938531"/>
              <a:gd name="connsiteX6" fmla="*/ 2047881 w 3743331"/>
              <a:gd name="connsiteY6" fmla="*/ 2490731 h 3938531"/>
              <a:gd name="connsiteX7" fmla="*/ 1438281 w 3743331"/>
              <a:gd name="connsiteY7" fmla="*/ 1900181 h 3938531"/>
              <a:gd name="connsiteX8" fmla="*/ 1447806 w 3743331"/>
              <a:gd name="connsiteY8" fmla="*/ 195206 h 3938531"/>
              <a:gd name="connsiteX0" fmla="*/ 1447806 w 3743331"/>
              <a:gd name="connsiteY0" fmla="*/ 195206 h 3938531"/>
              <a:gd name="connsiteX1" fmla="*/ 209556 w 3743331"/>
              <a:gd name="connsiteY1" fmla="*/ 195206 h 3938531"/>
              <a:gd name="connsiteX2" fmla="*/ 219081 w 3743331"/>
              <a:gd name="connsiteY2" fmla="*/ 1709681 h 3938531"/>
              <a:gd name="connsiteX3" fmla="*/ 2505081 w 3743331"/>
              <a:gd name="connsiteY3" fmla="*/ 3919481 h 3938531"/>
              <a:gd name="connsiteX4" fmla="*/ 3743331 w 3743331"/>
              <a:gd name="connsiteY4" fmla="*/ 3938531 h 3938531"/>
              <a:gd name="connsiteX5" fmla="*/ 3743331 w 3743331"/>
              <a:gd name="connsiteY5" fmla="*/ 2500256 h 3938531"/>
              <a:gd name="connsiteX6" fmla="*/ 2047881 w 3743331"/>
              <a:gd name="connsiteY6" fmla="*/ 2490731 h 3938531"/>
              <a:gd name="connsiteX7" fmla="*/ 1438281 w 3743331"/>
              <a:gd name="connsiteY7" fmla="*/ 1900181 h 3938531"/>
              <a:gd name="connsiteX8" fmla="*/ 1447806 w 3743331"/>
              <a:gd name="connsiteY8" fmla="*/ 195206 h 3938531"/>
              <a:gd name="connsiteX0" fmla="*/ 1447806 w 3743331"/>
              <a:gd name="connsiteY0" fmla="*/ 195206 h 3938531"/>
              <a:gd name="connsiteX1" fmla="*/ 209556 w 3743331"/>
              <a:gd name="connsiteY1" fmla="*/ 195206 h 3938531"/>
              <a:gd name="connsiteX2" fmla="*/ 219081 w 3743331"/>
              <a:gd name="connsiteY2" fmla="*/ 1709681 h 3938531"/>
              <a:gd name="connsiteX3" fmla="*/ 2505081 w 3743331"/>
              <a:gd name="connsiteY3" fmla="*/ 3919481 h 3938531"/>
              <a:gd name="connsiteX4" fmla="*/ 3743331 w 3743331"/>
              <a:gd name="connsiteY4" fmla="*/ 3938531 h 3938531"/>
              <a:gd name="connsiteX5" fmla="*/ 3743331 w 3743331"/>
              <a:gd name="connsiteY5" fmla="*/ 2500256 h 3938531"/>
              <a:gd name="connsiteX6" fmla="*/ 2047881 w 3743331"/>
              <a:gd name="connsiteY6" fmla="*/ 2490731 h 3938531"/>
              <a:gd name="connsiteX7" fmla="*/ 1438281 w 3743331"/>
              <a:gd name="connsiteY7" fmla="*/ 1900181 h 3938531"/>
              <a:gd name="connsiteX8" fmla="*/ 1447806 w 3743331"/>
              <a:gd name="connsiteY8" fmla="*/ 195206 h 3938531"/>
              <a:gd name="connsiteX0" fmla="*/ 1447806 w 3916897"/>
              <a:gd name="connsiteY0" fmla="*/ 195206 h 3938531"/>
              <a:gd name="connsiteX1" fmla="*/ 209556 w 3916897"/>
              <a:gd name="connsiteY1" fmla="*/ 195206 h 3938531"/>
              <a:gd name="connsiteX2" fmla="*/ 219081 w 3916897"/>
              <a:gd name="connsiteY2" fmla="*/ 1709681 h 3938531"/>
              <a:gd name="connsiteX3" fmla="*/ 2505081 w 3916897"/>
              <a:gd name="connsiteY3" fmla="*/ 3919481 h 3938531"/>
              <a:gd name="connsiteX4" fmla="*/ 3743331 w 3916897"/>
              <a:gd name="connsiteY4" fmla="*/ 3938531 h 3938531"/>
              <a:gd name="connsiteX5" fmla="*/ 3743331 w 3916897"/>
              <a:gd name="connsiteY5" fmla="*/ 2500256 h 3938531"/>
              <a:gd name="connsiteX6" fmla="*/ 2047881 w 3916897"/>
              <a:gd name="connsiteY6" fmla="*/ 2490731 h 3938531"/>
              <a:gd name="connsiteX7" fmla="*/ 1438281 w 3916897"/>
              <a:gd name="connsiteY7" fmla="*/ 1900181 h 3938531"/>
              <a:gd name="connsiteX8" fmla="*/ 1447806 w 3916897"/>
              <a:gd name="connsiteY8" fmla="*/ 195206 h 3938531"/>
              <a:gd name="connsiteX0" fmla="*/ 1447806 w 4029125"/>
              <a:gd name="connsiteY0" fmla="*/ 195206 h 3938531"/>
              <a:gd name="connsiteX1" fmla="*/ 209556 w 4029125"/>
              <a:gd name="connsiteY1" fmla="*/ 195206 h 3938531"/>
              <a:gd name="connsiteX2" fmla="*/ 219081 w 4029125"/>
              <a:gd name="connsiteY2" fmla="*/ 1709681 h 3938531"/>
              <a:gd name="connsiteX3" fmla="*/ 2505081 w 4029125"/>
              <a:gd name="connsiteY3" fmla="*/ 3919481 h 3938531"/>
              <a:gd name="connsiteX4" fmla="*/ 3743331 w 4029125"/>
              <a:gd name="connsiteY4" fmla="*/ 3938531 h 3938531"/>
              <a:gd name="connsiteX5" fmla="*/ 3743331 w 4029125"/>
              <a:gd name="connsiteY5" fmla="*/ 2500256 h 3938531"/>
              <a:gd name="connsiteX6" fmla="*/ 2047881 w 4029125"/>
              <a:gd name="connsiteY6" fmla="*/ 2490731 h 3938531"/>
              <a:gd name="connsiteX7" fmla="*/ 1438281 w 4029125"/>
              <a:gd name="connsiteY7" fmla="*/ 1900181 h 3938531"/>
              <a:gd name="connsiteX8" fmla="*/ 1447806 w 4029125"/>
              <a:gd name="connsiteY8" fmla="*/ 195206 h 3938531"/>
              <a:gd name="connsiteX0" fmla="*/ 1447806 w 4029125"/>
              <a:gd name="connsiteY0" fmla="*/ 195206 h 4038139"/>
              <a:gd name="connsiteX1" fmla="*/ 209556 w 4029125"/>
              <a:gd name="connsiteY1" fmla="*/ 195206 h 4038139"/>
              <a:gd name="connsiteX2" fmla="*/ 219081 w 4029125"/>
              <a:gd name="connsiteY2" fmla="*/ 1709681 h 4038139"/>
              <a:gd name="connsiteX3" fmla="*/ 2505081 w 4029125"/>
              <a:gd name="connsiteY3" fmla="*/ 3919481 h 4038139"/>
              <a:gd name="connsiteX4" fmla="*/ 3743331 w 4029125"/>
              <a:gd name="connsiteY4" fmla="*/ 3938531 h 4038139"/>
              <a:gd name="connsiteX5" fmla="*/ 3743331 w 4029125"/>
              <a:gd name="connsiteY5" fmla="*/ 2500256 h 4038139"/>
              <a:gd name="connsiteX6" fmla="*/ 2047881 w 4029125"/>
              <a:gd name="connsiteY6" fmla="*/ 2490731 h 4038139"/>
              <a:gd name="connsiteX7" fmla="*/ 1438281 w 4029125"/>
              <a:gd name="connsiteY7" fmla="*/ 1900181 h 4038139"/>
              <a:gd name="connsiteX8" fmla="*/ 1447806 w 4029125"/>
              <a:gd name="connsiteY8" fmla="*/ 195206 h 4038139"/>
              <a:gd name="connsiteX0" fmla="*/ 1447806 w 4029125"/>
              <a:gd name="connsiteY0" fmla="*/ 195206 h 4087672"/>
              <a:gd name="connsiteX1" fmla="*/ 209556 w 4029125"/>
              <a:gd name="connsiteY1" fmla="*/ 195206 h 4087672"/>
              <a:gd name="connsiteX2" fmla="*/ 219081 w 4029125"/>
              <a:gd name="connsiteY2" fmla="*/ 1709681 h 4087672"/>
              <a:gd name="connsiteX3" fmla="*/ 2505081 w 4029125"/>
              <a:gd name="connsiteY3" fmla="*/ 3919481 h 4087672"/>
              <a:gd name="connsiteX4" fmla="*/ 3743331 w 4029125"/>
              <a:gd name="connsiteY4" fmla="*/ 3938531 h 4087672"/>
              <a:gd name="connsiteX5" fmla="*/ 3743331 w 4029125"/>
              <a:gd name="connsiteY5" fmla="*/ 2500256 h 4087672"/>
              <a:gd name="connsiteX6" fmla="*/ 2047881 w 4029125"/>
              <a:gd name="connsiteY6" fmla="*/ 2490731 h 4087672"/>
              <a:gd name="connsiteX7" fmla="*/ 1438281 w 4029125"/>
              <a:gd name="connsiteY7" fmla="*/ 1900181 h 4087672"/>
              <a:gd name="connsiteX8" fmla="*/ 1447806 w 4029125"/>
              <a:gd name="connsiteY8" fmla="*/ 195206 h 4087672"/>
              <a:gd name="connsiteX0" fmla="*/ 1447806 w 4029125"/>
              <a:gd name="connsiteY0" fmla="*/ 195206 h 4087672"/>
              <a:gd name="connsiteX1" fmla="*/ 209556 w 4029125"/>
              <a:gd name="connsiteY1" fmla="*/ 195206 h 4087672"/>
              <a:gd name="connsiteX2" fmla="*/ 219081 w 4029125"/>
              <a:gd name="connsiteY2" fmla="*/ 1709681 h 4087672"/>
              <a:gd name="connsiteX3" fmla="*/ 2505081 w 4029125"/>
              <a:gd name="connsiteY3" fmla="*/ 3919481 h 4087672"/>
              <a:gd name="connsiteX4" fmla="*/ 3743331 w 4029125"/>
              <a:gd name="connsiteY4" fmla="*/ 3938531 h 4087672"/>
              <a:gd name="connsiteX5" fmla="*/ 3743331 w 4029125"/>
              <a:gd name="connsiteY5" fmla="*/ 2500256 h 4087672"/>
              <a:gd name="connsiteX6" fmla="*/ 2047881 w 4029125"/>
              <a:gd name="connsiteY6" fmla="*/ 2490731 h 4087672"/>
              <a:gd name="connsiteX7" fmla="*/ 1571631 w 4029125"/>
              <a:gd name="connsiteY7" fmla="*/ 1823981 h 4087672"/>
              <a:gd name="connsiteX8" fmla="*/ 1447806 w 4029125"/>
              <a:gd name="connsiteY8" fmla="*/ 195206 h 4087672"/>
              <a:gd name="connsiteX0" fmla="*/ 1447806 w 4330782"/>
              <a:gd name="connsiteY0" fmla="*/ 195206 h 4087672"/>
              <a:gd name="connsiteX1" fmla="*/ 209556 w 4330782"/>
              <a:gd name="connsiteY1" fmla="*/ 195206 h 4087672"/>
              <a:gd name="connsiteX2" fmla="*/ 219081 w 4330782"/>
              <a:gd name="connsiteY2" fmla="*/ 1709681 h 4087672"/>
              <a:gd name="connsiteX3" fmla="*/ 2505081 w 4330782"/>
              <a:gd name="connsiteY3" fmla="*/ 3919481 h 4087672"/>
              <a:gd name="connsiteX4" fmla="*/ 3743331 w 4330782"/>
              <a:gd name="connsiteY4" fmla="*/ 3938531 h 4087672"/>
              <a:gd name="connsiteX5" fmla="*/ 4181481 w 4330782"/>
              <a:gd name="connsiteY5" fmla="*/ 2633606 h 4087672"/>
              <a:gd name="connsiteX6" fmla="*/ 2047881 w 4330782"/>
              <a:gd name="connsiteY6" fmla="*/ 2490731 h 4087672"/>
              <a:gd name="connsiteX7" fmla="*/ 1571631 w 4330782"/>
              <a:gd name="connsiteY7" fmla="*/ 1823981 h 4087672"/>
              <a:gd name="connsiteX8" fmla="*/ 1447806 w 4330782"/>
              <a:gd name="connsiteY8" fmla="*/ 195206 h 4087672"/>
              <a:gd name="connsiteX0" fmla="*/ 1447806 w 4481697"/>
              <a:gd name="connsiteY0" fmla="*/ 195206 h 4122996"/>
              <a:gd name="connsiteX1" fmla="*/ 209556 w 4481697"/>
              <a:gd name="connsiteY1" fmla="*/ 195206 h 4122996"/>
              <a:gd name="connsiteX2" fmla="*/ 219081 w 4481697"/>
              <a:gd name="connsiteY2" fmla="*/ 1709681 h 4122996"/>
              <a:gd name="connsiteX3" fmla="*/ 2505081 w 4481697"/>
              <a:gd name="connsiteY3" fmla="*/ 3919481 h 4122996"/>
              <a:gd name="connsiteX4" fmla="*/ 4210056 w 4481697"/>
              <a:gd name="connsiteY4" fmla="*/ 3995681 h 4122996"/>
              <a:gd name="connsiteX5" fmla="*/ 4181481 w 4481697"/>
              <a:gd name="connsiteY5" fmla="*/ 2633606 h 4122996"/>
              <a:gd name="connsiteX6" fmla="*/ 2047881 w 4481697"/>
              <a:gd name="connsiteY6" fmla="*/ 2490731 h 4122996"/>
              <a:gd name="connsiteX7" fmla="*/ 1571631 w 4481697"/>
              <a:gd name="connsiteY7" fmla="*/ 1823981 h 4122996"/>
              <a:gd name="connsiteX8" fmla="*/ 1447806 w 4481697"/>
              <a:gd name="connsiteY8" fmla="*/ 195206 h 4122996"/>
              <a:gd name="connsiteX0" fmla="*/ 1447806 w 4382368"/>
              <a:gd name="connsiteY0" fmla="*/ 195206 h 4122996"/>
              <a:gd name="connsiteX1" fmla="*/ 209556 w 4382368"/>
              <a:gd name="connsiteY1" fmla="*/ 195206 h 4122996"/>
              <a:gd name="connsiteX2" fmla="*/ 219081 w 4382368"/>
              <a:gd name="connsiteY2" fmla="*/ 1709681 h 4122996"/>
              <a:gd name="connsiteX3" fmla="*/ 2505081 w 4382368"/>
              <a:gd name="connsiteY3" fmla="*/ 3919481 h 4122996"/>
              <a:gd name="connsiteX4" fmla="*/ 4210056 w 4382368"/>
              <a:gd name="connsiteY4" fmla="*/ 3995681 h 4122996"/>
              <a:gd name="connsiteX5" fmla="*/ 4181481 w 4382368"/>
              <a:gd name="connsiteY5" fmla="*/ 2633606 h 4122996"/>
              <a:gd name="connsiteX6" fmla="*/ 2047881 w 4382368"/>
              <a:gd name="connsiteY6" fmla="*/ 2490731 h 4122996"/>
              <a:gd name="connsiteX7" fmla="*/ 1571631 w 4382368"/>
              <a:gd name="connsiteY7" fmla="*/ 1823981 h 4122996"/>
              <a:gd name="connsiteX8" fmla="*/ 1447806 w 4382368"/>
              <a:gd name="connsiteY8" fmla="*/ 195206 h 4122996"/>
              <a:gd name="connsiteX0" fmla="*/ 1447806 w 4376206"/>
              <a:gd name="connsiteY0" fmla="*/ 195206 h 4057819"/>
              <a:gd name="connsiteX1" fmla="*/ 209556 w 4376206"/>
              <a:gd name="connsiteY1" fmla="*/ 195206 h 4057819"/>
              <a:gd name="connsiteX2" fmla="*/ 219081 w 4376206"/>
              <a:gd name="connsiteY2" fmla="*/ 1709681 h 4057819"/>
              <a:gd name="connsiteX3" fmla="*/ 2505081 w 4376206"/>
              <a:gd name="connsiteY3" fmla="*/ 3919481 h 4057819"/>
              <a:gd name="connsiteX4" fmla="*/ 4191006 w 4376206"/>
              <a:gd name="connsiteY4" fmla="*/ 3881381 h 4057819"/>
              <a:gd name="connsiteX5" fmla="*/ 4181481 w 4376206"/>
              <a:gd name="connsiteY5" fmla="*/ 2633606 h 4057819"/>
              <a:gd name="connsiteX6" fmla="*/ 2047881 w 4376206"/>
              <a:gd name="connsiteY6" fmla="*/ 2490731 h 4057819"/>
              <a:gd name="connsiteX7" fmla="*/ 1571631 w 4376206"/>
              <a:gd name="connsiteY7" fmla="*/ 1823981 h 4057819"/>
              <a:gd name="connsiteX8" fmla="*/ 1447806 w 4376206"/>
              <a:gd name="connsiteY8" fmla="*/ 195206 h 4057819"/>
              <a:gd name="connsiteX0" fmla="*/ 1447806 w 4250537"/>
              <a:gd name="connsiteY0" fmla="*/ 195206 h 4057819"/>
              <a:gd name="connsiteX1" fmla="*/ 209556 w 4250537"/>
              <a:gd name="connsiteY1" fmla="*/ 195206 h 4057819"/>
              <a:gd name="connsiteX2" fmla="*/ 219081 w 4250537"/>
              <a:gd name="connsiteY2" fmla="*/ 1709681 h 4057819"/>
              <a:gd name="connsiteX3" fmla="*/ 2505081 w 4250537"/>
              <a:gd name="connsiteY3" fmla="*/ 3919481 h 4057819"/>
              <a:gd name="connsiteX4" fmla="*/ 4191006 w 4250537"/>
              <a:gd name="connsiteY4" fmla="*/ 3881381 h 4057819"/>
              <a:gd name="connsiteX5" fmla="*/ 4181481 w 4250537"/>
              <a:gd name="connsiteY5" fmla="*/ 2633606 h 4057819"/>
              <a:gd name="connsiteX6" fmla="*/ 2047881 w 4250537"/>
              <a:gd name="connsiteY6" fmla="*/ 2490731 h 4057819"/>
              <a:gd name="connsiteX7" fmla="*/ 1571631 w 4250537"/>
              <a:gd name="connsiteY7" fmla="*/ 1823981 h 4057819"/>
              <a:gd name="connsiteX8" fmla="*/ 1447806 w 4250537"/>
              <a:gd name="connsiteY8" fmla="*/ 195206 h 4057819"/>
              <a:gd name="connsiteX0" fmla="*/ 1447806 w 4250537"/>
              <a:gd name="connsiteY0" fmla="*/ 195206 h 3989649"/>
              <a:gd name="connsiteX1" fmla="*/ 209556 w 4250537"/>
              <a:gd name="connsiteY1" fmla="*/ 195206 h 3989649"/>
              <a:gd name="connsiteX2" fmla="*/ 219081 w 4250537"/>
              <a:gd name="connsiteY2" fmla="*/ 1709681 h 3989649"/>
              <a:gd name="connsiteX3" fmla="*/ 2505081 w 4250537"/>
              <a:gd name="connsiteY3" fmla="*/ 3919481 h 3989649"/>
              <a:gd name="connsiteX4" fmla="*/ 4191006 w 4250537"/>
              <a:gd name="connsiteY4" fmla="*/ 3881381 h 3989649"/>
              <a:gd name="connsiteX5" fmla="*/ 4181481 w 4250537"/>
              <a:gd name="connsiteY5" fmla="*/ 2633606 h 3989649"/>
              <a:gd name="connsiteX6" fmla="*/ 2047881 w 4250537"/>
              <a:gd name="connsiteY6" fmla="*/ 2490731 h 3989649"/>
              <a:gd name="connsiteX7" fmla="*/ 1571631 w 4250537"/>
              <a:gd name="connsiteY7" fmla="*/ 1823981 h 3989649"/>
              <a:gd name="connsiteX8" fmla="*/ 1447806 w 4250537"/>
              <a:gd name="connsiteY8" fmla="*/ 195206 h 3989649"/>
              <a:gd name="connsiteX0" fmla="*/ 1447806 w 4250537"/>
              <a:gd name="connsiteY0" fmla="*/ 195206 h 3922722"/>
              <a:gd name="connsiteX1" fmla="*/ 209556 w 4250537"/>
              <a:gd name="connsiteY1" fmla="*/ 195206 h 3922722"/>
              <a:gd name="connsiteX2" fmla="*/ 219081 w 4250537"/>
              <a:gd name="connsiteY2" fmla="*/ 1709681 h 3922722"/>
              <a:gd name="connsiteX3" fmla="*/ 2505081 w 4250537"/>
              <a:gd name="connsiteY3" fmla="*/ 3919481 h 3922722"/>
              <a:gd name="connsiteX4" fmla="*/ 4191006 w 4250537"/>
              <a:gd name="connsiteY4" fmla="*/ 3881381 h 3922722"/>
              <a:gd name="connsiteX5" fmla="*/ 4181481 w 4250537"/>
              <a:gd name="connsiteY5" fmla="*/ 2633606 h 3922722"/>
              <a:gd name="connsiteX6" fmla="*/ 2047881 w 4250537"/>
              <a:gd name="connsiteY6" fmla="*/ 2490731 h 3922722"/>
              <a:gd name="connsiteX7" fmla="*/ 1571631 w 4250537"/>
              <a:gd name="connsiteY7" fmla="*/ 1823981 h 3922722"/>
              <a:gd name="connsiteX8" fmla="*/ 1447806 w 4250537"/>
              <a:gd name="connsiteY8" fmla="*/ 195206 h 3922722"/>
              <a:gd name="connsiteX0" fmla="*/ 1447806 w 4224176"/>
              <a:gd name="connsiteY0" fmla="*/ 195206 h 3922722"/>
              <a:gd name="connsiteX1" fmla="*/ 209556 w 4224176"/>
              <a:gd name="connsiteY1" fmla="*/ 195206 h 3922722"/>
              <a:gd name="connsiteX2" fmla="*/ 219081 w 4224176"/>
              <a:gd name="connsiteY2" fmla="*/ 1709681 h 3922722"/>
              <a:gd name="connsiteX3" fmla="*/ 2505081 w 4224176"/>
              <a:gd name="connsiteY3" fmla="*/ 3919481 h 3922722"/>
              <a:gd name="connsiteX4" fmla="*/ 4191006 w 4224176"/>
              <a:gd name="connsiteY4" fmla="*/ 3881381 h 3922722"/>
              <a:gd name="connsiteX5" fmla="*/ 4181481 w 4224176"/>
              <a:gd name="connsiteY5" fmla="*/ 2633606 h 3922722"/>
              <a:gd name="connsiteX6" fmla="*/ 2047881 w 4224176"/>
              <a:gd name="connsiteY6" fmla="*/ 2490731 h 3922722"/>
              <a:gd name="connsiteX7" fmla="*/ 1571631 w 4224176"/>
              <a:gd name="connsiteY7" fmla="*/ 1823981 h 3922722"/>
              <a:gd name="connsiteX8" fmla="*/ 1447806 w 4224176"/>
              <a:gd name="connsiteY8" fmla="*/ 195206 h 3922722"/>
              <a:gd name="connsiteX0" fmla="*/ 1447806 w 4224176"/>
              <a:gd name="connsiteY0" fmla="*/ 195206 h 3919481"/>
              <a:gd name="connsiteX1" fmla="*/ 209556 w 4224176"/>
              <a:gd name="connsiteY1" fmla="*/ 195206 h 3919481"/>
              <a:gd name="connsiteX2" fmla="*/ 219081 w 4224176"/>
              <a:gd name="connsiteY2" fmla="*/ 1709681 h 3919481"/>
              <a:gd name="connsiteX3" fmla="*/ 2505081 w 4224176"/>
              <a:gd name="connsiteY3" fmla="*/ 3919481 h 3919481"/>
              <a:gd name="connsiteX4" fmla="*/ 4191006 w 4224176"/>
              <a:gd name="connsiteY4" fmla="*/ 3881381 h 3919481"/>
              <a:gd name="connsiteX5" fmla="*/ 4181481 w 4224176"/>
              <a:gd name="connsiteY5" fmla="*/ 2633606 h 3919481"/>
              <a:gd name="connsiteX6" fmla="*/ 2047881 w 4224176"/>
              <a:gd name="connsiteY6" fmla="*/ 2490731 h 3919481"/>
              <a:gd name="connsiteX7" fmla="*/ 1571631 w 4224176"/>
              <a:gd name="connsiteY7" fmla="*/ 1823981 h 3919481"/>
              <a:gd name="connsiteX8" fmla="*/ 1447806 w 4224176"/>
              <a:gd name="connsiteY8" fmla="*/ 195206 h 3919481"/>
              <a:gd name="connsiteX0" fmla="*/ 1447806 w 4191006"/>
              <a:gd name="connsiteY0" fmla="*/ 195206 h 3919481"/>
              <a:gd name="connsiteX1" fmla="*/ 209556 w 4191006"/>
              <a:gd name="connsiteY1" fmla="*/ 195206 h 3919481"/>
              <a:gd name="connsiteX2" fmla="*/ 219081 w 4191006"/>
              <a:gd name="connsiteY2" fmla="*/ 1709681 h 3919481"/>
              <a:gd name="connsiteX3" fmla="*/ 2505081 w 4191006"/>
              <a:gd name="connsiteY3" fmla="*/ 3919481 h 3919481"/>
              <a:gd name="connsiteX4" fmla="*/ 4191006 w 4191006"/>
              <a:gd name="connsiteY4" fmla="*/ 3881381 h 3919481"/>
              <a:gd name="connsiteX5" fmla="*/ 4181481 w 4191006"/>
              <a:gd name="connsiteY5" fmla="*/ 2633606 h 3919481"/>
              <a:gd name="connsiteX6" fmla="*/ 2047881 w 4191006"/>
              <a:gd name="connsiteY6" fmla="*/ 2490731 h 3919481"/>
              <a:gd name="connsiteX7" fmla="*/ 1571631 w 4191006"/>
              <a:gd name="connsiteY7" fmla="*/ 1823981 h 3919481"/>
              <a:gd name="connsiteX8" fmla="*/ 1447806 w 4191006"/>
              <a:gd name="connsiteY8" fmla="*/ 195206 h 3919481"/>
              <a:gd name="connsiteX0" fmla="*/ 1447806 w 4191006"/>
              <a:gd name="connsiteY0" fmla="*/ 195206 h 3919481"/>
              <a:gd name="connsiteX1" fmla="*/ 209556 w 4191006"/>
              <a:gd name="connsiteY1" fmla="*/ 195206 h 3919481"/>
              <a:gd name="connsiteX2" fmla="*/ 219081 w 4191006"/>
              <a:gd name="connsiteY2" fmla="*/ 1709681 h 3919481"/>
              <a:gd name="connsiteX3" fmla="*/ 2505081 w 4191006"/>
              <a:gd name="connsiteY3" fmla="*/ 3919481 h 3919481"/>
              <a:gd name="connsiteX4" fmla="*/ 4191006 w 4191006"/>
              <a:gd name="connsiteY4" fmla="*/ 3881381 h 3919481"/>
              <a:gd name="connsiteX5" fmla="*/ 4181481 w 4191006"/>
              <a:gd name="connsiteY5" fmla="*/ 2633606 h 3919481"/>
              <a:gd name="connsiteX6" fmla="*/ 2047881 w 4191006"/>
              <a:gd name="connsiteY6" fmla="*/ 2490731 h 3919481"/>
              <a:gd name="connsiteX7" fmla="*/ 1571631 w 4191006"/>
              <a:gd name="connsiteY7" fmla="*/ 1823981 h 3919481"/>
              <a:gd name="connsiteX8" fmla="*/ 1447806 w 4191006"/>
              <a:gd name="connsiteY8" fmla="*/ 195206 h 3919481"/>
              <a:gd name="connsiteX0" fmla="*/ 1447806 w 4191006"/>
              <a:gd name="connsiteY0" fmla="*/ 195206 h 3890906"/>
              <a:gd name="connsiteX1" fmla="*/ 209556 w 4191006"/>
              <a:gd name="connsiteY1" fmla="*/ 195206 h 3890906"/>
              <a:gd name="connsiteX2" fmla="*/ 219081 w 4191006"/>
              <a:gd name="connsiteY2" fmla="*/ 1709681 h 3890906"/>
              <a:gd name="connsiteX3" fmla="*/ 2495556 w 4191006"/>
              <a:gd name="connsiteY3" fmla="*/ 3890906 h 3890906"/>
              <a:gd name="connsiteX4" fmla="*/ 4191006 w 4191006"/>
              <a:gd name="connsiteY4" fmla="*/ 3881381 h 3890906"/>
              <a:gd name="connsiteX5" fmla="*/ 4181481 w 4191006"/>
              <a:gd name="connsiteY5" fmla="*/ 2633606 h 3890906"/>
              <a:gd name="connsiteX6" fmla="*/ 2047881 w 4191006"/>
              <a:gd name="connsiteY6" fmla="*/ 2490731 h 3890906"/>
              <a:gd name="connsiteX7" fmla="*/ 1571631 w 4191006"/>
              <a:gd name="connsiteY7" fmla="*/ 1823981 h 3890906"/>
              <a:gd name="connsiteX8" fmla="*/ 1447806 w 4191006"/>
              <a:gd name="connsiteY8" fmla="*/ 195206 h 3890906"/>
              <a:gd name="connsiteX0" fmla="*/ 1519050 w 4262250"/>
              <a:gd name="connsiteY0" fmla="*/ 212315 h 3908015"/>
              <a:gd name="connsiteX1" fmla="*/ 156975 w 4262250"/>
              <a:gd name="connsiteY1" fmla="*/ 183740 h 3908015"/>
              <a:gd name="connsiteX2" fmla="*/ 290325 w 4262250"/>
              <a:gd name="connsiteY2" fmla="*/ 1726790 h 3908015"/>
              <a:gd name="connsiteX3" fmla="*/ 2566800 w 4262250"/>
              <a:gd name="connsiteY3" fmla="*/ 3908015 h 3908015"/>
              <a:gd name="connsiteX4" fmla="*/ 4262250 w 4262250"/>
              <a:gd name="connsiteY4" fmla="*/ 3898490 h 3908015"/>
              <a:gd name="connsiteX5" fmla="*/ 4252725 w 4262250"/>
              <a:gd name="connsiteY5" fmla="*/ 2650715 h 3908015"/>
              <a:gd name="connsiteX6" fmla="*/ 2119125 w 4262250"/>
              <a:gd name="connsiteY6" fmla="*/ 2507840 h 3908015"/>
              <a:gd name="connsiteX7" fmla="*/ 1642875 w 4262250"/>
              <a:gd name="connsiteY7" fmla="*/ 1841090 h 3908015"/>
              <a:gd name="connsiteX8" fmla="*/ 1519050 w 4262250"/>
              <a:gd name="connsiteY8" fmla="*/ 212315 h 3908015"/>
              <a:gd name="connsiteX0" fmla="*/ 1406501 w 4149701"/>
              <a:gd name="connsiteY0" fmla="*/ 212315 h 3908015"/>
              <a:gd name="connsiteX1" fmla="*/ 44426 w 4149701"/>
              <a:gd name="connsiteY1" fmla="*/ 183740 h 3908015"/>
              <a:gd name="connsiteX2" fmla="*/ 177776 w 4149701"/>
              <a:gd name="connsiteY2" fmla="*/ 1726790 h 3908015"/>
              <a:gd name="connsiteX3" fmla="*/ 2454251 w 4149701"/>
              <a:gd name="connsiteY3" fmla="*/ 3908015 h 3908015"/>
              <a:gd name="connsiteX4" fmla="*/ 4149701 w 4149701"/>
              <a:gd name="connsiteY4" fmla="*/ 3898490 h 3908015"/>
              <a:gd name="connsiteX5" fmla="*/ 4140176 w 4149701"/>
              <a:gd name="connsiteY5" fmla="*/ 2650715 h 3908015"/>
              <a:gd name="connsiteX6" fmla="*/ 2006576 w 4149701"/>
              <a:gd name="connsiteY6" fmla="*/ 2507840 h 3908015"/>
              <a:gd name="connsiteX7" fmla="*/ 1530326 w 4149701"/>
              <a:gd name="connsiteY7" fmla="*/ 1841090 h 3908015"/>
              <a:gd name="connsiteX8" fmla="*/ 1406501 w 4149701"/>
              <a:gd name="connsiteY8" fmla="*/ 212315 h 3908015"/>
              <a:gd name="connsiteX0" fmla="*/ 1406501 w 4149701"/>
              <a:gd name="connsiteY0" fmla="*/ 99458 h 3795158"/>
              <a:gd name="connsiteX1" fmla="*/ 44426 w 4149701"/>
              <a:gd name="connsiteY1" fmla="*/ 70883 h 3795158"/>
              <a:gd name="connsiteX2" fmla="*/ 177776 w 4149701"/>
              <a:gd name="connsiteY2" fmla="*/ 1613933 h 3795158"/>
              <a:gd name="connsiteX3" fmla="*/ 2454251 w 4149701"/>
              <a:gd name="connsiteY3" fmla="*/ 3795158 h 3795158"/>
              <a:gd name="connsiteX4" fmla="*/ 4149701 w 4149701"/>
              <a:gd name="connsiteY4" fmla="*/ 3785633 h 3795158"/>
              <a:gd name="connsiteX5" fmla="*/ 4140176 w 4149701"/>
              <a:gd name="connsiteY5" fmla="*/ 2537858 h 3795158"/>
              <a:gd name="connsiteX6" fmla="*/ 2006576 w 4149701"/>
              <a:gd name="connsiteY6" fmla="*/ 2394983 h 3795158"/>
              <a:gd name="connsiteX7" fmla="*/ 1530326 w 4149701"/>
              <a:gd name="connsiteY7" fmla="*/ 1728233 h 3795158"/>
              <a:gd name="connsiteX8" fmla="*/ 1406501 w 4149701"/>
              <a:gd name="connsiteY8" fmla="*/ 99458 h 3795158"/>
              <a:gd name="connsiteX0" fmla="*/ 1416026 w 4149701"/>
              <a:gd name="connsiteY0" fmla="*/ 99458 h 3795158"/>
              <a:gd name="connsiteX1" fmla="*/ 44426 w 4149701"/>
              <a:gd name="connsiteY1" fmla="*/ 70883 h 3795158"/>
              <a:gd name="connsiteX2" fmla="*/ 177776 w 4149701"/>
              <a:gd name="connsiteY2" fmla="*/ 1613933 h 3795158"/>
              <a:gd name="connsiteX3" fmla="*/ 2454251 w 4149701"/>
              <a:gd name="connsiteY3" fmla="*/ 3795158 h 3795158"/>
              <a:gd name="connsiteX4" fmla="*/ 4149701 w 4149701"/>
              <a:gd name="connsiteY4" fmla="*/ 3785633 h 3795158"/>
              <a:gd name="connsiteX5" fmla="*/ 4140176 w 4149701"/>
              <a:gd name="connsiteY5" fmla="*/ 2537858 h 3795158"/>
              <a:gd name="connsiteX6" fmla="*/ 2006576 w 4149701"/>
              <a:gd name="connsiteY6" fmla="*/ 2394983 h 3795158"/>
              <a:gd name="connsiteX7" fmla="*/ 1530326 w 4149701"/>
              <a:gd name="connsiteY7" fmla="*/ 1728233 h 3795158"/>
              <a:gd name="connsiteX8" fmla="*/ 1416026 w 4149701"/>
              <a:gd name="connsiteY8" fmla="*/ 99458 h 3795158"/>
              <a:gd name="connsiteX0" fmla="*/ 1416026 w 4149701"/>
              <a:gd name="connsiteY0" fmla="*/ 30104 h 3725804"/>
              <a:gd name="connsiteX1" fmla="*/ 44426 w 4149701"/>
              <a:gd name="connsiteY1" fmla="*/ 1529 h 3725804"/>
              <a:gd name="connsiteX2" fmla="*/ 177776 w 4149701"/>
              <a:gd name="connsiteY2" fmla="*/ 1544579 h 3725804"/>
              <a:gd name="connsiteX3" fmla="*/ 2454251 w 4149701"/>
              <a:gd name="connsiteY3" fmla="*/ 3725804 h 3725804"/>
              <a:gd name="connsiteX4" fmla="*/ 4149701 w 4149701"/>
              <a:gd name="connsiteY4" fmla="*/ 3716279 h 3725804"/>
              <a:gd name="connsiteX5" fmla="*/ 4140176 w 4149701"/>
              <a:gd name="connsiteY5" fmla="*/ 2468504 h 3725804"/>
              <a:gd name="connsiteX6" fmla="*/ 2006576 w 4149701"/>
              <a:gd name="connsiteY6" fmla="*/ 2325629 h 3725804"/>
              <a:gd name="connsiteX7" fmla="*/ 1530326 w 4149701"/>
              <a:gd name="connsiteY7" fmla="*/ 1658879 h 3725804"/>
              <a:gd name="connsiteX8" fmla="*/ 1416026 w 4149701"/>
              <a:gd name="connsiteY8" fmla="*/ 30104 h 3725804"/>
              <a:gd name="connsiteX0" fmla="*/ 1463651 w 4149701"/>
              <a:gd name="connsiteY0" fmla="*/ 0 h 3733800"/>
              <a:gd name="connsiteX1" fmla="*/ 44426 w 4149701"/>
              <a:gd name="connsiteY1" fmla="*/ 9525 h 3733800"/>
              <a:gd name="connsiteX2" fmla="*/ 177776 w 4149701"/>
              <a:gd name="connsiteY2" fmla="*/ 1552575 h 3733800"/>
              <a:gd name="connsiteX3" fmla="*/ 2454251 w 4149701"/>
              <a:gd name="connsiteY3" fmla="*/ 3733800 h 3733800"/>
              <a:gd name="connsiteX4" fmla="*/ 4149701 w 4149701"/>
              <a:gd name="connsiteY4" fmla="*/ 3724275 h 3733800"/>
              <a:gd name="connsiteX5" fmla="*/ 4140176 w 4149701"/>
              <a:gd name="connsiteY5" fmla="*/ 2476500 h 3733800"/>
              <a:gd name="connsiteX6" fmla="*/ 2006576 w 4149701"/>
              <a:gd name="connsiteY6" fmla="*/ 2333625 h 3733800"/>
              <a:gd name="connsiteX7" fmla="*/ 1530326 w 4149701"/>
              <a:gd name="connsiteY7" fmla="*/ 1666875 h 3733800"/>
              <a:gd name="connsiteX8" fmla="*/ 1463651 w 4149701"/>
              <a:gd name="connsiteY8" fmla="*/ 0 h 3733800"/>
              <a:gd name="connsiteX0" fmla="*/ 1463651 w 4149701"/>
              <a:gd name="connsiteY0" fmla="*/ 0 h 3733800"/>
              <a:gd name="connsiteX1" fmla="*/ 44426 w 4149701"/>
              <a:gd name="connsiteY1" fmla="*/ 9525 h 3733800"/>
              <a:gd name="connsiteX2" fmla="*/ 177776 w 4149701"/>
              <a:gd name="connsiteY2" fmla="*/ 1552575 h 3733800"/>
              <a:gd name="connsiteX3" fmla="*/ 2454251 w 4149701"/>
              <a:gd name="connsiteY3" fmla="*/ 3733800 h 3733800"/>
              <a:gd name="connsiteX4" fmla="*/ 4149701 w 4149701"/>
              <a:gd name="connsiteY4" fmla="*/ 3724275 h 3733800"/>
              <a:gd name="connsiteX5" fmla="*/ 4140176 w 4149701"/>
              <a:gd name="connsiteY5" fmla="*/ 2476500 h 3733800"/>
              <a:gd name="connsiteX6" fmla="*/ 2006576 w 4149701"/>
              <a:gd name="connsiteY6" fmla="*/ 2333625 h 3733800"/>
              <a:gd name="connsiteX7" fmla="*/ 1530326 w 4149701"/>
              <a:gd name="connsiteY7" fmla="*/ 1666875 h 3733800"/>
              <a:gd name="connsiteX8" fmla="*/ 1463651 w 4149701"/>
              <a:gd name="connsiteY8" fmla="*/ 0 h 373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49701" h="3733800">
                <a:moveTo>
                  <a:pt x="1463651" y="0"/>
                </a:moveTo>
                <a:lnTo>
                  <a:pt x="44426" y="9525"/>
                </a:lnTo>
                <a:cubicBezTo>
                  <a:pt x="47601" y="476250"/>
                  <a:pt x="-120674" y="1066800"/>
                  <a:pt x="177776" y="1552575"/>
                </a:cubicBezTo>
                <a:lnTo>
                  <a:pt x="2454251" y="3733800"/>
                </a:lnTo>
                <a:lnTo>
                  <a:pt x="4149701" y="3724275"/>
                </a:lnTo>
                <a:cubicBezTo>
                  <a:pt x="4140176" y="3368675"/>
                  <a:pt x="4149701" y="3108325"/>
                  <a:pt x="4140176" y="2476500"/>
                </a:cubicBezTo>
                <a:cubicBezTo>
                  <a:pt x="3889351" y="2178050"/>
                  <a:pt x="2438376" y="2622550"/>
                  <a:pt x="2006576" y="2333625"/>
                </a:cubicBezTo>
                <a:lnTo>
                  <a:pt x="1530326" y="1666875"/>
                </a:lnTo>
                <a:cubicBezTo>
                  <a:pt x="1257276" y="1222375"/>
                  <a:pt x="1612876" y="463550"/>
                  <a:pt x="1463651" y="0"/>
                </a:cubicBezTo>
                <a:close/>
              </a:path>
            </a:pathLst>
          </a:custGeom>
          <a:solidFill>
            <a:srgbClr val="FCE9E0"/>
          </a:solidFill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CA8C837-F840-5F87-EFC3-FD6E0E2485F2}"/>
              </a:ext>
            </a:extLst>
          </p:cNvPr>
          <p:cNvSpPr/>
          <p:nvPr/>
        </p:nvSpPr>
        <p:spPr>
          <a:xfrm>
            <a:off x="7610616" y="1921732"/>
            <a:ext cx="2669090" cy="1629436"/>
          </a:xfrm>
          <a:prstGeom prst="roundRect">
            <a:avLst/>
          </a:prstGeom>
          <a:solidFill>
            <a:srgbClr val="DDF2FF"/>
          </a:solidFill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3883AA2-AD21-B468-5B44-11E010DEC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4936" y="158868"/>
            <a:ext cx="8229600" cy="667855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chemeClr val="tx2"/>
                </a:solidFill>
              </a:rPr>
              <a:t>Comprendre l’environnement :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63DAA5C1-A8E2-7F3A-6A43-7C83BCB33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185" y="774207"/>
            <a:ext cx="8229600" cy="515403"/>
          </a:xfrm>
        </p:spPr>
        <p:txBody>
          <a:bodyPr/>
          <a:lstStyle/>
          <a:p>
            <a:pPr marL="0" indent="0">
              <a:buNone/>
            </a:pPr>
            <a:r>
              <a:rPr lang="fr-FR" b="1" dirty="0">
                <a:solidFill>
                  <a:schemeClr val="accent2"/>
                </a:solidFill>
              </a:rPr>
              <a:t>Métiers de la Logistique</a:t>
            </a:r>
          </a:p>
          <a:p>
            <a:endParaRPr lang="fr-FR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fr-FR" dirty="0"/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3BFE75B6-BD6B-D636-BA20-2E710C0A403C}"/>
              </a:ext>
            </a:extLst>
          </p:cNvPr>
          <p:cNvGrpSpPr/>
          <p:nvPr/>
        </p:nvGrpSpPr>
        <p:grpSpPr>
          <a:xfrm>
            <a:off x="6237975" y="1248705"/>
            <a:ext cx="1058840" cy="1069408"/>
            <a:chOff x="440022" y="3731836"/>
            <a:chExt cx="1058840" cy="1069408"/>
          </a:xfrm>
        </p:grpSpPr>
        <p:pic>
          <p:nvPicPr>
            <p:cNvPr id="42" name="Image 41" descr="Une image contenant circuit&#10;&#10;Description générée automatiquement">
              <a:extLst>
                <a:ext uri="{FF2B5EF4-FFF2-40B4-BE49-F238E27FC236}">
                  <a16:creationId xmlns:a16="http://schemas.microsoft.com/office/drawing/2014/main" id="{1016110C-BCE8-2E55-27D9-23E8ADB5CA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365" t="50000" r="81777" b="31986"/>
            <a:stretch/>
          </p:blipFill>
          <p:spPr>
            <a:xfrm>
              <a:off x="565609" y="3731836"/>
              <a:ext cx="933253" cy="605672"/>
            </a:xfrm>
            <a:prstGeom prst="rect">
              <a:avLst/>
            </a:prstGeom>
          </p:spPr>
        </p:pic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3FA45B1E-5D6B-1FCD-5912-B59128138657}"/>
                </a:ext>
              </a:extLst>
            </p:cNvPr>
            <p:cNvSpPr txBox="1"/>
            <p:nvPr/>
          </p:nvSpPr>
          <p:spPr>
            <a:xfrm>
              <a:off x="440022" y="4247246"/>
              <a:ext cx="105580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500" dirty="0">
                  <a:solidFill>
                    <a:schemeClr val="tx2"/>
                  </a:solidFill>
                </a:rPr>
                <a:t>Matières premières</a:t>
              </a:r>
            </a:p>
          </p:txBody>
        </p:sp>
      </p:grpSp>
      <p:pic>
        <p:nvPicPr>
          <p:cNvPr id="44" name="Graphique 56" descr="Flèche : courbe légère">
            <a:extLst>
              <a:ext uri="{FF2B5EF4-FFF2-40B4-BE49-F238E27FC236}">
                <a16:creationId xmlns:a16="http://schemas.microsoft.com/office/drawing/2014/main" id="{B9AE0245-C3A4-8FA8-FED6-5B81CEA23B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960162" flipV="1">
            <a:off x="7330457" y="1841355"/>
            <a:ext cx="723219" cy="572289"/>
          </a:xfrm>
          <a:prstGeom prst="rect">
            <a:avLst/>
          </a:prstGeom>
        </p:spPr>
      </p:pic>
      <p:pic>
        <p:nvPicPr>
          <p:cNvPr id="45" name="Image 44" descr="Une image contenant circuit&#10;&#10;Description générée automatiquement">
            <a:extLst>
              <a:ext uri="{FF2B5EF4-FFF2-40B4-BE49-F238E27FC236}">
                <a16:creationId xmlns:a16="http://schemas.microsoft.com/office/drawing/2014/main" id="{5D7EEF7D-8B39-59FC-6F09-0F419BA00E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9378" t="75595" r="3608" b="1695"/>
          <a:stretch/>
        </p:blipFill>
        <p:spPr>
          <a:xfrm>
            <a:off x="8602148" y="2791068"/>
            <a:ext cx="718790" cy="479028"/>
          </a:xfrm>
          <a:prstGeom prst="rect">
            <a:avLst/>
          </a:prstGeom>
        </p:spPr>
      </p:pic>
      <p:grpSp>
        <p:nvGrpSpPr>
          <p:cNvPr id="46" name="Groupe 45">
            <a:extLst>
              <a:ext uri="{FF2B5EF4-FFF2-40B4-BE49-F238E27FC236}">
                <a16:creationId xmlns:a16="http://schemas.microsoft.com/office/drawing/2014/main" id="{D380A70B-54B0-E210-8DBA-EC598E0D9CCF}"/>
              </a:ext>
            </a:extLst>
          </p:cNvPr>
          <p:cNvGrpSpPr/>
          <p:nvPr/>
        </p:nvGrpSpPr>
        <p:grpSpPr>
          <a:xfrm>
            <a:off x="7924092" y="2027714"/>
            <a:ext cx="1055802" cy="800880"/>
            <a:chOff x="6042581" y="1631165"/>
            <a:chExt cx="1085316" cy="759521"/>
          </a:xfrm>
        </p:grpSpPr>
        <p:pic>
          <p:nvPicPr>
            <p:cNvPr id="47" name="Image 46" descr="Une image contenant circuit&#10;&#10;Description générée automatiquement">
              <a:extLst>
                <a:ext uri="{FF2B5EF4-FFF2-40B4-BE49-F238E27FC236}">
                  <a16:creationId xmlns:a16="http://schemas.microsoft.com/office/drawing/2014/main" id="{2AA79F83-A65C-6AFE-4297-DC44E95424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77437" t="3571" r="6884" b="70303"/>
            <a:stretch/>
          </p:blipFill>
          <p:spPr>
            <a:xfrm>
              <a:off x="6215019" y="1631165"/>
              <a:ext cx="912878" cy="759521"/>
            </a:xfrm>
            <a:prstGeom prst="rect">
              <a:avLst/>
            </a:prstGeom>
          </p:spPr>
        </p:pic>
        <p:sp>
          <p:nvSpPr>
            <p:cNvPr id="48" name="Forme libre : forme 4">
              <a:extLst>
                <a:ext uri="{FF2B5EF4-FFF2-40B4-BE49-F238E27FC236}">
                  <a16:creationId xmlns:a16="http://schemas.microsoft.com/office/drawing/2014/main" id="{4CD651D3-1D21-CE00-A670-55245922C0A1}"/>
                </a:ext>
              </a:extLst>
            </p:cNvPr>
            <p:cNvSpPr/>
            <p:nvPr/>
          </p:nvSpPr>
          <p:spPr>
            <a:xfrm>
              <a:off x="6042581" y="2036190"/>
              <a:ext cx="556182" cy="273377"/>
            </a:xfrm>
            <a:custGeom>
              <a:avLst/>
              <a:gdLst>
                <a:gd name="connsiteX0" fmla="*/ 0 w 556182"/>
                <a:gd name="connsiteY0" fmla="*/ 0 h 273377"/>
                <a:gd name="connsiteX1" fmla="*/ 377073 w 556182"/>
                <a:gd name="connsiteY1" fmla="*/ 75414 h 273377"/>
                <a:gd name="connsiteX2" fmla="*/ 556182 w 556182"/>
                <a:gd name="connsiteY2" fmla="*/ 263950 h 273377"/>
                <a:gd name="connsiteX3" fmla="*/ 56561 w 556182"/>
                <a:gd name="connsiteY3" fmla="*/ 273377 h 273377"/>
                <a:gd name="connsiteX4" fmla="*/ 0 w 556182"/>
                <a:gd name="connsiteY4" fmla="*/ 0 h 273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82" h="273377">
                  <a:moveTo>
                    <a:pt x="0" y="0"/>
                  </a:moveTo>
                  <a:lnTo>
                    <a:pt x="377073" y="75414"/>
                  </a:lnTo>
                  <a:lnTo>
                    <a:pt x="556182" y="263950"/>
                  </a:lnTo>
                  <a:lnTo>
                    <a:pt x="56561" y="2733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49" name="Image 48" descr="Une image contenant circuit&#10;&#10;Description générée automatiquement">
            <a:extLst>
              <a:ext uri="{FF2B5EF4-FFF2-40B4-BE49-F238E27FC236}">
                <a16:creationId xmlns:a16="http://schemas.microsoft.com/office/drawing/2014/main" id="{0BD75A32-6802-668B-B649-897AD9932C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098" t="47757" r="34044" b="34229"/>
          <a:stretch/>
        </p:blipFill>
        <p:spPr>
          <a:xfrm>
            <a:off x="7823407" y="2391663"/>
            <a:ext cx="933253" cy="605672"/>
          </a:xfrm>
          <a:prstGeom prst="rect">
            <a:avLst/>
          </a:prstGeom>
        </p:spPr>
      </p:pic>
      <p:pic>
        <p:nvPicPr>
          <p:cNvPr id="50" name="Image 49" descr="Une image contenant circuit&#10;&#10;Description générée automatiquement">
            <a:extLst>
              <a:ext uri="{FF2B5EF4-FFF2-40B4-BE49-F238E27FC236}">
                <a16:creationId xmlns:a16="http://schemas.microsoft.com/office/drawing/2014/main" id="{FCE0EC73-F610-D7C0-4920-F45FCA0440C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343" t="77290" r="63643"/>
          <a:stretch/>
        </p:blipFill>
        <p:spPr>
          <a:xfrm>
            <a:off x="7626751" y="2738600"/>
            <a:ext cx="890939" cy="593755"/>
          </a:xfrm>
          <a:prstGeom prst="rect">
            <a:avLst/>
          </a:prstGeom>
        </p:spPr>
      </p:pic>
      <p:pic>
        <p:nvPicPr>
          <p:cNvPr id="51" name="Graphique 57" descr="Flèche : courbe légère">
            <a:extLst>
              <a:ext uri="{FF2B5EF4-FFF2-40B4-BE49-F238E27FC236}">
                <a16:creationId xmlns:a16="http://schemas.microsoft.com/office/drawing/2014/main" id="{81A0F7D1-82DC-FAC1-0563-0924D02C5E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172245" flipV="1">
            <a:off x="8706201" y="3483018"/>
            <a:ext cx="723219" cy="572289"/>
          </a:xfrm>
          <a:prstGeom prst="rect">
            <a:avLst/>
          </a:prstGeom>
        </p:spPr>
      </p:pic>
      <p:grpSp>
        <p:nvGrpSpPr>
          <p:cNvPr id="52" name="Groupe 51">
            <a:extLst>
              <a:ext uri="{FF2B5EF4-FFF2-40B4-BE49-F238E27FC236}">
                <a16:creationId xmlns:a16="http://schemas.microsoft.com/office/drawing/2014/main" id="{E21AF537-D9A1-1D9D-2279-27E81A0EDC48}"/>
              </a:ext>
            </a:extLst>
          </p:cNvPr>
          <p:cNvGrpSpPr/>
          <p:nvPr/>
        </p:nvGrpSpPr>
        <p:grpSpPr>
          <a:xfrm>
            <a:off x="8539909" y="4143988"/>
            <a:ext cx="1153125" cy="1186210"/>
            <a:chOff x="1919926" y="3731836"/>
            <a:chExt cx="1153125" cy="1186210"/>
          </a:xfrm>
        </p:grpSpPr>
        <p:pic>
          <p:nvPicPr>
            <p:cNvPr id="53" name="Image 52" descr="Une image contenant circuit&#10;&#10;Description générée automatiquement">
              <a:extLst>
                <a:ext uri="{FF2B5EF4-FFF2-40B4-BE49-F238E27FC236}">
                  <a16:creationId xmlns:a16="http://schemas.microsoft.com/office/drawing/2014/main" id="{1F6C0D78-9559-7D2A-F329-8A53706328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1032" t="47196" r="65110" b="34790"/>
            <a:stretch/>
          </p:blipFill>
          <p:spPr>
            <a:xfrm>
              <a:off x="1981201" y="3731836"/>
              <a:ext cx="933253" cy="605672"/>
            </a:xfrm>
            <a:prstGeom prst="rect">
              <a:avLst/>
            </a:prstGeom>
          </p:spPr>
        </p:pic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985D62D7-784D-67F5-C38C-BD8BD8A1EB14}"/>
                </a:ext>
              </a:extLst>
            </p:cNvPr>
            <p:cNvSpPr txBox="1"/>
            <p:nvPr/>
          </p:nvSpPr>
          <p:spPr>
            <a:xfrm>
              <a:off x="1919926" y="4610269"/>
              <a:ext cx="11531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tx2"/>
                  </a:solidFill>
                </a:rPr>
                <a:t>Fournisseur</a:t>
              </a:r>
            </a:p>
          </p:txBody>
        </p:sp>
      </p:grpSp>
      <p:pic>
        <p:nvPicPr>
          <p:cNvPr id="55" name="Image 54" descr="Une image contenant table, jeune, alimentation, air&#10;&#10;Description générée automatiquement">
            <a:extLst>
              <a:ext uri="{FF2B5EF4-FFF2-40B4-BE49-F238E27FC236}">
                <a16:creationId xmlns:a16="http://schemas.microsoft.com/office/drawing/2014/main" id="{8B8EAF8E-A577-5DE5-3D8E-884EE6E5C1F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3285" t="77290" r="40135" b="8669"/>
          <a:stretch/>
        </p:blipFill>
        <p:spPr>
          <a:xfrm>
            <a:off x="9251673" y="4483631"/>
            <a:ext cx="565607" cy="602719"/>
          </a:xfrm>
          <a:prstGeom prst="rect">
            <a:avLst/>
          </a:prstGeom>
        </p:spPr>
      </p:pic>
      <p:pic>
        <p:nvPicPr>
          <p:cNvPr id="56" name="Image 55" descr="Une image contenant table, jeune, alimentation, air&#10;&#10;Description générée automatiquement">
            <a:extLst>
              <a:ext uri="{FF2B5EF4-FFF2-40B4-BE49-F238E27FC236}">
                <a16:creationId xmlns:a16="http://schemas.microsoft.com/office/drawing/2014/main" id="{36E93171-0A43-DFE6-90FB-5BB381D30F9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434" t="78812" r="52986" b="7147"/>
          <a:stretch/>
        </p:blipFill>
        <p:spPr>
          <a:xfrm>
            <a:off x="8253376" y="4413605"/>
            <a:ext cx="642415" cy="684567"/>
          </a:xfrm>
          <a:prstGeom prst="rect">
            <a:avLst/>
          </a:prstGeom>
        </p:spPr>
      </p:pic>
      <p:pic>
        <p:nvPicPr>
          <p:cNvPr id="57" name="Graphique 58" descr="Flèche : courbe légère">
            <a:extLst>
              <a:ext uri="{FF2B5EF4-FFF2-40B4-BE49-F238E27FC236}">
                <a16:creationId xmlns:a16="http://schemas.microsoft.com/office/drawing/2014/main" id="{AF552772-3842-480E-DDCB-FE8378A337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 flipV="1">
            <a:off x="6657253" y="4880426"/>
            <a:ext cx="1572898" cy="572289"/>
          </a:xfrm>
          <a:prstGeom prst="rect">
            <a:avLst/>
          </a:prstGeom>
        </p:spPr>
      </p:pic>
      <p:grpSp>
        <p:nvGrpSpPr>
          <p:cNvPr id="59" name="Groupe 58">
            <a:extLst>
              <a:ext uri="{FF2B5EF4-FFF2-40B4-BE49-F238E27FC236}">
                <a16:creationId xmlns:a16="http://schemas.microsoft.com/office/drawing/2014/main" id="{5DF7AAC8-F728-8177-F165-39A877A7637C}"/>
              </a:ext>
            </a:extLst>
          </p:cNvPr>
          <p:cNvGrpSpPr/>
          <p:nvPr/>
        </p:nvGrpSpPr>
        <p:grpSpPr>
          <a:xfrm>
            <a:off x="4741778" y="4648109"/>
            <a:ext cx="1242493" cy="1632946"/>
            <a:chOff x="3380177" y="3418179"/>
            <a:chExt cx="1242493" cy="1632946"/>
          </a:xfrm>
        </p:grpSpPr>
        <p:pic>
          <p:nvPicPr>
            <p:cNvPr id="60" name="Image 59" descr="Une image contenant circuit&#10;&#10;Description générée automatiquement">
              <a:extLst>
                <a:ext uri="{FF2B5EF4-FFF2-40B4-BE49-F238E27FC236}">
                  <a16:creationId xmlns:a16="http://schemas.microsoft.com/office/drawing/2014/main" id="{21049A6B-5D1A-DFCE-7059-948CBBF9D6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6904" t="44708" r="49238" b="32581"/>
            <a:stretch/>
          </p:blipFill>
          <p:spPr>
            <a:xfrm>
              <a:off x="3396793" y="3418179"/>
              <a:ext cx="1225877" cy="1002991"/>
            </a:xfrm>
            <a:prstGeom prst="rect">
              <a:avLst/>
            </a:prstGeom>
          </p:spPr>
        </p:pic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B79897FA-D570-0826-20A3-37925510182F}"/>
                </a:ext>
              </a:extLst>
            </p:cNvPr>
            <p:cNvSpPr txBox="1"/>
            <p:nvPr/>
          </p:nvSpPr>
          <p:spPr>
            <a:xfrm>
              <a:off x="3380177" y="4727960"/>
              <a:ext cx="10558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500" dirty="0">
                  <a:solidFill>
                    <a:schemeClr val="tx2"/>
                  </a:solidFill>
                </a:rPr>
                <a:t>Industriel</a:t>
              </a:r>
            </a:p>
          </p:txBody>
        </p:sp>
      </p:grpSp>
      <p:pic>
        <p:nvPicPr>
          <p:cNvPr id="62" name="Image 61" descr="Une image contenant table, jeune, alimentation, air&#10;&#10;Description générée automatiquement">
            <a:extLst>
              <a:ext uri="{FF2B5EF4-FFF2-40B4-BE49-F238E27FC236}">
                <a16:creationId xmlns:a16="http://schemas.microsoft.com/office/drawing/2014/main" id="{D460FF4D-C649-80FB-E0EA-C0D4583C950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0813" t="83447" r="22607" b="2512"/>
          <a:stretch/>
        </p:blipFill>
        <p:spPr>
          <a:xfrm>
            <a:off x="4445880" y="5390652"/>
            <a:ext cx="565607" cy="602719"/>
          </a:xfrm>
          <a:prstGeom prst="rect">
            <a:avLst/>
          </a:prstGeom>
        </p:spPr>
      </p:pic>
      <p:pic>
        <p:nvPicPr>
          <p:cNvPr id="63" name="Image 62" descr="Une image contenant table, ordinateur&#10;&#10;Description générée automatiquement">
            <a:extLst>
              <a:ext uri="{FF2B5EF4-FFF2-40B4-BE49-F238E27FC236}">
                <a16:creationId xmlns:a16="http://schemas.microsoft.com/office/drawing/2014/main" id="{EF6B6BC8-0AEE-A248-99C7-C4B5F4736B3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2473" t="30065" r="36897" b="52009"/>
          <a:stretch/>
        </p:blipFill>
        <p:spPr>
          <a:xfrm>
            <a:off x="5384605" y="5371908"/>
            <a:ext cx="715753" cy="602720"/>
          </a:xfrm>
          <a:prstGeom prst="rect">
            <a:avLst/>
          </a:prstGeom>
        </p:spPr>
      </p:pic>
      <p:pic>
        <p:nvPicPr>
          <p:cNvPr id="65" name="Graphique 59" descr="Flèche : courbe légère">
            <a:extLst>
              <a:ext uri="{FF2B5EF4-FFF2-40B4-BE49-F238E27FC236}">
                <a16:creationId xmlns:a16="http://schemas.microsoft.com/office/drawing/2014/main" id="{5D5ACA4D-AD80-E843-312C-48B4893111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3467154" flipV="1">
            <a:off x="3512765" y="4144157"/>
            <a:ext cx="961492" cy="572289"/>
          </a:xfrm>
          <a:prstGeom prst="rect">
            <a:avLst/>
          </a:prstGeom>
        </p:spPr>
      </p:pic>
      <p:grpSp>
        <p:nvGrpSpPr>
          <p:cNvPr id="66" name="Groupe 65">
            <a:extLst>
              <a:ext uri="{FF2B5EF4-FFF2-40B4-BE49-F238E27FC236}">
                <a16:creationId xmlns:a16="http://schemas.microsoft.com/office/drawing/2014/main" id="{53554FF4-1D7D-0C76-8B92-D24278A78B93}"/>
              </a:ext>
            </a:extLst>
          </p:cNvPr>
          <p:cNvGrpSpPr/>
          <p:nvPr/>
        </p:nvGrpSpPr>
        <p:grpSpPr>
          <a:xfrm>
            <a:off x="2596646" y="2736450"/>
            <a:ext cx="1124932" cy="1060189"/>
            <a:chOff x="6099740" y="3657599"/>
            <a:chExt cx="1124932" cy="1060189"/>
          </a:xfrm>
        </p:grpSpPr>
        <p:pic>
          <p:nvPicPr>
            <p:cNvPr id="67" name="Image 66" descr="Une image contenant circuit&#10;&#10;Description générée automatiquement">
              <a:extLst>
                <a:ext uri="{FF2B5EF4-FFF2-40B4-BE49-F238E27FC236}">
                  <a16:creationId xmlns:a16="http://schemas.microsoft.com/office/drawing/2014/main" id="{7F63BA92-58CB-16F2-F5DB-FE89CC788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7356" t="44147" r="18786" b="33143"/>
            <a:stretch/>
          </p:blipFill>
          <p:spPr>
            <a:xfrm>
              <a:off x="6229549" y="3657599"/>
              <a:ext cx="933253" cy="763571"/>
            </a:xfrm>
            <a:prstGeom prst="rect">
              <a:avLst/>
            </a:prstGeom>
          </p:spPr>
        </p:pic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75A03834-D227-69FA-4811-39630A7B1B09}"/>
                </a:ext>
              </a:extLst>
            </p:cNvPr>
            <p:cNvSpPr txBox="1"/>
            <p:nvPr/>
          </p:nvSpPr>
          <p:spPr>
            <a:xfrm>
              <a:off x="6099740" y="4410011"/>
              <a:ext cx="11249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tx2"/>
                  </a:solidFill>
                </a:rPr>
                <a:t>Distributeur</a:t>
              </a:r>
            </a:p>
          </p:txBody>
        </p:sp>
      </p:grpSp>
      <p:pic>
        <p:nvPicPr>
          <p:cNvPr id="69" name="Image 68" descr="Une image contenant table, jeune, alimentation, air&#10;&#10;Description générée automatiquement">
            <a:extLst>
              <a:ext uri="{FF2B5EF4-FFF2-40B4-BE49-F238E27FC236}">
                <a16:creationId xmlns:a16="http://schemas.microsoft.com/office/drawing/2014/main" id="{7848786E-C53F-CBE4-CEAE-5A4739CBE5B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3285" t="77290" r="40135" b="8669"/>
          <a:stretch/>
        </p:blipFill>
        <p:spPr>
          <a:xfrm>
            <a:off x="2314831" y="2948449"/>
            <a:ext cx="565607" cy="602719"/>
          </a:xfrm>
          <a:prstGeom prst="rect">
            <a:avLst/>
          </a:prstGeom>
        </p:spPr>
      </p:pic>
      <p:pic>
        <p:nvPicPr>
          <p:cNvPr id="70" name="Image 69" descr="Une image contenant table, ordinateur&#10;&#10;Description générée automatiquement">
            <a:extLst>
              <a:ext uri="{FF2B5EF4-FFF2-40B4-BE49-F238E27FC236}">
                <a16:creationId xmlns:a16="http://schemas.microsoft.com/office/drawing/2014/main" id="{BF653C58-DD8C-8EC2-CDC5-70EEE26E3B0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076" t="82817" r="80484" b="-743"/>
          <a:stretch/>
        </p:blipFill>
        <p:spPr>
          <a:xfrm>
            <a:off x="3742967" y="2897301"/>
            <a:ext cx="433633" cy="602720"/>
          </a:xfrm>
          <a:prstGeom prst="rect">
            <a:avLst/>
          </a:prstGeom>
        </p:spPr>
      </p:pic>
      <p:pic>
        <p:nvPicPr>
          <p:cNvPr id="71" name="Graphique 60" descr="Flèche : courbe légère">
            <a:extLst>
              <a:ext uri="{FF2B5EF4-FFF2-40B4-BE49-F238E27FC236}">
                <a16:creationId xmlns:a16="http://schemas.microsoft.com/office/drawing/2014/main" id="{5F38E33A-440A-3D0F-208B-7C8265F3FC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8212333" flipV="1">
            <a:off x="3023606" y="2139674"/>
            <a:ext cx="758237" cy="529410"/>
          </a:xfrm>
          <a:prstGeom prst="rect">
            <a:avLst/>
          </a:prstGeom>
        </p:spPr>
      </p:pic>
      <p:pic>
        <p:nvPicPr>
          <p:cNvPr id="72" name="Image 71" descr="Une image contenant table, jeune, alimentation, air&#10;&#10;Description générée automatiquement">
            <a:extLst>
              <a:ext uri="{FF2B5EF4-FFF2-40B4-BE49-F238E27FC236}">
                <a16:creationId xmlns:a16="http://schemas.microsoft.com/office/drawing/2014/main" id="{DECF8A18-7C9E-8B80-A07C-A206AA803A8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52" t="3379" r="89330" b="82511"/>
          <a:stretch/>
        </p:blipFill>
        <p:spPr>
          <a:xfrm>
            <a:off x="3558826" y="1653845"/>
            <a:ext cx="672055" cy="605672"/>
          </a:xfrm>
          <a:prstGeom prst="rect">
            <a:avLst/>
          </a:prstGeom>
        </p:spPr>
      </p:pic>
      <p:pic>
        <p:nvPicPr>
          <p:cNvPr id="73" name="Image 72" descr="Une image contenant table, jeune, alimentation, air&#10;&#10;Description générée automatiquement">
            <a:extLst>
              <a:ext uri="{FF2B5EF4-FFF2-40B4-BE49-F238E27FC236}">
                <a16:creationId xmlns:a16="http://schemas.microsoft.com/office/drawing/2014/main" id="{D25FC7D5-074D-28F3-B5A7-F3406DF90A8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3535" t="1401" r="28647" b="84489"/>
          <a:stretch/>
        </p:blipFill>
        <p:spPr>
          <a:xfrm>
            <a:off x="3095052" y="1527169"/>
            <a:ext cx="468598" cy="422312"/>
          </a:xfrm>
          <a:prstGeom prst="rect">
            <a:avLst/>
          </a:prstGeom>
        </p:spPr>
      </p:pic>
      <p:pic>
        <p:nvPicPr>
          <p:cNvPr id="74" name="Graphique 61" descr="Flèche : courbe légère">
            <a:extLst>
              <a:ext uri="{FF2B5EF4-FFF2-40B4-BE49-F238E27FC236}">
                <a16:creationId xmlns:a16="http://schemas.microsoft.com/office/drawing/2014/main" id="{C892A680-1B74-DAE3-891A-AD781D35C2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664619" flipV="1">
            <a:off x="4277615" y="1271201"/>
            <a:ext cx="758237" cy="529410"/>
          </a:xfrm>
          <a:prstGeom prst="rect">
            <a:avLst/>
          </a:prstGeom>
        </p:spPr>
      </p:pic>
      <p:grpSp>
        <p:nvGrpSpPr>
          <p:cNvPr id="75" name="Groupe 74">
            <a:extLst>
              <a:ext uri="{FF2B5EF4-FFF2-40B4-BE49-F238E27FC236}">
                <a16:creationId xmlns:a16="http://schemas.microsoft.com/office/drawing/2014/main" id="{64925250-0FC1-B1DA-20E7-FB7E21BC1295}"/>
              </a:ext>
            </a:extLst>
          </p:cNvPr>
          <p:cNvGrpSpPr/>
          <p:nvPr/>
        </p:nvGrpSpPr>
        <p:grpSpPr>
          <a:xfrm>
            <a:off x="4613395" y="1176529"/>
            <a:ext cx="1055801" cy="1309321"/>
            <a:chOff x="7583865" y="3731836"/>
            <a:chExt cx="1055801" cy="1309321"/>
          </a:xfrm>
        </p:grpSpPr>
        <p:pic>
          <p:nvPicPr>
            <p:cNvPr id="76" name="Image 75" descr="Une image contenant circuit&#10;&#10;Description générée automatiquement">
              <a:extLst>
                <a:ext uri="{FF2B5EF4-FFF2-40B4-BE49-F238E27FC236}">
                  <a16:creationId xmlns:a16="http://schemas.microsoft.com/office/drawing/2014/main" id="{C762A2A4-2D7D-7611-A567-DAE2576DA2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2529" t="46981" r="5841" b="35005"/>
            <a:stretch/>
          </p:blipFill>
          <p:spPr>
            <a:xfrm>
              <a:off x="7795967" y="3731836"/>
              <a:ext cx="783213" cy="605672"/>
            </a:xfrm>
            <a:prstGeom prst="rect">
              <a:avLst/>
            </a:prstGeom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0BC2A193-C15D-63CD-03E2-C669351C27D6}"/>
                </a:ext>
              </a:extLst>
            </p:cNvPr>
            <p:cNvSpPr txBox="1"/>
            <p:nvPr/>
          </p:nvSpPr>
          <p:spPr>
            <a:xfrm>
              <a:off x="7583865" y="4487159"/>
              <a:ext cx="105580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500" dirty="0">
                  <a:solidFill>
                    <a:schemeClr val="tx2"/>
                  </a:solidFill>
                </a:rPr>
                <a:t>Client</a:t>
              </a:r>
            </a:p>
            <a:p>
              <a:pPr algn="ctr"/>
              <a:r>
                <a:rPr lang="fr-FR" sz="1500" dirty="0">
                  <a:solidFill>
                    <a:schemeClr val="tx2"/>
                  </a:solidFill>
                </a:rPr>
                <a:t>final</a:t>
              </a:r>
            </a:p>
          </p:txBody>
        </p:sp>
      </p:grpSp>
      <p:pic>
        <p:nvPicPr>
          <p:cNvPr id="11" name="Image 10" descr="Une image contenant circuit&#10;&#10;Description générée automatiquement">
            <a:extLst>
              <a:ext uri="{FF2B5EF4-FFF2-40B4-BE49-F238E27FC236}">
                <a16:creationId xmlns:a16="http://schemas.microsoft.com/office/drawing/2014/main" id="{0C3A6F16-786F-178E-DC64-A584F207C2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098" t="47757" r="34044" b="34229"/>
          <a:stretch/>
        </p:blipFill>
        <p:spPr>
          <a:xfrm>
            <a:off x="6949275" y="5434753"/>
            <a:ext cx="933253" cy="605672"/>
          </a:xfrm>
          <a:prstGeom prst="rect">
            <a:avLst/>
          </a:prstGeom>
        </p:spPr>
      </p:pic>
      <p:pic>
        <p:nvPicPr>
          <p:cNvPr id="17" name="Image 16" descr="Une image contenant circuit&#10;&#10;Description générée automatiquement">
            <a:extLst>
              <a:ext uri="{FF2B5EF4-FFF2-40B4-BE49-F238E27FC236}">
                <a16:creationId xmlns:a16="http://schemas.microsoft.com/office/drawing/2014/main" id="{E84E1DFF-5512-A72F-A925-4F6CF4745A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098" t="47757" r="34044" b="34229"/>
          <a:stretch/>
        </p:blipFill>
        <p:spPr>
          <a:xfrm>
            <a:off x="2913871" y="4496801"/>
            <a:ext cx="933253" cy="605672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49B6B0A6-3144-10F2-4D61-EBB14670C978}"/>
              </a:ext>
            </a:extLst>
          </p:cNvPr>
          <p:cNvSpPr txBox="1"/>
          <p:nvPr/>
        </p:nvSpPr>
        <p:spPr>
          <a:xfrm>
            <a:off x="9030705" y="2223961"/>
            <a:ext cx="1260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Transporteur</a:t>
            </a:r>
          </a:p>
          <a:p>
            <a:pPr algn="ctr"/>
            <a:r>
              <a:rPr lang="fr-FR" sz="1200" dirty="0">
                <a:solidFill>
                  <a:schemeClr val="tx2"/>
                </a:solidFill>
              </a:rPr>
              <a:t>(tous modes)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5621D8E-3F68-BB6F-B5FC-4BCD5E9A52D2}"/>
              </a:ext>
            </a:extLst>
          </p:cNvPr>
          <p:cNvSpPr txBox="1"/>
          <p:nvPr/>
        </p:nvSpPr>
        <p:spPr>
          <a:xfrm>
            <a:off x="6847514" y="5951716"/>
            <a:ext cx="1260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Transporteur</a:t>
            </a:r>
          </a:p>
          <a:p>
            <a:pPr algn="ctr"/>
            <a:r>
              <a:rPr lang="fr-FR" sz="1200" dirty="0">
                <a:solidFill>
                  <a:schemeClr val="tx2"/>
                </a:solidFill>
              </a:rPr>
              <a:t>(tous modes)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053EF90-CF2C-1071-FC23-893938AE4E8E}"/>
              </a:ext>
            </a:extLst>
          </p:cNvPr>
          <p:cNvSpPr txBox="1"/>
          <p:nvPr/>
        </p:nvSpPr>
        <p:spPr>
          <a:xfrm>
            <a:off x="2314831" y="4881087"/>
            <a:ext cx="1260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Transporteur</a:t>
            </a:r>
          </a:p>
          <a:p>
            <a:pPr algn="ctr"/>
            <a:r>
              <a:rPr lang="fr-FR" sz="1200" dirty="0">
                <a:solidFill>
                  <a:schemeClr val="tx2"/>
                </a:solidFill>
              </a:rPr>
              <a:t>(tous modes)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8AD991D-7377-478F-9EB7-A5B223E17E1B}"/>
              </a:ext>
            </a:extLst>
          </p:cNvPr>
          <p:cNvSpPr txBox="1"/>
          <p:nvPr/>
        </p:nvSpPr>
        <p:spPr>
          <a:xfrm>
            <a:off x="311873" y="2633880"/>
            <a:ext cx="23723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2"/>
                </a:solidFill>
              </a:rPr>
              <a:t>Logistique</a:t>
            </a:r>
          </a:p>
          <a:p>
            <a:pPr algn="ctr"/>
            <a:r>
              <a:rPr lang="fr-FR" sz="1600" b="1" dirty="0">
                <a:solidFill>
                  <a:schemeClr val="accent2"/>
                </a:solidFill>
              </a:rPr>
              <a:t>de distribution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80D2E22-0846-403E-9A9D-03835640F570}"/>
              </a:ext>
            </a:extLst>
          </p:cNvPr>
          <p:cNvSpPr txBox="1"/>
          <p:nvPr/>
        </p:nvSpPr>
        <p:spPr>
          <a:xfrm>
            <a:off x="4230881" y="4016207"/>
            <a:ext cx="26328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2"/>
                </a:solidFill>
              </a:rPr>
              <a:t>Logistique de production &amp; pilotage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D129E6F-38F0-4456-AFBD-F50C3269D9B3}"/>
              </a:ext>
            </a:extLst>
          </p:cNvPr>
          <p:cNvSpPr txBox="1"/>
          <p:nvPr/>
        </p:nvSpPr>
        <p:spPr>
          <a:xfrm>
            <a:off x="5446770" y="2694499"/>
            <a:ext cx="23723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2"/>
                </a:solidFill>
              </a:rPr>
              <a:t>Logistique</a:t>
            </a:r>
          </a:p>
          <a:p>
            <a:pPr algn="ctr"/>
            <a:r>
              <a:rPr lang="fr-FR" sz="1600" b="1" dirty="0">
                <a:solidFill>
                  <a:schemeClr val="accent2"/>
                </a:solidFill>
              </a:rPr>
              <a:t>Approvisionnement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DE160CD-72B9-9F1B-1DAC-B370C2708DCF}"/>
              </a:ext>
            </a:extLst>
          </p:cNvPr>
          <p:cNvSpPr txBox="1"/>
          <p:nvPr/>
        </p:nvSpPr>
        <p:spPr>
          <a:xfrm>
            <a:off x="9794026" y="2438218"/>
            <a:ext cx="2553343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Transport &amp; Entreposage</a:t>
            </a:r>
          </a:p>
        </p:txBody>
      </p:sp>
    </p:spTree>
    <p:extLst>
      <p:ext uri="{BB962C8B-B14F-4D97-AF65-F5344CB8AC3E}">
        <p14:creationId xmlns:p14="http://schemas.microsoft.com/office/powerpoint/2010/main" val="575812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E637C-5934-3EEA-1218-E26489FE2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166413AD-DDDC-1D2C-4F59-A6121EC1E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049" y="93325"/>
            <a:ext cx="9119901" cy="667892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Un secteur transversal au cœur de l’économie</a:t>
            </a:r>
            <a:endParaRPr lang="fr-FR" b="1" dirty="0"/>
          </a:p>
        </p:txBody>
      </p:sp>
      <p:pic>
        <p:nvPicPr>
          <p:cNvPr id="4" name="Picture 8" descr="Des voies pour améliorer la logistique humanitaire - Radio - Play RTS">
            <a:extLst>
              <a:ext uri="{FF2B5EF4-FFF2-40B4-BE49-F238E27FC236}">
                <a16:creationId xmlns:a16="http://schemas.microsoft.com/office/drawing/2014/main" id="{572EBB07-5E64-6C87-0A56-EFCF06B27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019" y="4745977"/>
            <a:ext cx="2873345" cy="1652267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L'industrie automobile commence à être affectée par l'épidémie de  coronavirus - Meilleurtaux.com">
            <a:extLst>
              <a:ext uri="{FF2B5EF4-FFF2-40B4-BE49-F238E27FC236}">
                <a16:creationId xmlns:a16="http://schemas.microsoft.com/office/drawing/2014/main" id="{6EC120DC-DFC0-55ED-4E17-0554D2176A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69"/>
          <a:stretch/>
        </p:blipFill>
        <p:spPr bwMode="auto">
          <a:xfrm>
            <a:off x="1234059" y="948525"/>
            <a:ext cx="2885897" cy="137701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hammal : dans la peau du chef de la cellule logistique déployée">
            <a:extLst>
              <a:ext uri="{FF2B5EF4-FFF2-40B4-BE49-F238E27FC236}">
                <a16:creationId xmlns:a16="http://schemas.microsoft.com/office/drawing/2014/main" id="{C4474AAA-C8D8-3740-BAC9-DD129CA21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617" y="4798467"/>
            <a:ext cx="2555849" cy="159399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Le cluster de logistique se positionne sur l'agroalimentaire, LES ÉCO, par  Yassine SABER | Agadir Infos">
            <a:extLst>
              <a:ext uri="{FF2B5EF4-FFF2-40B4-BE49-F238E27FC236}">
                <a16:creationId xmlns:a16="http://schemas.microsoft.com/office/drawing/2014/main" id="{35DA2401-28FF-68D3-736C-5824060AE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088" y="2714379"/>
            <a:ext cx="2656911" cy="1652267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l'Aéronautique et la Logistique Aéroportuaire (ISMALA) q Archives - ALBAYANE">
            <a:extLst>
              <a:ext uri="{FF2B5EF4-FFF2-40B4-BE49-F238E27FC236}">
                <a16:creationId xmlns:a16="http://schemas.microsoft.com/office/drawing/2014/main" id="{6DA7AFE0-287D-6293-03D5-A075B7274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059" y="2688698"/>
            <a:ext cx="2836301" cy="1536147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8ED992D-FD0A-225B-E546-3A8B5519B1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486" y="4740192"/>
            <a:ext cx="2669950" cy="1652268"/>
          </a:xfrm>
          <a:prstGeom prst="roundRect">
            <a:avLst/>
          </a:prstGeom>
          <a:noFill/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47C234B-A3D3-24D3-A59B-381F559E36E5}"/>
              </a:ext>
            </a:extLst>
          </p:cNvPr>
          <p:cNvSpPr/>
          <p:nvPr/>
        </p:nvSpPr>
        <p:spPr>
          <a:xfrm>
            <a:off x="1210019" y="2325708"/>
            <a:ext cx="2860342" cy="244341"/>
          </a:xfrm>
          <a:prstGeom prst="roundRect">
            <a:avLst/>
          </a:prstGeom>
          <a:solidFill>
            <a:srgbClr val="ED5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AUTOMOBILE</a:t>
            </a:r>
          </a:p>
        </p:txBody>
      </p:sp>
      <p:pic>
        <p:nvPicPr>
          <p:cNvPr id="13" name="Picture 18" descr="Solutions flexibles pour la production chimique | Rockwell Automation">
            <a:extLst>
              <a:ext uri="{FF2B5EF4-FFF2-40B4-BE49-F238E27FC236}">
                <a16:creationId xmlns:a16="http://schemas.microsoft.com/office/drawing/2014/main" id="{63380E61-FB72-4E0A-B317-D640CB11E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088" y="948525"/>
            <a:ext cx="2656911" cy="144304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923E85B-7963-2EB2-7FB4-09CB6AE23012}"/>
              </a:ext>
            </a:extLst>
          </p:cNvPr>
          <p:cNvSpPr/>
          <p:nvPr/>
        </p:nvSpPr>
        <p:spPr>
          <a:xfrm>
            <a:off x="5029487" y="6392460"/>
            <a:ext cx="2640294" cy="244170"/>
          </a:xfrm>
          <a:prstGeom prst="roundRect">
            <a:avLst/>
          </a:prstGeom>
          <a:solidFill>
            <a:srgbClr val="ED5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EVÉNEMENTIEL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CE142FB-4BBF-BD8C-29CF-07A48F5FDC26}"/>
              </a:ext>
            </a:extLst>
          </p:cNvPr>
          <p:cNvSpPr/>
          <p:nvPr/>
        </p:nvSpPr>
        <p:spPr>
          <a:xfrm>
            <a:off x="8402092" y="4359373"/>
            <a:ext cx="2643907" cy="251786"/>
          </a:xfrm>
          <a:prstGeom prst="roundRect">
            <a:avLst/>
          </a:prstGeom>
          <a:solidFill>
            <a:srgbClr val="ED5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AGROALIMENTAIRE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E70B058-9A08-9448-3298-D2AE65BE2AEC}"/>
              </a:ext>
            </a:extLst>
          </p:cNvPr>
          <p:cNvSpPr/>
          <p:nvPr/>
        </p:nvSpPr>
        <p:spPr>
          <a:xfrm>
            <a:off x="1234059" y="4217282"/>
            <a:ext cx="2836301" cy="284182"/>
          </a:xfrm>
          <a:prstGeom prst="roundRect">
            <a:avLst/>
          </a:prstGeom>
          <a:solidFill>
            <a:srgbClr val="ED5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AERONAUTIQUE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CF5E3CCD-2F37-8588-DC01-D35C14239A08}"/>
              </a:ext>
            </a:extLst>
          </p:cNvPr>
          <p:cNvSpPr/>
          <p:nvPr/>
        </p:nvSpPr>
        <p:spPr>
          <a:xfrm>
            <a:off x="8389088" y="2384422"/>
            <a:ext cx="2656911" cy="232087"/>
          </a:xfrm>
          <a:prstGeom prst="roundRect">
            <a:avLst/>
          </a:prstGeom>
          <a:solidFill>
            <a:srgbClr val="ED5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CHIMIE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2D06C22-FA45-87CA-2A5B-648891F4CF08}"/>
              </a:ext>
            </a:extLst>
          </p:cNvPr>
          <p:cNvSpPr/>
          <p:nvPr/>
        </p:nvSpPr>
        <p:spPr>
          <a:xfrm>
            <a:off x="8439617" y="6392460"/>
            <a:ext cx="2519699" cy="244170"/>
          </a:xfrm>
          <a:prstGeom prst="roundRect">
            <a:avLst/>
          </a:prstGeom>
          <a:solidFill>
            <a:srgbClr val="ED5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ARMÉE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F18D57C2-6995-AA36-E246-FFF39C61FC86}"/>
              </a:ext>
            </a:extLst>
          </p:cNvPr>
          <p:cNvSpPr/>
          <p:nvPr/>
        </p:nvSpPr>
        <p:spPr>
          <a:xfrm>
            <a:off x="1210019" y="6398587"/>
            <a:ext cx="2873345" cy="244170"/>
          </a:xfrm>
          <a:prstGeom prst="roundRect">
            <a:avLst/>
          </a:prstGeom>
          <a:solidFill>
            <a:srgbClr val="ED5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HUMANITAIRE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2DAD56E-DDDB-ACD1-DC32-87E28306ABCC}"/>
              </a:ext>
            </a:extLst>
          </p:cNvPr>
          <p:cNvSpPr txBox="1"/>
          <p:nvPr/>
        </p:nvSpPr>
        <p:spPr>
          <a:xfrm>
            <a:off x="4609331" y="2616509"/>
            <a:ext cx="3240786" cy="919401"/>
          </a:xfrm>
          <a:prstGeom prst="roundRect">
            <a:avLst/>
          </a:prstGeom>
          <a:solidFill>
            <a:srgbClr val="ED5C54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 logistique est partout !!</a:t>
            </a:r>
          </a:p>
        </p:txBody>
      </p:sp>
      <p:sp>
        <p:nvSpPr>
          <p:cNvPr id="21" name="Flèche : droite 20">
            <a:extLst>
              <a:ext uri="{FF2B5EF4-FFF2-40B4-BE49-F238E27FC236}">
                <a16:creationId xmlns:a16="http://schemas.microsoft.com/office/drawing/2014/main" id="{7DAFDB57-7F3A-0ED4-FE8F-73A5CC5F45BA}"/>
              </a:ext>
            </a:extLst>
          </p:cNvPr>
          <p:cNvSpPr/>
          <p:nvPr/>
        </p:nvSpPr>
        <p:spPr>
          <a:xfrm rot="18769279">
            <a:off x="7269729" y="1978700"/>
            <a:ext cx="639862" cy="484632"/>
          </a:xfrm>
          <a:prstGeom prst="rightArrow">
            <a:avLst/>
          </a:prstGeom>
          <a:solidFill>
            <a:srgbClr val="ED5C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Flèche : droite 21">
            <a:extLst>
              <a:ext uri="{FF2B5EF4-FFF2-40B4-BE49-F238E27FC236}">
                <a16:creationId xmlns:a16="http://schemas.microsoft.com/office/drawing/2014/main" id="{B2616113-3AA5-875B-FAC9-80ED07382A91}"/>
              </a:ext>
            </a:extLst>
          </p:cNvPr>
          <p:cNvSpPr/>
          <p:nvPr/>
        </p:nvSpPr>
        <p:spPr>
          <a:xfrm rot="13141653">
            <a:off x="4462214" y="1964951"/>
            <a:ext cx="639862" cy="484632"/>
          </a:xfrm>
          <a:prstGeom prst="rightArrow">
            <a:avLst/>
          </a:prstGeom>
          <a:solidFill>
            <a:srgbClr val="ED5C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Flèche : droite 22">
            <a:extLst>
              <a:ext uri="{FF2B5EF4-FFF2-40B4-BE49-F238E27FC236}">
                <a16:creationId xmlns:a16="http://schemas.microsoft.com/office/drawing/2014/main" id="{66F7269B-0E86-1D4D-1A68-096DA02E5AC2}"/>
              </a:ext>
            </a:extLst>
          </p:cNvPr>
          <p:cNvSpPr/>
          <p:nvPr/>
        </p:nvSpPr>
        <p:spPr>
          <a:xfrm rot="2208009">
            <a:off x="7263591" y="3722229"/>
            <a:ext cx="639862" cy="484632"/>
          </a:xfrm>
          <a:prstGeom prst="rightArrow">
            <a:avLst/>
          </a:prstGeom>
          <a:solidFill>
            <a:srgbClr val="ED5C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Flèche : droite 23">
            <a:extLst>
              <a:ext uri="{FF2B5EF4-FFF2-40B4-BE49-F238E27FC236}">
                <a16:creationId xmlns:a16="http://schemas.microsoft.com/office/drawing/2014/main" id="{65D70EAE-A86D-A62E-2926-37098062D159}"/>
              </a:ext>
            </a:extLst>
          </p:cNvPr>
          <p:cNvSpPr/>
          <p:nvPr/>
        </p:nvSpPr>
        <p:spPr>
          <a:xfrm rot="7762244">
            <a:off x="4597269" y="3728402"/>
            <a:ext cx="639862" cy="484632"/>
          </a:xfrm>
          <a:prstGeom prst="rightArrow">
            <a:avLst/>
          </a:prstGeom>
          <a:solidFill>
            <a:srgbClr val="ED5C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E250527-81ED-ADCF-7EA7-3304C0687F98}"/>
              </a:ext>
            </a:extLst>
          </p:cNvPr>
          <p:cNvSpPr txBox="1"/>
          <p:nvPr/>
        </p:nvSpPr>
        <p:spPr>
          <a:xfrm>
            <a:off x="4744068" y="950562"/>
            <a:ext cx="3240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Quelques exemples :</a:t>
            </a:r>
          </a:p>
        </p:txBody>
      </p:sp>
    </p:spTree>
    <p:extLst>
      <p:ext uri="{BB962C8B-B14F-4D97-AF65-F5344CB8AC3E}">
        <p14:creationId xmlns:p14="http://schemas.microsoft.com/office/powerpoint/2010/main" val="722202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80C2C92-BA8F-0C4E-B7E0-95B656DB5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5CC887C-F669-C74B-BC12-FE413605F451}" type="slidenum">
              <a:rPr lang="fr-FR" noProof="0" smtClean="0"/>
              <a:pPr lvl="0"/>
              <a:t>5</a:t>
            </a:fld>
            <a:endParaRPr lang="fr-FR" noProof="0" dirty="0"/>
          </a:p>
        </p:txBody>
      </p:sp>
      <p:sp>
        <p:nvSpPr>
          <p:cNvPr id="90" name="Titre 1">
            <a:extLst>
              <a:ext uri="{FF2B5EF4-FFF2-40B4-BE49-F238E27FC236}">
                <a16:creationId xmlns:a16="http://schemas.microsoft.com/office/drawing/2014/main" id="{5AC1224F-620B-3745-8211-CAB6BE3EA81C}"/>
              </a:ext>
            </a:extLst>
          </p:cNvPr>
          <p:cNvSpPr txBox="1">
            <a:spLocks/>
          </p:cNvSpPr>
          <p:nvPr/>
        </p:nvSpPr>
        <p:spPr>
          <a:xfrm>
            <a:off x="3769367" y="2820919"/>
            <a:ext cx="1165445" cy="37407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80000"/>
              </a:lnSpc>
              <a:defRPr/>
            </a:pPr>
            <a:r>
              <a:rPr lang="fr-FR" sz="1000" b="1" dirty="0">
                <a:solidFill>
                  <a:schemeClr val="bg1"/>
                </a:solidFill>
              </a:rPr>
              <a:t>TRANSPORT ROUTIER DE VOYAGEURS</a:t>
            </a:r>
          </a:p>
        </p:txBody>
      </p:sp>
      <p:pic>
        <p:nvPicPr>
          <p:cNvPr id="127" name="Graphique 126" descr="Avion">
            <a:extLst>
              <a:ext uri="{FF2B5EF4-FFF2-40B4-BE49-F238E27FC236}">
                <a16:creationId xmlns:a16="http://schemas.microsoft.com/office/drawing/2014/main" id="{2A28AC7E-1069-5A49-87A4-8B1574875948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3865727">
            <a:off x="5146013" y="2297817"/>
            <a:ext cx="697411" cy="697411"/>
          </a:xfrm>
          <a:prstGeom prst="rect">
            <a:avLst/>
          </a:prstGeom>
        </p:spPr>
      </p:pic>
      <p:sp>
        <p:nvSpPr>
          <p:cNvPr id="133" name="Titre 1">
            <a:extLst>
              <a:ext uri="{FF2B5EF4-FFF2-40B4-BE49-F238E27FC236}">
                <a16:creationId xmlns:a16="http://schemas.microsoft.com/office/drawing/2014/main" id="{9A5752A0-79D6-C94F-BCF4-0E88FC80B499}"/>
              </a:ext>
            </a:extLst>
          </p:cNvPr>
          <p:cNvSpPr txBox="1">
            <a:spLocks/>
          </p:cNvSpPr>
          <p:nvPr/>
        </p:nvSpPr>
        <p:spPr>
          <a:xfrm>
            <a:off x="4981441" y="2989491"/>
            <a:ext cx="908113" cy="2509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80000"/>
              </a:lnSpc>
              <a:defRPr/>
            </a:pPr>
            <a:r>
              <a:rPr lang="fr-FR" sz="1000" b="1" dirty="0">
                <a:solidFill>
                  <a:schemeClr val="bg1"/>
                </a:solidFill>
              </a:rPr>
              <a:t>TRANSPORT AÉRIEN</a:t>
            </a:r>
          </a:p>
        </p:txBody>
      </p:sp>
      <p:pic>
        <p:nvPicPr>
          <p:cNvPr id="8" name="Graphique 7" descr="Réseau utilisateur﻿">
            <a:extLst>
              <a:ext uri="{FF2B5EF4-FFF2-40B4-BE49-F238E27FC236}">
                <a16:creationId xmlns:a16="http://schemas.microsoft.com/office/drawing/2014/main" id="{BF25C74C-C875-1B4F-9036-B1D8DCD45F66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08140" y="4678045"/>
            <a:ext cx="771452" cy="771452"/>
          </a:xfrm>
          <a:prstGeom prst="rect">
            <a:avLst/>
          </a:prstGeom>
        </p:spPr>
      </p:pic>
      <p:grpSp>
        <p:nvGrpSpPr>
          <p:cNvPr id="15" name="Graphique 13">
            <a:extLst>
              <a:ext uri="{FF2B5EF4-FFF2-40B4-BE49-F238E27FC236}">
                <a16:creationId xmlns:a16="http://schemas.microsoft.com/office/drawing/2014/main" id="{8B4B9E6B-D2A4-0D49-8466-D9E11CEF7597}"/>
              </a:ext>
            </a:extLst>
          </p:cNvPr>
          <p:cNvGrpSpPr/>
          <p:nvPr/>
        </p:nvGrpSpPr>
        <p:grpSpPr>
          <a:xfrm>
            <a:off x="2939298" y="5095290"/>
            <a:ext cx="594600" cy="597379"/>
            <a:chOff x="1125075" y="2096833"/>
            <a:chExt cx="430015" cy="432025"/>
          </a:xfrm>
          <a:solidFill>
            <a:schemeClr val="bg1"/>
          </a:solidFill>
        </p:grpSpPr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DEAC17C3-19F3-E543-997C-56A671381F02}"/>
                </a:ext>
              </a:extLst>
            </p:cNvPr>
            <p:cNvSpPr/>
            <p:nvPr/>
          </p:nvSpPr>
          <p:spPr>
            <a:xfrm>
              <a:off x="1125075" y="2328833"/>
              <a:ext cx="428625" cy="200025"/>
            </a:xfrm>
            <a:custGeom>
              <a:avLst/>
              <a:gdLst>
                <a:gd name="connsiteX0" fmla="*/ 431140 w 428625"/>
                <a:gd name="connsiteY0" fmla="*/ 46663 h 200025"/>
                <a:gd name="connsiteX1" fmla="*/ 394992 w 428625"/>
                <a:gd name="connsiteY1" fmla="*/ 34176 h 200025"/>
                <a:gd name="connsiteX2" fmla="*/ 292465 w 428625"/>
                <a:gd name="connsiteY2" fmla="*/ 101213 h 200025"/>
                <a:gd name="connsiteX3" fmla="*/ 290493 w 428625"/>
                <a:gd name="connsiteY3" fmla="*/ 110414 h 200025"/>
                <a:gd name="connsiteX4" fmla="*/ 299695 w 428625"/>
                <a:gd name="connsiteY4" fmla="*/ 112385 h 200025"/>
                <a:gd name="connsiteX5" fmla="*/ 401564 w 428625"/>
                <a:gd name="connsiteY5" fmla="*/ 45349 h 200025"/>
                <a:gd name="connsiteX6" fmla="*/ 419310 w 428625"/>
                <a:gd name="connsiteY6" fmla="*/ 51921 h 200025"/>
                <a:gd name="connsiteX7" fmla="*/ 412737 w 428625"/>
                <a:gd name="connsiteY7" fmla="*/ 73609 h 200025"/>
                <a:gd name="connsiteX8" fmla="*/ 244488 w 428625"/>
                <a:gd name="connsiteY8" fmla="*/ 182709 h 200025"/>
                <a:gd name="connsiteX9" fmla="*/ 212284 w 428625"/>
                <a:gd name="connsiteY9" fmla="*/ 186652 h 200025"/>
                <a:gd name="connsiteX10" fmla="*/ 124216 w 428625"/>
                <a:gd name="connsiteY10" fmla="*/ 155105 h 200025"/>
                <a:gd name="connsiteX11" fmla="*/ 121587 w 428625"/>
                <a:gd name="connsiteY11" fmla="*/ 154448 h 200025"/>
                <a:gd name="connsiteX12" fmla="*/ 92012 w 428625"/>
                <a:gd name="connsiteY12" fmla="*/ 155762 h 200025"/>
                <a:gd name="connsiteX13" fmla="*/ 92012 w 428625"/>
                <a:gd name="connsiteY13" fmla="*/ 34176 h 200025"/>
                <a:gd name="connsiteX14" fmla="*/ 175479 w 428625"/>
                <a:gd name="connsiteY14" fmla="*/ 47977 h 200025"/>
                <a:gd name="connsiteX15" fmla="*/ 191910 w 428625"/>
                <a:gd name="connsiteY15" fmla="*/ 55864 h 200025"/>
                <a:gd name="connsiteX16" fmla="*/ 267491 w 428625"/>
                <a:gd name="connsiteY16" fmla="*/ 55864 h 200025"/>
                <a:gd name="connsiteX17" fmla="*/ 280635 w 428625"/>
                <a:gd name="connsiteY17" fmla="*/ 71638 h 200025"/>
                <a:gd name="connsiteX18" fmla="*/ 267491 w 428625"/>
                <a:gd name="connsiteY18" fmla="*/ 87411 h 200025"/>
                <a:gd name="connsiteX19" fmla="*/ 195196 w 428625"/>
                <a:gd name="connsiteY19" fmla="*/ 87411 h 200025"/>
                <a:gd name="connsiteX20" fmla="*/ 177451 w 428625"/>
                <a:gd name="connsiteY20" fmla="*/ 98584 h 200025"/>
                <a:gd name="connsiteX21" fmla="*/ 178765 w 428625"/>
                <a:gd name="connsiteY21" fmla="*/ 122244 h 200025"/>
                <a:gd name="connsiteX22" fmla="*/ 187966 w 428625"/>
                <a:gd name="connsiteY22" fmla="*/ 123558 h 200025"/>
                <a:gd name="connsiteX23" fmla="*/ 189281 w 428625"/>
                <a:gd name="connsiteY23" fmla="*/ 114357 h 200025"/>
                <a:gd name="connsiteX24" fmla="*/ 188624 w 428625"/>
                <a:gd name="connsiteY24" fmla="*/ 104499 h 200025"/>
                <a:gd name="connsiteX25" fmla="*/ 194539 w 428625"/>
                <a:gd name="connsiteY25" fmla="*/ 100555 h 200025"/>
                <a:gd name="connsiteX26" fmla="*/ 266833 w 428625"/>
                <a:gd name="connsiteY26" fmla="*/ 100555 h 200025"/>
                <a:gd name="connsiteX27" fmla="*/ 293122 w 428625"/>
                <a:gd name="connsiteY27" fmla="*/ 71638 h 200025"/>
                <a:gd name="connsiteX28" fmla="*/ 266833 w 428625"/>
                <a:gd name="connsiteY28" fmla="*/ 42720 h 200025"/>
                <a:gd name="connsiteX29" fmla="*/ 191910 w 428625"/>
                <a:gd name="connsiteY29" fmla="*/ 42720 h 200025"/>
                <a:gd name="connsiteX30" fmla="*/ 185337 w 428625"/>
                <a:gd name="connsiteY30" fmla="*/ 40091 h 200025"/>
                <a:gd name="connsiteX31" fmla="*/ 92012 w 428625"/>
                <a:gd name="connsiteY31" fmla="*/ 20374 h 200025"/>
                <a:gd name="connsiteX32" fmla="*/ 92012 w 428625"/>
                <a:gd name="connsiteY32" fmla="*/ 6572 h 200025"/>
                <a:gd name="connsiteX33" fmla="*/ 85439 w 428625"/>
                <a:gd name="connsiteY33" fmla="*/ 0 h 200025"/>
                <a:gd name="connsiteX34" fmla="*/ 6572 w 428625"/>
                <a:gd name="connsiteY34" fmla="*/ 0 h 200025"/>
                <a:gd name="connsiteX35" fmla="*/ 0 w 428625"/>
                <a:gd name="connsiteY35" fmla="*/ 6572 h 200025"/>
                <a:gd name="connsiteX36" fmla="*/ 0 w 428625"/>
                <a:gd name="connsiteY36" fmla="*/ 178108 h 200025"/>
                <a:gd name="connsiteX37" fmla="*/ 6572 w 428625"/>
                <a:gd name="connsiteY37" fmla="*/ 184680 h 200025"/>
                <a:gd name="connsiteX38" fmla="*/ 85439 w 428625"/>
                <a:gd name="connsiteY38" fmla="*/ 184680 h 200025"/>
                <a:gd name="connsiteX39" fmla="*/ 92012 w 428625"/>
                <a:gd name="connsiteY39" fmla="*/ 178108 h 200025"/>
                <a:gd name="connsiteX40" fmla="*/ 92012 w 428625"/>
                <a:gd name="connsiteY40" fmla="*/ 168907 h 200025"/>
                <a:gd name="connsiteX41" fmla="*/ 120929 w 428625"/>
                <a:gd name="connsiteY41" fmla="*/ 167592 h 200025"/>
                <a:gd name="connsiteX42" fmla="*/ 207683 w 428625"/>
                <a:gd name="connsiteY42" fmla="*/ 198482 h 200025"/>
                <a:gd name="connsiteX43" fmla="*/ 251717 w 428625"/>
                <a:gd name="connsiteY43" fmla="*/ 193224 h 200025"/>
                <a:gd name="connsiteX44" fmla="*/ 419967 w 428625"/>
                <a:gd name="connsiteY44" fmla="*/ 84782 h 200025"/>
                <a:gd name="connsiteX45" fmla="*/ 431140 w 428625"/>
                <a:gd name="connsiteY45" fmla="*/ 46663 h 200025"/>
                <a:gd name="connsiteX46" fmla="*/ 78867 w 428625"/>
                <a:gd name="connsiteY46" fmla="*/ 172193 h 200025"/>
                <a:gd name="connsiteX47" fmla="*/ 13145 w 428625"/>
                <a:gd name="connsiteY47" fmla="*/ 172193 h 200025"/>
                <a:gd name="connsiteX48" fmla="*/ 13145 w 428625"/>
                <a:gd name="connsiteY48" fmla="*/ 13802 h 200025"/>
                <a:gd name="connsiteX49" fmla="*/ 78867 w 428625"/>
                <a:gd name="connsiteY49" fmla="*/ 13802 h 200025"/>
                <a:gd name="connsiteX50" fmla="*/ 78867 w 428625"/>
                <a:gd name="connsiteY50" fmla="*/ 172193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428625" h="200025">
                  <a:moveTo>
                    <a:pt x="431140" y="46663"/>
                  </a:moveTo>
                  <a:cubicBezTo>
                    <a:pt x="424567" y="32861"/>
                    <a:pt x="408794" y="25632"/>
                    <a:pt x="394992" y="34176"/>
                  </a:cubicBezTo>
                  <a:lnTo>
                    <a:pt x="292465" y="101213"/>
                  </a:lnTo>
                  <a:cubicBezTo>
                    <a:pt x="289179" y="103184"/>
                    <a:pt x="288522" y="107128"/>
                    <a:pt x="290493" y="110414"/>
                  </a:cubicBezTo>
                  <a:cubicBezTo>
                    <a:pt x="292465" y="113700"/>
                    <a:pt x="296408" y="114357"/>
                    <a:pt x="299695" y="112385"/>
                  </a:cubicBezTo>
                  <a:lnTo>
                    <a:pt x="401564" y="45349"/>
                  </a:lnTo>
                  <a:cubicBezTo>
                    <a:pt x="407480" y="42062"/>
                    <a:pt x="415366" y="44034"/>
                    <a:pt x="419310" y="51921"/>
                  </a:cubicBezTo>
                  <a:cubicBezTo>
                    <a:pt x="422596" y="59807"/>
                    <a:pt x="419967" y="69666"/>
                    <a:pt x="412737" y="73609"/>
                  </a:cubicBezTo>
                  <a:lnTo>
                    <a:pt x="244488" y="182709"/>
                  </a:lnTo>
                  <a:cubicBezTo>
                    <a:pt x="234629" y="188624"/>
                    <a:pt x="222799" y="189938"/>
                    <a:pt x="212284" y="186652"/>
                  </a:cubicBezTo>
                  <a:lnTo>
                    <a:pt x="124216" y="155105"/>
                  </a:lnTo>
                  <a:cubicBezTo>
                    <a:pt x="123558" y="155105"/>
                    <a:pt x="122901" y="154448"/>
                    <a:pt x="121587" y="154448"/>
                  </a:cubicBezTo>
                  <a:lnTo>
                    <a:pt x="92012" y="155762"/>
                  </a:lnTo>
                  <a:lnTo>
                    <a:pt x="92012" y="34176"/>
                  </a:lnTo>
                  <a:cubicBezTo>
                    <a:pt x="107128" y="30232"/>
                    <a:pt x="154448" y="21031"/>
                    <a:pt x="175479" y="47977"/>
                  </a:cubicBezTo>
                  <a:cubicBezTo>
                    <a:pt x="179422" y="52578"/>
                    <a:pt x="185337" y="55864"/>
                    <a:pt x="191910" y="55864"/>
                  </a:cubicBezTo>
                  <a:lnTo>
                    <a:pt x="267491" y="55864"/>
                  </a:lnTo>
                  <a:cubicBezTo>
                    <a:pt x="274720" y="55864"/>
                    <a:pt x="280635" y="63094"/>
                    <a:pt x="280635" y="71638"/>
                  </a:cubicBezTo>
                  <a:cubicBezTo>
                    <a:pt x="280635" y="80181"/>
                    <a:pt x="274720" y="87411"/>
                    <a:pt x="267491" y="87411"/>
                  </a:cubicBezTo>
                  <a:lnTo>
                    <a:pt x="195196" y="87411"/>
                  </a:lnTo>
                  <a:cubicBezTo>
                    <a:pt x="187966" y="87411"/>
                    <a:pt x="181394" y="91354"/>
                    <a:pt x="177451" y="98584"/>
                  </a:cubicBezTo>
                  <a:cubicBezTo>
                    <a:pt x="173507" y="105813"/>
                    <a:pt x="174165" y="115014"/>
                    <a:pt x="178765" y="122244"/>
                  </a:cubicBezTo>
                  <a:cubicBezTo>
                    <a:pt x="180737" y="125530"/>
                    <a:pt x="184680" y="125530"/>
                    <a:pt x="187966" y="123558"/>
                  </a:cubicBezTo>
                  <a:cubicBezTo>
                    <a:pt x="191252" y="121587"/>
                    <a:pt x="191252" y="116986"/>
                    <a:pt x="189281" y="114357"/>
                  </a:cubicBezTo>
                  <a:cubicBezTo>
                    <a:pt x="187309" y="111071"/>
                    <a:pt x="187309" y="107128"/>
                    <a:pt x="188624" y="104499"/>
                  </a:cubicBezTo>
                  <a:cubicBezTo>
                    <a:pt x="189281" y="103842"/>
                    <a:pt x="191252" y="100555"/>
                    <a:pt x="194539" y="100555"/>
                  </a:cubicBezTo>
                  <a:lnTo>
                    <a:pt x="266833" y="100555"/>
                  </a:lnTo>
                  <a:cubicBezTo>
                    <a:pt x="281292" y="100555"/>
                    <a:pt x="293122" y="87411"/>
                    <a:pt x="293122" y="71638"/>
                  </a:cubicBezTo>
                  <a:cubicBezTo>
                    <a:pt x="293122" y="55864"/>
                    <a:pt x="281292" y="42720"/>
                    <a:pt x="266833" y="42720"/>
                  </a:cubicBezTo>
                  <a:lnTo>
                    <a:pt x="191910" y="42720"/>
                  </a:lnTo>
                  <a:cubicBezTo>
                    <a:pt x="190595" y="42720"/>
                    <a:pt x="187309" y="42062"/>
                    <a:pt x="185337" y="40091"/>
                  </a:cubicBezTo>
                  <a:cubicBezTo>
                    <a:pt x="161677" y="8544"/>
                    <a:pt x="111728" y="16431"/>
                    <a:pt x="92012" y="20374"/>
                  </a:cubicBezTo>
                  <a:lnTo>
                    <a:pt x="92012" y="6572"/>
                  </a:lnTo>
                  <a:cubicBezTo>
                    <a:pt x="92012" y="2629"/>
                    <a:pt x="89383" y="0"/>
                    <a:pt x="85439" y="0"/>
                  </a:cubicBezTo>
                  <a:lnTo>
                    <a:pt x="6572" y="0"/>
                  </a:lnTo>
                  <a:cubicBezTo>
                    <a:pt x="2629" y="0"/>
                    <a:pt x="0" y="2629"/>
                    <a:pt x="0" y="6572"/>
                  </a:cubicBezTo>
                  <a:lnTo>
                    <a:pt x="0" y="178108"/>
                  </a:lnTo>
                  <a:cubicBezTo>
                    <a:pt x="0" y="182051"/>
                    <a:pt x="2629" y="184680"/>
                    <a:pt x="6572" y="184680"/>
                  </a:cubicBezTo>
                  <a:lnTo>
                    <a:pt x="85439" y="184680"/>
                  </a:lnTo>
                  <a:cubicBezTo>
                    <a:pt x="89383" y="184680"/>
                    <a:pt x="92012" y="182051"/>
                    <a:pt x="92012" y="178108"/>
                  </a:cubicBezTo>
                  <a:lnTo>
                    <a:pt x="92012" y="168907"/>
                  </a:lnTo>
                  <a:lnTo>
                    <a:pt x="120929" y="167592"/>
                  </a:lnTo>
                  <a:lnTo>
                    <a:pt x="207683" y="198482"/>
                  </a:lnTo>
                  <a:cubicBezTo>
                    <a:pt x="222142" y="203740"/>
                    <a:pt x="238573" y="201768"/>
                    <a:pt x="251717" y="193224"/>
                  </a:cubicBezTo>
                  <a:lnTo>
                    <a:pt x="419967" y="84782"/>
                  </a:lnTo>
                  <a:cubicBezTo>
                    <a:pt x="432454" y="78210"/>
                    <a:pt x="437055" y="60465"/>
                    <a:pt x="431140" y="46663"/>
                  </a:cubicBezTo>
                  <a:close/>
                  <a:moveTo>
                    <a:pt x="78867" y="172193"/>
                  </a:moveTo>
                  <a:lnTo>
                    <a:pt x="13145" y="172193"/>
                  </a:lnTo>
                  <a:lnTo>
                    <a:pt x="13145" y="13802"/>
                  </a:lnTo>
                  <a:lnTo>
                    <a:pt x="78867" y="13802"/>
                  </a:lnTo>
                  <a:lnTo>
                    <a:pt x="78867" y="172193"/>
                  </a:lnTo>
                  <a:close/>
                </a:path>
              </a:pathLst>
            </a:custGeom>
            <a:grpFill/>
            <a:ln w="6572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000" dirty="0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A7F93F0D-8B44-634C-A67A-6656B6067491}"/>
                </a:ext>
              </a:extLst>
            </p:cNvPr>
            <p:cNvSpPr/>
            <p:nvPr/>
          </p:nvSpPr>
          <p:spPr>
            <a:xfrm>
              <a:off x="1278865" y="2096833"/>
              <a:ext cx="276225" cy="247650"/>
            </a:xfrm>
            <a:custGeom>
              <a:avLst/>
              <a:gdLst>
                <a:gd name="connsiteX0" fmla="*/ 0 w 276225"/>
                <a:gd name="connsiteY0" fmla="*/ 73609 h 247650"/>
                <a:gd name="connsiteX1" fmla="*/ 0 w 276225"/>
                <a:gd name="connsiteY1" fmla="*/ 228714 h 247650"/>
                <a:gd name="connsiteX2" fmla="*/ 27603 w 276225"/>
                <a:gd name="connsiteY2" fmla="*/ 256318 h 247650"/>
                <a:gd name="connsiteX3" fmla="*/ 250403 w 276225"/>
                <a:gd name="connsiteY3" fmla="*/ 256318 h 247650"/>
                <a:gd name="connsiteX4" fmla="*/ 278006 w 276225"/>
                <a:gd name="connsiteY4" fmla="*/ 228714 h 247650"/>
                <a:gd name="connsiteX5" fmla="*/ 278006 w 276225"/>
                <a:gd name="connsiteY5" fmla="*/ 73609 h 247650"/>
                <a:gd name="connsiteX6" fmla="*/ 277349 w 276225"/>
                <a:gd name="connsiteY6" fmla="*/ 70323 h 247650"/>
                <a:gd name="connsiteX7" fmla="*/ 241859 w 276225"/>
                <a:gd name="connsiteY7" fmla="*/ 9201 h 247650"/>
                <a:gd name="connsiteX8" fmla="*/ 225428 w 276225"/>
                <a:gd name="connsiteY8" fmla="*/ 0 h 247650"/>
                <a:gd name="connsiteX9" fmla="*/ 52578 w 276225"/>
                <a:gd name="connsiteY9" fmla="*/ 0 h 247650"/>
                <a:gd name="connsiteX10" fmla="*/ 36147 w 276225"/>
                <a:gd name="connsiteY10" fmla="*/ 9201 h 247650"/>
                <a:gd name="connsiteX11" fmla="*/ 657 w 276225"/>
                <a:gd name="connsiteY11" fmla="*/ 70323 h 247650"/>
                <a:gd name="connsiteX12" fmla="*/ 0 w 276225"/>
                <a:gd name="connsiteY12" fmla="*/ 73609 h 247650"/>
                <a:gd name="connsiteX13" fmla="*/ 264862 w 276225"/>
                <a:gd name="connsiteY13" fmla="*/ 228714 h 247650"/>
                <a:gd name="connsiteX14" fmla="*/ 250403 w 276225"/>
                <a:gd name="connsiteY14" fmla="*/ 243173 h 247650"/>
                <a:gd name="connsiteX15" fmla="*/ 27603 w 276225"/>
                <a:gd name="connsiteY15" fmla="*/ 243173 h 247650"/>
                <a:gd name="connsiteX16" fmla="*/ 13145 w 276225"/>
                <a:gd name="connsiteY16" fmla="*/ 228714 h 247650"/>
                <a:gd name="connsiteX17" fmla="*/ 13145 w 276225"/>
                <a:gd name="connsiteY17" fmla="*/ 80181 h 247650"/>
                <a:gd name="connsiteX18" fmla="*/ 87411 w 276225"/>
                <a:gd name="connsiteY18" fmla="*/ 80181 h 247650"/>
                <a:gd name="connsiteX19" fmla="*/ 87411 w 276225"/>
                <a:gd name="connsiteY19" fmla="*/ 124216 h 247650"/>
                <a:gd name="connsiteX20" fmla="*/ 93983 w 276225"/>
                <a:gd name="connsiteY20" fmla="*/ 130788 h 247650"/>
                <a:gd name="connsiteX21" fmla="*/ 184023 w 276225"/>
                <a:gd name="connsiteY21" fmla="*/ 130788 h 247650"/>
                <a:gd name="connsiteX22" fmla="*/ 190595 w 276225"/>
                <a:gd name="connsiteY22" fmla="*/ 124216 h 247650"/>
                <a:gd name="connsiteX23" fmla="*/ 190595 w 276225"/>
                <a:gd name="connsiteY23" fmla="*/ 80181 h 247650"/>
                <a:gd name="connsiteX24" fmla="*/ 264862 w 276225"/>
                <a:gd name="connsiteY24" fmla="*/ 80181 h 247650"/>
                <a:gd name="connsiteX25" fmla="*/ 264862 w 276225"/>
                <a:gd name="connsiteY25" fmla="*/ 228714 h 247650"/>
                <a:gd name="connsiteX26" fmla="*/ 159706 w 276225"/>
                <a:gd name="connsiteY26" fmla="*/ 13802 h 247650"/>
                <a:gd name="connsiteX27" fmla="*/ 174822 w 276225"/>
                <a:gd name="connsiteY27" fmla="*/ 66380 h 247650"/>
                <a:gd name="connsiteX28" fmla="*/ 102527 w 276225"/>
                <a:gd name="connsiteY28" fmla="*/ 66380 h 247650"/>
                <a:gd name="connsiteX29" fmla="*/ 117643 w 276225"/>
                <a:gd name="connsiteY29" fmla="*/ 13802 h 247650"/>
                <a:gd name="connsiteX30" fmla="*/ 159706 w 276225"/>
                <a:gd name="connsiteY30" fmla="*/ 13802 h 247650"/>
                <a:gd name="connsiteX31" fmla="*/ 100555 w 276225"/>
                <a:gd name="connsiteY31" fmla="*/ 80181 h 247650"/>
                <a:gd name="connsiteX32" fmla="*/ 177451 w 276225"/>
                <a:gd name="connsiteY32" fmla="*/ 80181 h 247650"/>
                <a:gd name="connsiteX33" fmla="*/ 177451 w 276225"/>
                <a:gd name="connsiteY33" fmla="*/ 117643 h 247650"/>
                <a:gd name="connsiteX34" fmla="*/ 100555 w 276225"/>
                <a:gd name="connsiteY34" fmla="*/ 117643 h 247650"/>
                <a:gd name="connsiteX35" fmla="*/ 100555 w 276225"/>
                <a:gd name="connsiteY35" fmla="*/ 80181 h 247650"/>
                <a:gd name="connsiteX36" fmla="*/ 230029 w 276225"/>
                <a:gd name="connsiteY36" fmla="*/ 15773 h 247650"/>
                <a:gd name="connsiteX37" fmla="*/ 259604 w 276225"/>
                <a:gd name="connsiteY37" fmla="*/ 67037 h 247650"/>
                <a:gd name="connsiteX38" fmla="*/ 189281 w 276225"/>
                <a:gd name="connsiteY38" fmla="*/ 67037 h 247650"/>
                <a:gd name="connsiteX39" fmla="*/ 173507 w 276225"/>
                <a:gd name="connsiteY39" fmla="*/ 13145 h 247650"/>
                <a:gd name="connsiteX40" fmla="*/ 225428 w 276225"/>
                <a:gd name="connsiteY40" fmla="*/ 13145 h 247650"/>
                <a:gd name="connsiteX41" fmla="*/ 230029 w 276225"/>
                <a:gd name="connsiteY41" fmla="*/ 15773 h 247650"/>
                <a:gd name="connsiteX42" fmla="*/ 47320 w 276225"/>
                <a:gd name="connsiteY42" fmla="*/ 15773 h 247650"/>
                <a:gd name="connsiteX43" fmla="*/ 52578 w 276225"/>
                <a:gd name="connsiteY43" fmla="*/ 13145 h 247650"/>
                <a:gd name="connsiteX44" fmla="*/ 104499 w 276225"/>
                <a:gd name="connsiteY44" fmla="*/ 13145 h 247650"/>
                <a:gd name="connsiteX45" fmla="*/ 88725 w 276225"/>
                <a:gd name="connsiteY45" fmla="*/ 67037 h 247650"/>
                <a:gd name="connsiteX46" fmla="*/ 17745 w 276225"/>
                <a:gd name="connsiteY46" fmla="*/ 67037 h 247650"/>
                <a:gd name="connsiteX47" fmla="*/ 47320 w 276225"/>
                <a:gd name="connsiteY47" fmla="*/ 15773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76225" h="247650">
                  <a:moveTo>
                    <a:pt x="0" y="73609"/>
                  </a:moveTo>
                  <a:lnTo>
                    <a:pt x="0" y="228714"/>
                  </a:lnTo>
                  <a:cubicBezTo>
                    <a:pt x="0" y="243830"/>
                    <a:pt x="12487" y="256318"/>
                    <a:pt x="27603" y="256318"/>
                  </a:cubicBezTo>
                  <a:lnTo>
                    <a:pt x="250403" y="256318"/>
                  </a:lnTo>
                  <a:cubicBezTo>
                    <a:pt x="265519" y="256318"/>
                    <a:pt x="278006" y="243830"/>
                    <a:pt x="278006" y="228714"/>
                  </a:cubicBezTo>
                  <a:lnTo>
                    <a:pt x="278006" y="73609"/>
                  </a:lnTo>
                  <a:cubicBezTo>
                    <a:pt x="278006" y="72295"/>
                    <a:pt x="277349" y="70980"/>
                    <a:pt x="277349" y="70323"/>
                  </a:cubicBezTo>
                  <a:lnTo>
                    <a:pt x="241859" y="9201"/>
                  </a:lnTo>
                  <a:cubicBezTo>
                    <a:pt x="237915" y="3943"/>
                    <a:pt x="232000" y="0"/>
                    <a:pt x="225428" y="0"/>
                  </a:cubicBezTo>
                  <a:lnTo>
                    <a:pt x="52578" y="0"/>
                  </a:lnTo>
                  <a:cubicBezTo>
                    <a:pt x="46006" y="0"/>
                    <a:pt x="39434" y="3286"/>
                    <a:pt x="36147" y="9201"/>
                  </a:cubicBezTo>
                  <a:lnTo>
                    <a:pt x="657" y="70323"/>
                  </a:lnTo>
                  <a:cubicBezTo>
                    <a:pt x="657" y="70980"/>
                    <a:pt x="0" y="72952"/>
                    <a:pt x="0" y="73609"/>
                  </a:cubicBezTo>
                  <a:close/>
                  <a:moveTo>
                    <a:pt x="264862" y="228714"/>
                  </a:moveTo>
                  <a:cubicBezTo>
                    <a:pt x="264862" y="236601"/>
                    <a:pt x="258289" y="243173"/>
                    <a:pt x="250403" y="243173"/>
                  </a:cubicBezTo>
                  <a:lnTo>
                    <a:pt x="27603" y="243173"/>
                  </a:lnTo>
                  <a:cubicBezTo>
                    <a:pt x="19717" y="243173"/>
                    <a:pt x="13145" y="236601"/>
                    <a:pt x="13145" y="228714"/>
                  </a:cubicBezTo>
                  <a:lnTo>
                    <a:pt x="13145" y="80181"/>
                  </a:lnTo>
                  <a:lnTo>
                    <a:pt x="87411" y="80181"/>
                  </a:lnTo>
                  <a:lnTo>
                    <a:pt x="87411" y="124216"/>
                  </a:lnTo>
                  <a:cubicBezTo>
                    <a:pt x="87411" y="128159"/>
                    <a:pt x="90040" y="130788"/>
                    <a:pt x="93983" y="130788"/>
                  </a:cubicBezTo>
                  <a:lnTo>
                    <a:pt x="184023" y="130788"/>
                  </a:lnTo>
                  <a:cubicBezTo>
                    <a:pt x="187966" y="130788"/>
                    <a:pt x="190595" y="128159"/>
                    <a:pt x="190595" y="124216"/>
                  </a:cubicBezTo>
                  <a:lnTo>
                    <a:pt x="190595" y="80181"/>
                  </a:lnTo>
                  <a:lnTo>
                    <a:pt x="264862" y="80181"/>
                  </a:lnTo>
                  <a:lnTo>
                    <a:pt x="264862" y="228714"/>
                  </a:lnTo>
                  <a:close/>
                  <a:moveTo>
                    <a:pt x="159706" y="13802"/>
                  </a:moveTo>
                  <a:lnTo>
                    <a:pt x="174822" y="66380"/>
                  </a:lnTo>
                  <a:lnTo>
                    <a:pt x="102527" y="66380"/>
                  </a:lnTo>
                  <a:lnTo>
                    <a:pt x="117643" y="13802"/>
                  </a:lnTo>
                  <a:lnTo>
                    <a:pt x="159706" y="13802"/>
                  </a:lnTo>
                  <a:close/>
                  <a:moveTo>
                    <a:pt x="100555" y="80181"/>
                  </a:moveTo>
                  <a:lnTo>
                    <a:pt x="177451" y="80181"/>
                  </a:lnTo>
                  <a:lnTo>
                    <a:pt x="177451" y="117643"/>
                  </a:lnTo>
                  <a:lnTo>
                    <a:pt x="100555" y="117643"/>
                  </a:lnTo>
                  <a:lnTo>
                    <a:pt x="100555" y="80181"/>
                  </a:lnTo>
                  <a:close/>
                  <a:moveTo>
                    <a:pt x="230029" y="15773"/>
                  </a:moveTo>
                  <a:lnTo>
                    <a:pt x="259604" y="67037"/>
                  </a:lnTo>
                  <a:lnTo>
                    <a:pt x="189281" y="67037"/>
                  </a:lnTo>
                  <a:lnTo>
                    <a:pt x="173507" y="13145"/>
                  </a:lnTo>
                  <a:lnTo>
                    <a:pt x="225428" y="13145"/>
                  </a:lnTo>
                  <a:cubicBezTo>
                    <a:pt x="227400" y="13145"/>
                    <a:pt x="229372" y="14459"/>
                    <a:pt x="230029" y="15773"/>
                  </a:cubicBezTo>
                  <a:close/>
                  <a:moveTo>
                    <a:pt x="47320" y="15773"/>
                  </a:moveTo>
                  <a:cubicBezTo>
                    <a:pt x="48635" y="14459"/>
                    <a:pt x="50606" y="13145"/>
                    <a:pt x="52578" y="13145"/>
                  </a:cubicBezTo>
                  <a:lnTo>
                    <a:pt x="104499" y="13145"/>
                  </a:lnTo>
                  <a:lnTo>
                    <a:pt x="88725" y="67037"/>
                  </a:lnTo>
                  <a:lnTo>
                    <a:pt x="17745" y="67037"/>
                  </a:lnTo>
                  <a:lnTo>
                    <a:pt x="47320" y="15773"/>
                  </a:lnTo>
                  <a:close/>
                </a:path>
              </a:pathLst>
            </a:custGeom>
            <a:grpFill/>
            <a:ln w="6572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000" dirty="0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6AAB591E-764F-A04B-A993-27A6A0DE5311}"/>
                </a:ext>
              </a:extLst>
            </p:cNvPr>
            <p:cNvSpPr/>
            <p:nvPr/>
          </p:nvSpPr>
          <p:spPr>
            <a:xfrm>
              <a:off x="1359047" y="2236164"/>
              <a:ext cx="47625" cy="66675"/>
            </a:xfrm>
            <a:custGeom>
              <a:avLst/>
              <a:gdLst>
                <a:gd name="connsiteX0" fmla="*/ 11173 w 47625"/>
                <a:gd name="connsiteY0" fmla="*/ 32204 h 66675"/>
                <a:gd name="connsiteX1" fmla="*/ 20374 w 47625"/>
                <a:gd name="connsiteY1" fmla="*/ 23003 h 66675"/>
                <a:gd name="connsiteX2" fmla="*/ 20374 w 47625"/>
                <a:gd name="connsiteY2" fmla="*/ 65065 h 66675"/>
                <a:gd name="connsiteX3" fmla="*/ 26946 w 47625"/>
                <a:gd name="connsiteY3" fmla="*/ 71638 h 66675"/>
                <a:gd name="connsiteX4" fmla="*/ 33518 w 47625"/>
                <a:gd name="connsiteY4" fmla="*/ 65065 h 66675"/>
                <a:gd name="connsiteX5" fmla="*/ 33518 w 47625"/>
                <a:gd name="connsiteY5" fmla="*/ 23003 h 66675"/>
                <a:gd name="connsiteX6" fmla="*/ 42720 w 47625"/>
                <a:gd name="connsiteY6" fmla="*/ 32204 h 66675"/>
                <a:gd name="connsiteX7" fmla="*/ 51921 w 47625"/>
                <a:gd name="connsiteY7" fmla="*/ 32204 h 66675"/>
                <a:gd name="connsiteX8" fmla="*/ 51921 w 47625"/>
                <a:gd name="connsiteY8" fmla="*/ 23003 h 66675"/>
                <a:gd name="connsiteX9" fmla="*/ 31547 w 47625"/>
                <a:gd name="connsiteY9" fmla="*/ 1972 h 66675"/>
                <a:gd name="connsiteX10" fmla="*/ 31547 w 47625"/>
                <a:gd name="connsiteY10" fmla="*/ 1972 h 66675"/>
                <a:gd name="connsiteX11" fmla="*/ 26946 w 47625"/>
                <a:gd name="connsiteY11" fmla="*/ 0 h 66675"/>
                <a:gd name="connsiteX12" fmla="*/ 22346 w 47625"/>
                <a:gd name="connsiteY12" fmla="*/ 1972 h 66675"/>
                <a:gd name="connsiteX13" fmla="*/ 22346 w 47625"/>
                <a:gd name="connsiteY13" fmla="*/ 1972 h 66675"/>
                <a:gd name="connsiteX14" fmla="*/ 1972 w 47625"/>
                <a:gd name="connsiteY14" fmla="*/ 23003 h 66675"/>
                <a:gd name="connsiteX15" fmla="*/ 1972 w 47625"/>
                <a:gd name="connsiteY15" fmla="*/ 32204 h 66675"/>
                <a:gd name="connsiteX16" fmla="*/ 11173 w 47625"/>
                <a:gd name="connsiteY16" fmla="*/ 322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7625" h="66675">
                  <a:moveTo>
                    <a:pt x="11173" y="32204"/>
                  </a:moveTo>
                  <a:lnTo>
                    <a:pt x="20374" y="23003"/>
                  </a:lnTo>
                  <a:lnTo>
                    <a:pt x="20374" y="65065"/>
                  </a:lnTo>
                  <a:cubicBezTo>
                    <a:pt x="20374" y="69009"/>
                    <a:pt x="23003" y="71638"/>
                    <a:pt x="26946" y="71638"/>
                  </a:cubicBezTo>
                  <a:cubicBezTo>
                    <a:pt x="30890" y="71638"/>
                    <a:pt x="33518" y="69009"/>
                    <a:pt x="33518" y="65065"/>
                  </a:cubicBezTo>
                  <a:lnTo>
                    <a:pt x="33518" y="23003"/>
                  </a:lnTo>
                  <a:lnTo>
                    <a:pt x="42720" y="32204"/>
                  </a:lnTo>
                  <a:cubicBezTo>
                    <a:pt x="45349" y="34833"/>
                    <a:pt x="49292" y="34833"/>
                    <a:pt x="51921" y="32204"/>
                  </a:cubicBezTo>
                  <a:cubicBezTo>
                    <a:pt x="54550" y="29575"/>
                    <a:pt x="54550" y="25632"/>
                    <a:pt x="51921" y="23003"/>
                  </a:cubicBezTo>
                  <a:lnTo>
                    <a:pt x="31547" y="1972"/>
                  </a:lnTo>
                  <a:cubicBezTo>
                    <a:pt x="31547" y="1972"/>
                    <a:pt x="31547" y="1972"/>
                    <a:pt x="31547" y="1972"/>
                  </a:cubicBezTo>
                  <a:cubicBezTo>
                    <a:pt x="30232" y="657"/>
                    <a:pt x="28261" y="0"/>
                    <a:pt x="26946" y="0"/>
                  </a:cubicBezTo>
                  <a:cubicBezTo>
                    <a:pt x="24975" y="0"/>
                    <a:pt x="23660" y="657"/>
                    <a:pt x="22346" y="1972"/>
                  </a:cubicBezTo>
                  <a:cubicBezTo>
                    <a:pt x="22346" y="1972"/>
                    <a:pt x="22346" y="1972"/>
                    <a:pt x="22346" y="1972"/>
                  </a:cubicBezTo>
                  <a:lnTo>
                    <a:pt x="1972" y="23003"/>
                  </a:lnTo>
                  <a:cubicBezTo>
                    <a:pt x="-657" y="25632"/>
                    <a:pt x="-657" y="29575"/>
                    <a:pt x="1972" y="32204"/>
                  </a:cubicBezTo>
                  <a:cubicBezTo>
                    <a:pt x="4601" y="34833"/>
                    <a:pt x="8544" y="34833"/>
                    <a:pt x="11173" y="32204"/>
                  </a:cubicBezTo>
                  <a:close/>
                </a:path>
              </a:pathLst>
            </a:custGeom>
            <a:grpFill/>
            <a:ln w="6572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000" dirty="0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03C446E1-F05F-B845-991D-C6DC708909B5}"/>
                </a:ext>
              </a:extLst>
            </p:cNvPr>
            <p:cNvSpPr/>
            <p:nvPr/>
          </p:nvSpPr>
          <p:spPr>
            <a:xfrm>
              <a:off x="1422140" y="2236821"/>
              <a:ext cx="47625" cy="66675"/>
            </a:xfrm>
            <a:custGeom>
              <a:avLst/>
              <a:gdLst>
                <a:gd name="connsiteX0" fmla="*/ 31547 w 47625"/>
                <a:gd name="connsiteY0" fmla="*/ 1972 h 66675"/>
                <a:gd name="connsiteX1" fmla="*/ 31547 w 47625"/>
                <a:gd name="connsiteY1" fmla="*/ 1972 h 66675"/>
                <a:gd name="connsiteX2" fmla="*/ 26946 w 47625"/>
                <a:gd name="connsiteY2" fmla="*/ 0 h 66675"/>
                <a:gd name="connsiteX3" fmla="*/ 22346 w 47625"/>
                <a:gd name="connsiteY3" fmla="*/ 1972 h 66675"/>
                <a:gd name="connsiteX4" fmla="*/ 22346 w 47625"/>
                <a:gd name="connsiteY4" fmla="*/ 1972 h 66675"/>
                <a:gd name="connsiteX5" fmla="*/ 1972 w 47625"/>
                <a:gd name="connsiteY5" fmla="*/ 23003 h 66675"/>
                <a:gd name="connsiteX6" fmla="*/ 1972 w 47625"/>
                <a:gd name="connsiteY6" fmla="*/ 32204 h 66675"/>
                <a:gd name="connsiteX7" fmla="*/ 11173 w 47625"/>
                <a:gd name="connsiteY7" fmla="*/ 32204 h 66675"/>
                <a:gd name="connsiteX8" fmla="*/ 20374 w 47625"/>
                <a:gd name="connsiteY8" fmla="*/ 23003 h 66675"/>
                <a:gd name="connsiteX9" fmla="*/ 20374 w 47625"/>
                <a:gd name="connsiteY9" fmla="*/ 65065 h 66675"/>
                <a:gd name="connsiteX10" fmla="*/ 26946 w 47625"/>
                <a:gd name="connsiteY10" fmla="*/ 71638 h 66675"/>
                <a:gd name="connsiteX11" fmla="*/ 33518 w 47625"/>
                <a:gd name="connsiteY11" fmla="*/ 65065 h 66675"/>
                <a:gd name="connsiteX12" fmla="*/ 33518 w 47625"/>
                <a:gd name="connsiteY12" fmla="*/ 23003 h 66675"/>
                <a:gd name="connsiteX13" fmla="*/ 42720 w 47625"/>
                <a:gd name="connsiteY13" fmla="*/ 32204 h 66675"/>
                <a:gd name="connsiteX14" fmla="*/ 51921 w 47625"/>
                <a:gd name="connsiteY14" fmla="*/ 32204 h 66675"/>
                <a:gd name="connsiteX15" fmla="*/ 51921 w 47625"/>
                <a:gd name="connsiteY15" fmla="*/ 23003 h 66675"/>
                <a:gd name="connsiteX16" fmla="*/ 31547 w 47625"/>
                <a:gd name="connsiteY16" fmla="*/ 1972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7625" h="66675">
                  <a:moveTo>
                    <a:pt x="31547" y="1972"/>
                  </a:moveTo>
                  <a:cubicBezTo>
                    <a:pt x="31547" y="1314"/>
                    <a:pt x="31547" y="1314"/>
                    <a:pt x="31547" y="1972"/>
                  </a:cubicBezTo>
                  <a:cubicBezTo>
                    <a:pt x="30232" y="657"/>
                    <a:pt x="28261" y="0"/>
                    <a:pt x="26946" y="0"/>
                  </a:cubicBezTo>
                  <a:cubicBezTo>
                    <a:pt x="24975" y="0"/>
                    <a:pt x="23660" y="657"/>
                    <a:pt x="22346" y="1972"/>
                  </a:cubicBezTo>
                  <a:cubicBezTo>
                    <a:pt x="22346" y="1972"/>
                    <a:pt x="22346" y="1972"/>
                    <a:pt x="22346" y="1972"/>
                  </a:cubicBezTo>
                  <a:lnTo>
                    <a:pt x="1972" y="23003"/>
                  </a:lnTo>
                  <a:cubicBezTo>
                    <a:pt x="-657" y="25632"/>
                    <a:pt x="-657" y="29575"/>
                    <a:pt x="1972" y="32204"/>
                  </a:cubicBezTo>
                  <a:cubicBezTo>
                    <a:pt x="4601" y="34833"/>
                    <a:pt x="8544" y="34833"/>
                    <a:pt x="11173" y="32204"/>
                  </a:cubicBezTo>
                  <a:lnTo>
                    <a:pt x="20374" y="23003"/>
                  </a:lnTo>
                  <a:lnTo>
                    <a:pt x="20374" y="65065"/>
                  </a:lnTo>
                  <a:cubicBezTo>
                    <a:pt x="20374" y="69009"/>
                    <a:pt x="23003" y="71638"/>
                    <a:pt x="26946" y="71638"/>
                  </a:cubicBezTo>
                  <a:cubicBezTo>
                    <a:pt x="30890" y="71638"/>
                    <a:pt x="33518" y="69009"/>
                    <a:pt x="33518" y="65065"/>
                  </a:cubicBezTo>
                  <a:lnTo>
                    <a:pt x="33518" y="23003"/>
                  </a:lnTo>
                  <a:lnTo>
                    <a:pt x="42720" y="32204"/>
                  </a:lnTo>
                  <a:cubicBezTo>
                    <a:pt x="45349" y="34833"/>
                    <a:pt x="49292" y="34833"/>
                    <a:pt x="51921" y="32204"/>
                  </a:cubicBezTo>
                  <a:cubicBezTo>
                    <a:pt x="54550" y="29575"/>
                    <a:pt x="54550" y="25632"/>
                    <a:pt x="51921" y="23003"/>
                  </a:cubicBezTo>
                  <a:lnTo>
                    <a:pt x="31547" y="1972"/>
                  </a:lnTo>
                  <a:close/>
                </a:path>
              </a:pathLst>
            </a:custGeom>
            <a:grpFill/>
            <a:ln w="6572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000" dirty="0"/>
            </a:p>
          </p:txBody>
        </p:sp>
        <p:sp>
          <p:nvSpPr>
            <p:cNvPr id="21" name="Forme libre 20">
              <a:extLst>
                <a:ext uri="{FF2B5EF4-FFF2-40B4-BE49-F238E27FC236}">
                  <a16:creationId xmlns:a16="http://schemas.microsoft.com/office/drawing/2014/main" id="{3D1DF81F-847C-6449-8BD9-746D0ABCC27A}"/>
                </a:ext>
              </a:extLst>
            </p:cNvPr>
            <p:cNvSpPr/>
            <p:nvPr/>
          </p:nvSpPr>
          <p:spPr>
            <a:xfrm>
              <a:off x="1362333" y="2315031"/>
              <a:ext cx="104775" cy="9525"/>
            </a:xfrm>
            <a:custGeom>
              <a:avLst/>
              <a:gdLst>
                <a:gd name="connsiteX0" fmla="*/ 103842 w 104775"/>
                <a:gd name="connsiteY0" fmla="*/ 0 h 9525"/>
                <a:gd name="connsiteX1" fmla="*/ 6572 w 104775"/>
                <a:gd name="connsiteY1" fmla="*/ 0 h 9525"/>
                <a:gd name="connsiteX2" fmla="*/ 0 w 104775"/>
                <a:gd name="connsiteY2" fmla="*/ 6572 h 9525"/>
                <a:gd name="connsiteX3" fmla="*/ 6572 w 104775"/>
                <a:gd name="connsiteY3" fmla="*/ 13145 h 9525"/>
                <a:gd name="connsiteX4" fmla="*/ 103842 w 104775"/>
                <a:gd name="connsiteY4" fmla="*/ 13145 h 9525"/>
                <a:gd name="connsiteX5" fmla="*/ 110414 w 104775"/>
                <a:gd name="connsiteY5" fmla="*/ 6572 h 9525"/>
                <a:gd name="connsiteX6" fmla="*/ 103842 w 104775"/>
                <a:gd name="connsiteY6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9525">
                  <a:moveTo>
                    <a:pt x="103842" y="0"/>
                  </a:moveTo>
                  <a:lnTo>
                    <a:pt x="6572" y="0"/>
                  </a:lnTo>
                  <a:cubicBezTo>
                    <a:pt x="2629" y="0"/>
                    <a:pt x="0" y="2629"/>
                    <a:pt x="0" y="6572"/>
                  </a:cubicBezTo>
                  <a:cubicBezTo>
                    <a:pt x="0" y="10516"/>
                    <a:pt x="2629" y="13145"/>
                    <a:pt x="6572" y="13145"/>
                  </a:cubicBezTo>
                  <a:lnTo>
                    <a:pt x="103842" y="13145"/>
                  </a:lnTo>
                  <a:cubicBezTo>
                    <a:pt x="107785" y="13145"/>
                    <a:pt x="110414" y="10516"/>
                    <a:pt x="110414" y="6572"/>
                  </a:cubicBezTo>
                  <a:cubicBezTo>
                    <a:pt x="110414" y="2629"/>
                    <a:pt x="107785" y="0"/>
                    <a:pt x="103842" y="0"/>
                  </a:cubicBezTo>
                  <a:close/>
                </a:path>
              </a:pathLst>
            </a:custGeom>
            <a:grpFill/>
            <a:ln w="6572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000" dirty="0"/>
            </a:p>
          </p:txBody>
        </p:sp>
      </p:grpSp>
      <p:sp>
        <p:nvSpPr>
          <p:cNvPr id="55" name="Titre 1">
            <a:extLst>
              <a:ext uri="{FF2B5EF4-FFF2-40B4-BE49-F238E27FC236}">
                <a16:creationId xmlns:a16="http://schemas.microsoft.com/office/drawing/2014/main" id="{8289FFB5-A21F-6E4A-9E25-950D43C1CB12}"/>
              </a:ext>
            </a:extLst>
          </p:cNvPr>
          <p:cNvSpPr txBox="1">
            <a:spLocks/>
          </p:cNvSpPr>
          <p:nvPr/>
        </p:nvSpPr>
        <p:spPr>
          <a:xfrm>
            <a:off x="2737037" y="5807112"/>
            <a:ext cx="994692" cy="2509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80000"/>
              </a:lnSpc>
              <a:defRPr/>
            </a:pPr>
            <a:r>
              <a:rPr lang="fr-FR" sz="1000" b="1" dirty="0">
                <a:solidFill>
                  <a:schemeClr val="bg1"/>
                </a:solidFill>
              </a:rPr>
              <a:t>PRESTATAIRES LOGISTIQUES</a:t>
            </a:r>
          </a:p>
        </p:txBody>
      </p:sp>
      <p:grpSp>
        <p:nvGrpSpPr>
          <p:cNvPr id="24" name="Graphique 22">
            <a:extLst>
              <a:ext uri="{FF2B5EF4-FFF2-40B4-BE49-F238E27FC236}">
                <a16:creationId xmlns:a16="http://schemas.microsoft.com/office/drawing/2014/main" id="{AD4FF89A-2AC6-0042-B4E7-AAAE63953FB3}"/>
              </a:ext>
            </a:extLst>
          </p:cNvPr>
          <p:cNvGrpSpPr/>
          <p:nvPr/>
        </p:nvGrpSpPr>
        <p:grpSpPr>
          <a:xfrm>
            <a:off x="1975606" y="4253057"/>
            <a:ext cx="578430" cy="578430"/>
            <a:chOff x="4249960" y="3106960"/>
            <a:chExt cx="295275" cy="295275"/>
          </a:xfrm>
          <a:solidFill>
            <a:schemeClr val="bg1"/>
          </a:solidFill>
        </p:grpSpPr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43D26713-831E-C54F-A7ED-7DAE682FDAB4}"/>
                </a:ext>
              </a:extLst>
            </p:cNvPr>
            <p:cNvSpPr/>
            <p:nvPr/>
          </p:nvSpPr>
          <p:spPr>
            <a:xfrm>
              <a:off x="4249960" y="3106960"/>
              <a:ext cx="295275" cy="295275"/>
            </a:xfrm>
            <a:custGeom>
              <a:avLst/>
              <a:gdLst>
                <a:gd name="connsiteX0" fmla="*/ 283264 w 295275"/>
                <a:gd name="connsiteY0" fmla="*/ 0 h 295275"/>
                <a:gd name="connsiteX1" fmla="*/ 19060 w 295275"/>
                <a:gd name="connsiteY1" fmla="*/ 0 h 295275"/>
                <a:gd name="connsiteX2" fmla="*/ 0 w 295275"/>
                <a:gd name="connsiteY2" fmla="*/ 19060 h 295275"/>
                <a:gd name="connsiteX3" fmla="*/ 0 w 295275"/>
                <a:gd name="connsiteY3" fmla="*/ 204397 h 295275"/>
                <a:gd name="connsiteX4" fmla="*/ 19060 w 295275"/>
                <a:gd name="connsiteY4" fmla="*/ 223457 h 295275"/>
                <a:gd name="connsiteX5" fmla="*/ 105156 w 295275"/>
                <a:gd name="connsiteY5" fmla="*/ 223457 h 295275"/>
                <a:gd name="connsiteX6" fmla="*/ 105156 w 295275"/>
                <a:gd name="connsiteY6" fmla="*/ 262890 h 295275"/>
                <a:gd name="connsiteX7" fmla="*/ 98584 w 295275"/>
                <a:gd name="connsiteY7" fmla="*/ 262890 h 295275"/>
                <a:gd name="connsiteX8" fmla="*/ 92012 w 295275"/>
                <a:gd name="connsiteY8" fmla="*/ 269462 h 295275"/>
                <a:gd name="connsiteX9" fmla="*/ 92012 w 295275"/>
                <a:gd name="connsiteY9" fmla="*/ 289179 h 295275"/>
                <a:gd name="connsiteX10" fmla="*/ 72295 w 295275"/>
                <a:gd name="connsiteY10" fmla="*/ 289179 h 295275"/>
                <a:gd name="connsiteX11" fmla="*/ 72295 w 295275"/>
                <a:gd name="connsiteY11" fmla="*/ 302324 h 295275"/>
                <a:gd name="connsiteX12" fmla="*/ 230029 w 295275"/>
                <a:gd name="connsiteY12" fmla="*/ 302324 h 295275"/>
                <a:gd name="connsiteX13" fmla="*/ 230029 w 295275"/>
                <a:gd name="connsiteY13" fmla="*/ 289179 h 295275"/>
                <a:gd name="connsiteX14" fmla="*/ 210312 w 295275"/>
                <a:gd name="connsiteY14" fmla="*/ 289179 h 295275"/>
                <a:gd name="connsiteX15" fmla="*/ 210312 w 295275"/>
                <a:gd name="connsiteY15" fmla="*/ 269462 h 295275"/>
                <a:gd name="connsiteX16" fmla="*/ 203740 w 295275"/>
                <a:gd name="connsiteY16" fmla="*/ 262890 h 295275"/>
                <a:gd name="connsiteX17" fmla="*/ 197168 w 295275"/>
                <a:gd name="connsiteY17" fmla="*/ 262890 h 295275"/>
                <a:gd name="connsiteX18" fmla="*/ 197168 w 295275"/>
                <a:gd name="connsiteY18" fmla="*/ 223457 h 295275"/>
                <a:gd name="connsiteX19" fmla="*/ 283264 w 295275"/>
                <a:gd name="connsiteY19" fmla="*/ 223457 h 295275"/>
                <a:gd name="connsiteX20" fmla="*/ 302324 w 295275"/>
                <a:gd name="connsiteY20" fmla="*/ 204397 h 295275"/>
                <a:gd name="connsiteX21" fmla="*/ 302324 w 295275"/>
                <a:gd name="connsiteY21" fmla="*/ 19060 h 295275"/>
                <a:gd name="connsiteX22" fmla="*/ 283264 w 295275"/>
                <a:gd name="connsiteY22" fmla="*/ 0 h 295275"/>
                <a:gd name="connsiteX23" fmla="*/ 105156 w 295275"/>
                <a:gd name="connsiteY23" fmla="*/ 289179 h 295275"/>
                <a:gd name="connsiteX24" fmla="*/ 105156 w 295275"/>
                <a:gd name="connsiteY24" fmla="*/ 276035 h 295275"/>
                <a:gd name="connsiteX25" fmla="*/ 197168 w 295275"/>
                <a:gd name="connsiteY25" fmla="*/ 276035 h 295275"/>
                <a:gd name="connsiteX26" fmla="*/ 197168 w 295275"/>
                <a:gd name="connsiteY26" fmla="*/ 289179 h 295275"/>
                <a:gd name="connsiteX27" fmla="*/ 184023 w 295275"/>
                <a:gd name="connsiteY27" fmla="*/ 262890 h 295275"/>
                <a:gd name="connsiteX28" fmla="*/ 118301 w 295275"/>
                <a:gd name="connsiteY28" fmla="*/ 262890 h 295275"/>
                <a:gd name="connsiteX29" fmla="*/ 118301 w 295275"/>
                <a:gd name="connsiteY29" fmla="*/ 223457 h 295275"/>
                <a:gd name="connsiteX30" fmla="*/ 184023 w 295275"/>
                <a:gd name="connsiteY30" fmla="*/ 223457 h 295275"/>
                <a:gd name="connsiteX31" fmla="*/ 289179 w 295275"/>
                <a:gd name="connsiteY31" fmla="*/ 204397 h 295275"/>
                <a:gd name="connsiteX32" fmla="*/ 283264 w 295275"/>
                <a:gd name="connsiteY32" fmla="*/ 210312 h 295275"/>
                <a:gd name="connsiteX33" fmla="*/ 19060 w 295275"/>
                <a:gd name="connsiteY33" fmla="*/ 210312 h 295275"/>
                <a:gd name="connsiteX34" fmla="*/ 13145 w 295275"/>
                <a:gd name="connsiteY34" fmla="*/ 204397 h 295275"/>
                <a:gd name="connsiteX35" fmla="*/ 13145 w 295275"/>
                <a:gd name="connsiteY35" fmla="*/ 19060 h 295275"/>
                <a:gd name="connsiteX36" fmla="*/ 19060 w 295275"/>
                <a:gd name="connsiteY36" fmla="*/ 13145 h 295275"/>
                <a:gd name="connsiteX37" fmla="*/ 283264 w 295275"/>
                <a:gd name="connsiteY37" fmla="*/ 13145 h 295275"/>
                <a:gd name="connsiteX38" fmla="*/ 289179 w 295275"/>
                <a:gd name="connsiteY38" fmla="*/ 19060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95275" h="295275">
                  <a:moveTo>
                    <a:pt x="283264" y="0"/>
                  </a:moveTo>
                  <a:lnTo>
                    <a:pt x="19060" y="0"/>
                  </a:lnTo>
                  <a:cubicBezTo>
                    <a:pt x="8533" y="0"/>
                    <a:pt x="0" y="8533"/>
                    <a:pt x="0" y="19060"/>
                  </a:cubicBezTo>
                  <a:lnTo>
                    <a:pt x="0" y="204397"/>
                  </a:lnTo>
                  <a:cubicBezTo>
                    <a:pt x="0" y="214923"/>
                    <a:pt x="8533" y="223457"/>
                    <a:pt x="19060" y="223457"/>
                  </a:cubicBezTo>
                  <a:lnTo>
                    <a:pt x="105156" y="223457"/>
                  </a:lnTo>
                  <a:lnTo>
                    <a:pt x="105156" y="262890"/>
                  </a:lnTo>
                  <a:lnTo>
                    <a:pt x="98584" y="262890"/>
                  </a:lnTo>
                  <a:cubicBezTo>
                    <a:pt x="94954" y="262890"/>
                    <a:pt x="92012" y="265832"/>
                    <a:pt x="92012" y="269462"/>
                  </a:cubicBezTo>
                  <a:lnTo>
                    <a:pt x="92012" y="289179"/>
                  </a:lnTo>
                  <a:lnTo>
                    <a:pt x="72295" y="289179"/>
                  </a:lnTo>
                  <a:lnTo>
                    <a:pt x="72295" y="302324"/>
                  </a:lnTo>
                  <a:lnTo>
                    <a:pt x="230029" y="302324"/>
                  </a:lnTo>
                  <a:lnTo>
                    <a:pt x="230029" y="289179"/>
                  </a:lnTo>
                  <a:lnTo>
                    <a:pt x="210312" y="289179"/>
                  </a:lnTo>
                  <a:lnTo>
                    <a:pt x="210312" y="269462"/>
                  </a:lnTo>
                  <a:cubicBezTo>
                    <a:pt x="210312" y="265832"/>
                    <a:pt x="207370" y="262890"/>
                    <a:pt x="203740" y="262890"/>
                  </a:cubicBezTo>
                  <a:lnTo>
                    <a:pt x="197168" y="262890"/>
                  </a:lnTo>
                  <a:lnTo>
                    <a:pt x="197168" y="223457"/>
                  </a:lnTo>
                  <a:lnTo>
                    <a:pt x="283264" y="223457"/>
                  </a:lnTo>
                  <a:cubicBezTo>
                    <a:pt x="293790" y="223457"/>
                    <a:pt x="302324" y="214923"/>
                    <a:pt x="302324" y="204397"/>
                  </a:cubicBezTo>
                  <a:lnTo>
                    <a:pt x="302324" y="19060"/>
                  </a:lnTo>
                  <a:cubicBezTo>
                    <a:pt x="302324" y="8533"/>
                    <a:pt x="293790" y="0"/>
                    <a:pt x="283264" y="0"/>
                  </a:cubicBezTo>
                  <a:close/>
                  <a:moveTo>
                    <a:pt x="105156" y="289179"/>
                  </a:moveTo>
                  <a:lnTo>
                    <a:pt x="105156" y="276035"/>
                  </a:lnTo>
                  <a:lnTo>
                    <a:pt x="197168" y="276035"/>
                  </a:lnTo>
                  <a:lnTo>
                    <a:pt x="197168" y="289179"/>
                  </a:lnTo>
                  <a:close/>
                  <a:moveTo>
                    <a:pt x="184023" y="262890"/>
                  </a:moveTo>
                  <a:lnTo>
                    <a:pt x="118301" y="262890"/>
                  </a:lnTo>
                  <a:lnTo>
                    <a:pt x="118301" y="223457"/>
                  </a:lnTo>
                  <a:lnTo>
                    <a:pt x="184023" y="223457"/>
                  </a:lnTo>
                  <a:close/>
                  <a:moveTo>
                    <a:pt x="289179" y="204397"/>
                  </a:moveTo>
                  <a:cubicBezTo>
                    <a:pt x="289179" y="207664"/>
                    <a:pt x="286531" y="210312"/>
                    <a:pt x="283264" y="210312"/>
                  </a:cubicBezTo>
                  <a:lnTo>
                    <a:pt x="19060" y="210312"/>
                  </a:lnTo>
                  <a:cubicBezTo>
                    <a:pt x="15793" y="210312"/>
                    <a:pt x="13145" y="207664"/>
                    <a:pt x="13145" y="204397"/>
                  </a:cubicBezTo>
                  <a:lnTo>
                    <a:pt x="13145" y="19060"/>
                  </a:lnTo>
                  <a:cubicBezTo>
                    <a:pt x="13145" y="15793"/>
                    <a:pt x="15793" y="13145"/>
                    <a:pt x="19060" y="13145"/>
                  </a:cubicBezTo>
                  <a:lnTo>
                    <a:pt x="283264" y="13145"/>
                  </a:lnTo>
                  <a:cubicBezTo>
                    <a:pt x="286531" y="13145"/>
                    <a:pt x="289179" y="15793"/>
                    <a:pt x="289179" y="19060"/>
                  </a:cubicBezTo>
                  <a:close/>
                </a:path>
              </a:pathLst>
            </a:custGeom>
            <a:grpFill/>
            <a:ln w="6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00" dirty="0"/>
            </a:p>
          </p:txBody>
        </p:sp>
        <p:sp>
          <p:nvSpPr>
            <p:cNvPr id="29" name="Forme libre 28">
              <a:extLst>
                <a:ext uri="{FF2B5EF4-FFF2-40B4-BE49-F238E27FC236}">
                  <a16:creationId xmlns:a16="http://schemas.microsoft.com/office/drawing/2014/main" id="{AF2BB151-2595-AC4B-95D7-EC9BCA295C86}"/>
                </a:ext>
              </a:extLst>
            </p:cNvPr>
            <p:cNvSpPr/>
            <p:nvPr/>
          </p:nvSpPr>
          <p:spPr>
            <a:xfrm>
              <a:off x="4269677" y="3271266"/>
              <a:ext cx="257175" cy="9525"/>
            </a:xfrm>
            <a:custGeom>
              <a:avLst/>
              <a:gdLst>
                <a:gd name="connsiteX0" fmla="*/ 0 w 257175"/>
                <a:gd name="connsiteY0" fmla="*/ 0 h 9525"/>
                <a:gd name="connsiteX1" fmla="*/ 262890 w 257175"/>
                <a:gd name="connsiteY1" fmla="*/ 0 h 9525"/>
                <a:gd name="connsiteX2" fmla="*/ 262890 w 257175"/>
                <a:gd name="connsiteY2" fmla="*/ 13145 h 9525"/>
                <a:gd name="connsiteX3" fmla="*/ 0 w 257175"/>
                <a:gd name="connsiteY3" fmla="*/ 1314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175" h="9525">
                  <a:moveTo>
                    <a:pt x="0" y="0"/>
                  </a:moveTo>
                  <a:lnTo>
                    <a:pt x="262890" y="0"/>
                  </a:lnTo>
                  <a:lnTo>
                    <a:pt x="262890" y="13145"/>
                  </a:lnTo>
                  <a:lnTo>
                    <a:pt x="0" y="13145"/>
                  </a:lnTo>
                  <a:close/>
                </a:path>
              </a:pathLst>
            </a:custGeom>
            <a:grpFill/>
            <a:ln w="6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00" dirty="0"/>
            </a:p>
          </p:txBody>
        </p:sp>
        <p:sp>
          <p:nvSpPr>
            <p:cNvPr id="30" name="Forme libre 29">
              <a:extLst>
                <a:ext uri="{FF2B5EF4-FFF2-40B4-BE49-F238E27FC236}">
                  <a16:creationId xmlns:a16="http://schemas.microsoft.com/office/drawing/2014/main" id="{6877651D-38BA-ED48-9EE4-C7C95CBFE6B5}"/>
                </a:ext>
              </a:extLst>
            </p:cNvPr>
            <p:cNvSpPr/>
            <p:nvPr/>
          </p:nvSpPr>
          <p:spPr>
            <a:xfrm>
              <a:off x="4276249" y="3126677"/>
              <a:ext cx="247650" cy="123825"/>
            </a:xfrm>
            <a:custGeom>
              <a:avLst/>
              <a:gdLst>
                <a:gd name="connsiteX0" fmla="*/ 13145 w 247650"/>
                <a:gd name="connsiteY0" fmla="*/ 13145 h 123825"/>
                <a:gd name="connsiteX1" fmla="*/ 236601 w 247650"/>
                <a:gd name="connsiteY1" fmla="*/ 13145 h 123825"/>
                <a:gd name="connsiteX2" fmla="*/ 236601 w 247650"/>
                <a:gd name="connsiteY2" fmla="*/ 131445 h 123825"/>
                <a:gd name="connsiteX3" fmla="*/ 249746 w 247650"/>
                <a:gd name="connsiteY3" fmla="*/ 131445 h 123825"/>
                <a:gd name="connsiteX4" fmla="*/ 249746 w 247650"/>
                <a:gd name="connsiteY4" fmla="*/ 6572 h 123825"/>
                <a:gd name="connsiteX5" fmla="*/ 243173 w 247650"/>
                <a:gd name="connsiteY5" fmla="*/ 0 h 123825"/>
                <a:gd name="connsiteX6" fmla="*/ 6572 w 247650"/>
                <a:gd name="connsiteY6" fmla="*/ 0 h 123825"/>
                <a:gd name="connsiteX7" fmla="*/ 0 w 247650"/>
                <a:gd name="connsiteY7" fmla="*/ 6572 h 123825"/>
                <a:gd name="connsiteX8" fmla="*/ 0 w 247650"/>
                <a:gd name="connsiteY8" fmla="*/ 131445 h 123825"/>
                <a:gd name="connsiteX9" fmla="*/ 13145 w 247650"/>
                <a:gd name="connsiteY9" fmla="*/ 131445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7650" h="123825">
                  <a:moveTo>
                    <a:pt x="13145" y="13145"/>
                  </a:moveTo>
                  <a:lnTo>
                    <a:pt x="236601" y="13145"/>
                  </a:lnTo>
                  <a:lnTo>
                    <a:pt x="236601" y="131445"/>
                  </a:lnTo>
                  <a:lnTo>
                    <a:pt x="249746" y="131445"/>
                  </a:lnTo>
                  <a:lnTo>
                    <a:pt x="249746" y="6572"/>
                  </a:lnTo>
                  <a:cubicBezTo>
                    <a:pt x="249746" y="2943"/>
                    <a:pt x="246803" y="0"/>
                    <a:pt x="243173" y="0"/>
                  </a:cubicBezTo>
                  <a:lnTo>
                    <a:pt x="6572" y="0"/>
                  </a:lnTo>
                  <a:cubicBezTo>
                    <a:pt x="2943" y="0"/>
                    <a:pt x="0" y="2943"/>
                    <a:pt x="0" y="6572"/>
                  </a:cubicBezTo>
                  <a:lnTo>
                    <a:pt x="0" y="131445"/>
                  </a:lnTo>
                  <a:lnTo>
                    <a:pt x="13145" y="131445"/>
                  </a:lnTo>
                  <a:close/>
                </a:path>
              </a:pathLst>
            </a:custGeom>
            <a:grpFill/>
            <a:ln w="6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00" dirty="0"/>
            </a:p>
          </p:txBody>
        </p:sp>
        <p:sp>
          <p:nvSpPr>
            <p:cNvPr id="31" name="Forme libre 30">
              <a:extLst>
                <a:ext uri="{FF2B5EF4-FFF2-40B4-BE49-F238E27FC236}">
                  <a16:creationId xmlns:a16="http://schemas.microsoft.com/office/drawing/2014/main" id="{0BD7AE67-C5A8-7449-BD20-1E8C015BA377}"/>
                </a:ext>
              </a:extLst>
            </p:cNvPr>
            <p:cNvSpPr/>
            <p:nvPr/>
          </p:nvSpPr>
          <p:spPr>
            <a:xfrm>
              <a:off x="4315682" y="3166110"/>
              <a:ext cx="104775" cy="76200"/>
            </a:xfrm>
            <a:custGeom>
              <a:avLst/>
              <a:gdLst>
                <a:gd name="connsiteX0" fmla="*/ 105156 w 104775"/>
                <a:gd name="connsiteY0" fmla="*/ 59150 h 76200"/>
                <a:gd name="connsiteX1" fmla="*/ 105156 w 104775"/>
                <a:gd name="connsiteY1" fmla="*/ 6572 h 76200"/>
                <a:gd name="connsiteX2" fmla="*/ 98584 w 104775"/>
                <a:gd name="connsiteY2" fmla="*/ 0 h 76200"/>
                <a:gd name="connsiteX3" fmla="*/ 32861 w 104775"/>
                <a:gd name="connsiteY3" fmla="*/ 0 h 76200"/>
                <a:gd name="connsiteX4" fmla="*/ 26289 w 104775"/>
                <a:gd name="connsiteY4" fmla="*/ 6572 h 76200"/>
                <a:gd name="connsiteX5" fmla="*/ 26289 w 104775"/>
                <a:gd name="connsiteY5" fmla="*/ 26289 h 76200"/>
                <a:gd name="connsiteX6" fmla="*/ 6572 w 104775"/>
                <a:gd name="connsiteY6" fmla="*/ 26289 h 76200"/>
                <a:gd name="connsiteX7" fmla="*/ 0 w 104775"/>
                <a:gd name="connsiteY7" fmla="*/ 32861 h 76200"/>
                <a:gd name="connsiteX8" fmla="*/ 0 w 104775"/>
                <a:gd name="connsiteY8" fmla="*/ 59150 h 76200"/>
                <a:gd name="connsiteX9" fmla="*/ 6572 w 104775"/>
                <a:gd name="connsiteY9" fmla="*/ 65723 h 76200"/>
                <a:gd name="connsiteX10" fmla="*/ 13749 w 104775"/>
                <a:gd name="connsiteY10" fmla="*/ 65723 h 76200"/>
                <a:gd name="connsiteX11" fmla="*/ 13145 w 104775"/>
                <a:gd name="connsiteY11" fmla="*/ 69009 h 76200"/>
                <a:gd name="connsiteX12" fmla="*/ 23003 w 104775"/>
                <a:gd name="connsiteY12" fmla="*/ 78867 h 76200"/>
                <a:gd name="connsiteX13" fmla="*/ 32861 w 104775"/>
                <a:gd name="connsiteY13" fmla="*/ 69009 h 76200"/>
                <a:gd name="connsiteX14" fmla="*/ 32257 w 104775"/>
                <a:gd name="connsiteY14" fmla="*/ 65723 h 76200"/>
                <a:gd name="connsiteX15" fmla="*/ 72899 w 104775"/>
                <a:gd name="connsiteY15" fmla="*/ 65723 h 76200"/>
                <a:gd name="connsiteX16" fmla="*/ 72295 w 104775"/>
                <a:gd name="connsiteY16" fmla="*/ 69009 h 76200"/>
                <a:gd name="connsiteX17" fmla="*/ 82153 w 104775"/>
                <a:gd name="connsiteY17" fmla="*/ 78867 h 76200"/>
                <a:gd name="connsiteX18" fmla="*/ 92012 w 104775"/>
                <a:gd name="connsiteY18" fmla="*/ 69009 h 76200"/>
                <a:gd name="connsiteX19" fmla="*/ 91407 w 104775"/>
                <a:gd name="connsiteY19" fmla="*/ 65723 h 76200"/>
                <a:gd name="connsiteX20" fmla="*/ 98584 w 104775"/>
                <a:gd name="connsiteY20" fmla="*/ 65723 h 76200"/>
                <a:gd name="connsiteX21" fmla="*/ 105156 w 104775"/>
                <a:gd name="connsiteY21" fmla="*/ 59150 h 76200"/>
                <a:gd name="connsiteX22" fmla="*/ 13145 w 104775"/>
                <a:gd name="connsiteY22" fmla="*/ 39434 h 76200"/>
                <a:gd name="connsiteX23" fmla="*/ 26289 w 104775"/>
                <a:gd name="connsiteY23" fmla="*/ 39434 h 76200"/>
                <a:gd name="connsiteX24" fmla="*/ 26289 w 104775"/>
                <a:gd name="connsiteY24" fmla="*/ 52578 h 76200"/>
                <a:gd name="connsiteX25" fmla="*/ 13145 w 104775"/>
                <a:gd name="connsiteY25" fmla="*/ 52578 h 76200"/>
                <a:gd name="connsiteX26" fmla="*/ 26289 w 104775"/>
                <a:gd name="connsiteY26" fmla="*/ 69009 h 76200"/>
                <a:gd name="connsiteX27" fmla="*/ 23003 w 104775"/>
                <a:gd name="connsiteY27" fmla="*/ 72295 h 76200"/>
                <a:gd name="connsiteX28" fmla="*/ 19717 w 104775"/>
                <a:gd name="connsiteY28" fmla="*/ 69009 h 76200"/>
                <a:gd name="connsiteX29" fmla="*/ 23003 w 104775"/>
                <a:gd name="connsiteY29" fmla="*/ 65723 h 76200"/>
                <a:gd name="connsiteX30" fmla="*/ 26289 w 104775"/>
                <a:gd name="connsiteY30" fmla="*/ 69009 h 76200"/>
                <a:gd name="connsiteX31" fmla="*/ 85439 w 104775"/>
                <a:gd name="connsiteY31" fmla="*/ 69009 h 76200"/>
                <a:gd name="connsiteX32" fmla="*/ 82153 w 104775"/>
                <a:gd name="connsiteY32" fmla="*/ 72295 h 76200"/>
                <a:gd name="connsiteX33" fmla="*/ 78867 w 104775"/>
                <a:gd name="connsiteY33" fmla="*/ 69009 h 76200"/>
                <a:gd name="connsiteX34" fmla="*/ 82153 w 104775"/>
                <a:gd name="connsiteY34" fmla="*/ 65723 h 76200"/>
                <a:gd name="connsiteX35" fmla="*/ 85439 w 104775"/>
                <a:gd name="connsiteY35" fmla="*/ 69009 h 76200"/>
                <a:gd name="connsiteX36" fmla="*/ 92012 w 104775"/>
                <a:gd name="connsiteY36" fmla="*/ 52578 h 76200"/>
                <a:gd name="connsiteX37" fmla="*/ 39434 w 104775"/>
                <a:gd name="connsiteY37" fmla="*/ 52578 h 76200"/>
                <a:gd name="connsiteX38" fmla="*/ 39434 w 104775"/>
                <a:gd name="connsiteY38" fmla="*/ 13145 h 76200"/>
                <a:gd name="connsiteX39" fmla="*/ 92012 w 104775"/>
                <a:gd name="connsiteY39" fmla="*/ 1314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04775" h="76200">
                  <a:moveTo>
                    <a:pt x="105156" y="59150"/>
                  </a:moveTo>
                  <a:lnTo>
                    <a:pt x="105156" y="6572"/>
                  </a:lnTo>
                  <a:cubicBezTo>
                    <a:pt x="105156" y="2942"/>
                    <a:pt x="102214" y="0"/>
                    <a:pt x="98584" y="0"/>
                  </a:cubicBezTo>
                  <a:lnTo>
                    <a:pt x="32861" y="0"/>
                  </a:lnTo>
                  <a:cubicBezTo>
                    <a:pt x="29231" y="0"/>
                    <a:pt x="26289" y="2942"/>
                    <a:pt x="26289" y="6572"/>
                  </a:cubicBezTo>
                  <a:lnTo>
                    <a:pt x="26289" y="26289"/>
                  </a:lnTo>
                  <a:lnTo>
                    <a:pt x="6572" y="26289"/>
                  </a:lnTo>
                  <a:cubicBezTo>
                    <a:pt x="2942" y="26289"/>
                    <a:pt x="0" y="29231"/>
                    <a:pt x="0" y="32861"/>
                  </a:cubicBezTo>
                  <a:lnTo>
                    <a:pt x="0" y="59150"/>
                  </a:lnTo>
                  <a:cubicBezTo>
                    <a:pt x="0" y="62780"/>
                    <a:pt x="2942" y="65723"/>
                    <a:pt x="6572" y="65723"/>
                  </a:cubicBezTo>
                  <a:lnTo>
                    <a:pt x="13749" y="65723"/>
                  </a:lnTo>
                  <a:cubicBezTo>
                    <a:pt x="13360" y="66775"/>
                    <a:pt x="13156" y="67887"/>
                    <a:pt x="13145" y="69009"/>
                  </a:cubicBezTo>
                  <a:cubicBezTo>
                    <a:pt x="13145" y="74453"/>
                    <a:pt x="17558" y="78867"/>
                    <a:pt x="23003" y="78867"/>
                  </a:cubicBezTo>
                  <a:cubicBezTo>
                    <a:pt x="28447" y="78867"/>
                    <a:pt x="32861" y="74453"/>
                    <a:pt x="32861" y="69009"/>
                  </a:cubicBezTo>
                  <a:cubicBezTo>
                    <a:pt x="32850" y="67887"/>
                    <a:pt x="32646" y="66775"/>
                    <a:pt x="32257" y="65723"/>
                  </a:cubicBezTo>
                  <a:lnTo>
                    <a:pt x="72899" y="65723"/>
                  </a:lnTo>
                  <a:cubicBezTo>
                    <a:pt x="72510" y="66775"/>
                    <a:pt x="72306" y="67887"/>
                    <a:pt x="72295" y="69009"/>
                  </a:cubicBezTo>
                  <a:cubicBezTo>
                    <a:pt x="72295" y="74453"/>
                    <a:pt x="76709" y="78867"/>
                    <a:pt x="82153" y="78867"/>
                  </a:cubicBezTo>
                  <a:cubicBezTo>
                    <a:pt x="87598" y="78867"/>
                    <a:pt x="92012" y="74453"/>
                    <a:pt x="92012" y="69009"/>
                  </a:cubicBezTo>
                  <a:cubicBezTo>
                    <a:pt x="92000" y="67887"/>
                    <a:pt x="91796" y="66775"/>
                    <a:pt x="91407" y="65723"/>
                  </a:cubicBezTo>
                  <a:lnTo>
                    <a:pt x="98584" y="65723"/>
                  </a:lnTo>
                  <a:cubicBezTo>
                    <a:pt x="102214" y="65723"/>
                    <a:pt x="105156" y="62780"/>
                    <a:pt x="105156" y="59150"/>
                  </a:cubicBezTo>
                  <a:close/>
                  <a:moveTo>
                    <a:pt x="13145" y="39434"/>
                  </a:moveTo>
                  <a:lnTo>
                    <a:pt x="26289" y="39434"/>
                  </a:lnTo>
                  <a:lnTo>
                    <a:pt x="26289" y="52578"/>
                  </a:lnTo>
                  <a:lnTo>
                    <a:pt x="13145" y="52578"/>
                  </a:lnTo>
                  <a:close/>
                  <a:moveTo>
                    <a:pt x="26289" y="69009"/>
                  </a:moveTo>
                  <a:cubicBezTo>
                    <a:pt x="26289" y="70823"/>
                    <a:pt x="24817" y="72295"/>
                    <a:pt x="23003" y="72295"/>
                  </a:cubicBezTo>
                  <a:cubicBezTo>
                    <a:pt x="21188" y="72295"/>
                    <a:pt x="19717" y="70823"/>
                    <a:pt x="19717" y="69009"/>
                  </a:cubicBezTo>
                  <a:cubicBezTo>
                    <a:pt x="19717" y="67194"/>
                    <a:pt x="21188" y="65723"/>
                    <a:pt x="23003" y="65723"/>
                  </a:cubicBezTo>
                  <a:cubicBezTo>
                    <a:pt x="24817" y="65723"/>
                    <a:pt x="26289" y="67194"/>
                    <a:pt x="26289" y="69009"/>
                  </a:cubicBezTo>
                  <a:close/>
                  <a:moveTo>
                    <a:pt x="85439" y="69009"/>
                  </a:moveTo>
                  <a:cubicBezTo>
                    <a:pt x="85439" y="70823"/>
                    <a:pt x="83968" y="72295"/>
                    <a:pt x="82153" y="72295"/>
                  </a:cubicBezTo>
                  <a:cubicBezTo>
                    <a:pt x="80339" y="72295"/>
                    <a:pt x="78867" y="70823"/>
                    <a:pt x="78867" y="69009"/>
                  </a:cubicBezTo>
                  <a:cubicBezTo>
                    <a:pt x="78867" y="67194"/>
                    <a:pt x="80339" y="65723"/>
                    <a:pt x="82153" y="65723"/>
                  </a:cubicBezTo>
                  <a:cubicBezTo>
                    <a:pt x="83968" y="65723"/>
                    <a:pt x="85439" y="67194"/>
                    <a:pt x="85439" y="69009"/>
                  </a:cubicBezTo>
                  <a:close/>
                  <a:moveTo>
                    <a:pt x="92012" y="52578"/>
                  </a:moveTo>
                  <a:lnTo>
                    <a:pt x="39434" y="52578"/>
                  </a:lnTo>
                  <a:lnTo>
                    <a:pt x="39434" y="13145"/>
                  </a:lnTo>
                  <a:lnTo>
                    <a:pt x="92012" y="13145"/>
                  </a:lnTo>
                  <a:close/>
                </a:path>
              </a:pathLst>
            </a:custGeom>
            <a:grpFill/>
            <a:ln w="6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00" dirty="0"/>
            </a:p>
          </p:txBody>
        </p:sp>
        <p:sp>
          <p:nvSpPr>
            <p:cNvPr id="32" name="Forme libre 31">
              <a:extLst>
                <a:ext uri="{FF2B5EF4-FFF2-40B4-BE49-F238E27FC236}">
                  <a16:creationId xmlns:a16="http://schemas.microsoft.com/office/drawing/2014/main" id="{2E7FF628-EB95-EA47-BC0B-1944D62D1F4D}"/>
                </a:ext>
              </a:extLst>
            </p:cNvPr>
            <p:cNvSpPr/>
            <p:nvPr/>
          </p:nvSpPr>
          <p:spPr>
            <a:xfrm>
              <a:off x="4433983" y="3218688"/>
              <a:ext cx="19050" cy="9525"/>
            </a:xfrm>
            <a:custGeom>
              <a:avLst/>
              <a:gdLst>
                <a:gd name="connsiteX0" fmla="*/ 0 w 19050"/>
                <a:gd name="connsiteY0" fmla="*/ 0 h 9525"/>
                <a:gd name="connsiteX1" fmla="*/ 26289 w 19050"/>
                <a:gd name="connsiteY1" fmla="*/ 0 h 9525"/>
                <a:gd name="connsiteX2" fmla="*/ 26289 w 19050"/>
                <a:gd name="connsiteY2" fmla="*/ 13145 h 9525"/>
                <a:gd name="connsiteX3" fmla="*/ 0 w 19050"/>
                <a:gd name="connsiteY3" fmla="*/ 1314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9525">
                  <a:moveTo>
                    <a:pt x="0" y="0"/>
                  </a:moveTo>
                  <a:lnTo>
                    <a:pt x="26289" y="0"/>
                  </a:lnTo>
                  <a:lnTo>
                    <a:pt x="26289" y="13145"/>
                  </a:lnTo>
                  <a:lnTo>
                    <a:pt x="0" y="13145"/>
                  </a:lnTo>
                  <a:close/>
                </a:path>
              </a:pathLst>
            </a:custGeom>
            <a:grpFill/>
            <a:ln w="6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00" dirty="0"/>
            </a:p>
          </p:txBody>
        </p:sp>
        <p:sp>
          <p:nvSpPr>
            <p:cNvPr id="33" name="Forme libre 32">
              <a:extLst>
                <a:ext uri="{FF2B5EF4-FFF2-40B4-BE49-F238E27FC236}">
                  <a16:creationId xmlns:a16="http://schemas.microsoft.com/office/drawing/2014/main" id="{89E45792-449D-A345-9E7E-0F3D931D81FB}"/>
                </a:ext>
              </a:extLst>
            </p:cNvPr>
            <p:cNvSpPr/>
            <p:nvPr/>
          </p:nvSpPr>
          <p:spPr>
            <a:xfrm>
              <a:off x="4473416" y="3218688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13145 w 9525"/>
                <a:gd name="connsiteY1" fmla="*/ 0 h 9525"/>
                <a:gd name="connsiteX2" fmla="*/ 13145 w 9525"/>
                <a:gd name="connsiteY2" fmla="*/ 13145 h 9525"/>
                <a:gd name="connsiteX3" fmla="*/ 0 w 9525"/>
                <a:gd name="connsiteY3" fmla="*/ 1314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13145" y="0"/>
                  </a:lnTo>
                  <a:lnTo>
                    <a:pt x="13145" y="13145"/>
                  </a:lnTo>
                  <a:lnTo>
                    <a:pt x="0" y="13145"/>
                  </a:lnTo>
                  <a:close/>
                </a:path>
              </a:pathLst>
            </a:custGeom>
            <a:grpFill/>
            <a:ln w="6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00" dirty="0"/>
            </a:p>
          </p:txBody>
        </p:sp>
        <p:sp>
          <p:nvSpPr>
            <p:cNvPr id="34" name="Forme libre 33">
              <a:extLst>
                <a:ext uri="{FF2B5EF4-FFF2-40B4-BE49-F238E27FC236}">
                  <a16:creationId xmlns:a16="http://schemas.microsoft.com/office/drawing/2014/main" id="{A94E697A-1B40-244A-A4C2-8E6997391279}"/>
                </a:ext>
              </a:extLst>
            </p:cNvPr>
            <p:cNvSpPr/>
            <p:nvPr/>
          </p:nvSpPr>
          <p:spPr>
            <a:xfrm>
              <a:off x="4433983" y="3192399"/>
              <a:ext cx="38100" cy="9525"/>
            </a:xfrm>
            <a:custGeom>
              <a:avLst/>
              <a:gdLst>
                <a:gd name="connsiteX0" fmla="*/ 0 w 38100"/>
                <a:gd name="connsiteY0" fmla="*/ 0 h 9525"/>
                <a:gd name="connsiteX1" fmla="*/ 39434 w 38100"/>
                <a:gd name="connsiteY1" fmla="*/ 0 h 9525"/>
                <a:gd name="connsiteX2" fmla="*/ 39434 w 38100"/>
                <a:gd name="connsiteY2" fmla="*/ 13145 h 9525"/>
                <a:gd name="connsiteX3" fmla="*/ 0 w 38100"/>
                <a:gd name="connsiteY3" fmla="*/ 1314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9525">
                  <a:moveTo>
                    <a:pt x="0" y="0"/>
                  </a:moveTo>
                  <a:lnTo>
                    <a:pt x="39434" y="0"/>
                  </a:lnTo>
                  <a:lnTo>
                    <a:pt x="39434" y="13145"/>
                  </a:lnTo>
                  <a:lnTo>
                    <a:pt x="0" y="13145"/>
                  </a:lnTo>
                  <a:close/>
                </a:path>
              </a:pathLst>
            </a:custGeom>
            <a:grpFill/>
            <a:ln w="6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00" dirty="0"/>
            </a:p>
          </p:txBody>
        </p:sp>
      </p:grpSp>
      <p:sp>
        <p:nvSpPr>
          <p:cNvPr id="67" name="Titre 1">
            <a:extLst>
              <a:ext uri="{FF2B5EF4-FFF2-40B4-BE49-F238E27FC236}">
                <a16:creationId xmlns:a16="http://schemas.microsoft.com/office/drawing/2014/main" id="{E9836057-775A-8E4E-AEC0-55F5E6BFCA15}"/>
              </a:ext>
            </a:extLst>
          </p:cNvPr>
          <p:cNvSpPr txBox="1">
            <a:spLocks/>
          </p:cNvSpPr>
          <p:nvPr/>
        </p:nvSpPr>
        <p:spPr>
          <a:xfrm>
            <a:off x="1747704" y="4942631"/>
            <a:ext cx="1145003" cy="2509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80000"/>
              </a:lnSpc>
              <a:defRPr/>
            </a:pPr>
            <a:r>
              <a:rPr lang="fr-FR" sz="1000" b="1" dirty="0">
                <a:solidFill>
                  <a:schemeClr val="bg1"/>
                </a:solidFill>
              </a:rPr>
              <a:t>ORGANISATEURS DE TRANSPORT</a:t>
            </a:r>
          </a:p>
        </p:txBody>
      </p:sp>
      <p:grpSp>
        <p:nvGrpSpPr>
          <p:cNvPr id="72" name="Groupe 71">
            <a:extLst>
              <a:ext uri="{FF2B5EF4-FFF2-40B4-BE49-F238E27FC236}">
                <a16:creationId xmlns:a16="http://schemas.microsoft.com/office/drawing/2014/main" id="{B2B740DC-B7DD-0C46-8396-17310AC7C12F}"/>
              </a:ext>
            </a:extLst>
          </p:cNvPr>
          <p:cNvGrpSpPr/>
          <p:nvPr/>
        </p:nvGrpSpPr>
        <p:grpSpPr>
          <a:xfrm>
            <a:off x="3617004" y="2374945"/>
            <a:ext cx="1066823" cy="325194"/>
            <a:chOff x="7356182" y="2335276"/>
            <a:chExt cx="793819" cy="255146"/>
          </a:xfrm>
        </p:grpSpPr>
        <p:sp>
          <p:nvSpPr>
            <p:cNvPr id="73" name="Forme libre 72">
              <a:extLst>
                <a:ext uri="{FF2B5EF4-FFF2-40B4-BE49-F238E27FC236}">
                  <a16:creationId xmlns:a16="http://schemas.microsoft.com/office/drawing/2014/main" id="{4E59BC94-4966-4A4F-8A9C-674A1D5D653D}"/>
                </a:ext>
              </a:extLst>
            </p:cNvPr>
            <p:cNvSpPr/>
            <p:nvPr/>
          </p:nvSpPr>
          <p:spPr>
            <a:xfrm>
              <a:off x="7944688" y="2530399"/>
              <a:ext cx="60037" cy="60023"/>
            </a:xfrm>
            <a:custGeom>
              <a:avLst/>
              <a:gdLst>
                <a:gd name="connsiteX0" fmla="*/ 143546 w 267477"/>
                <a:gd name="connsiteY0" fmla="*/ 287026 h 267415"/>
                <a:gd name="connsiteX1" fmla="*/ 143546 w 267477"/>
                <a:gd name="connsiteY1" fmla="*/ 287026 h 267415"/>
                <a:gd name="connsiteX2" fmla="*/ 0 w 267477"/>
                <a:gd name="connsiteY2" fmla="*/ 143513 h 267415"/>
                <a:gd name="connsiteX3" fmla="*/ 0 w 267477"/>
                <a:gd name="connsiteY3" fmla="*/ 143513 h 267415"/>
                <a:gd name="connsiteX4" fmla="*/ 0 w 267477"/>
                <a:gd name="connsiteY4" fmla="*/ 143513 h 267415"/>
                <a:gd name="connsiteX5" fmla="*/ 0 w 267477"/>
                <a:gd name="connsiteY5" fmla="*/ 143513 h 267415"/>
                <a:gd name="connsiteX6" fmla="*/ 0 w 267477"/>
                <a:gd name="connsiteY6" fmla="*/ 143513 h 267415"/>
                <a:gd name="connsiteX7" fmla="*/ 0 w 267477"/>
                <a:gd name="connsiteY7" fmla="*/ 143513 h 267415"/>
                <a:gd name="connsiteX8" fmla="*/ 143546 w 267477"/>
                <a:gd name="connsiteY8" fmla="*/ 0 h 267415"/>
                <a:gd name="connsiteX9" fmla="*/ 143546 w 267477"/>
                <a:gd name="connsiteY9" fmla="*/ 0 h 267415"/>
                <a:gd name="connsiteX10" fmla="*/ 287093 w 267477"/>
                <a:gd name="connsiteY10" fmla="*/ 143513 h 267415"/>
                <a:gd name="connsiteX11" fmla="*/ 287093 w 267477"/>
                <a:gd name="connsiteY11" fmla="*/ 143513 h 267415"/>
                <a:gd name="connsiteX12" fmla="*/ 287093 w 267477"/>
                <a:gd name="connsiteY12" fmla="*/ 143513 h 267415"/>
                <a:gd name="connsiteX13" fmla="*/ 287093 w 267477"/>
                <a:gd name="connsiteY13" fmla="*/ 143513 h 267415"/>
                <a:gd name="connsiteX14" fmla="*/ 287093 w 267477"/>
                <a:gd name="connsiteY14" fmla="*/ 143513 h 267415"/>
                <a:gd name="connsiteX15" fmla="*/ 143546 w 267477"/>
                <a:gd name="connsiteY15" fmla="*/ 287026 h 267415"/>
                <a:gd name="connsiteX16" fmla="*/ 143546 w 267477"/>
                <a:gd name="connsiteY16" fmla="*/ 287026 h 267415"/>
                <a:gd name="connsiteX17" fmla="*/ 143546 w 267477"/>
                <a:gd name="connsiteY17" fmla="*/ 287026 h 267415"/>
                <a:gd name="connsiteX18" fmla="*/ 143546 w 267477"/>
                <a:gd name="connsiteY18" fmla="*/ 287026 h 267415"/>
                <a:gd name="connsiteX19" fmla="*/ 143546 w 267477"/>
                <a:gd name="connsiteY19" fmla="*/ 287026 h 26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7477" h="267415">
                  <a:moveTo>
                    <a:pt x="143546" y="287026"/>
                  </a:moveTo>
                  <a:lnTo>
                    <a:pt x="143546" y="287026"/>
                  </a:lnTo>
                  <a:cubicBezTo>
                    <a:pt x="63571" y="287026"/>
                    <a:pt x="0" y="223470"/>
                    <a:pt x="0" y="143513"/>
                  </a:cubicBezTo>
                  <a:lnTo>
                    <a:pt x="0" y="143513"/>
                  </a:lnTo>
                  <a:cubicBezTo>
                    <a:pt x="0" y="143513"/>
                    <a:pt x="0" y="143513"/>
                    <a:pt x="0" y="143513"/>
                  </a:cubicBezTo>
                  <a:lnTo>
                    <a:pt x="0" y="143513"/>
                  </a:lnTo>
                  <a:lnTo>
                    <a:pt x="0" y="143513"/>
                  </a:lnTo>
                  <a:lnTo>
                    <a:pt x="0" y="143513"/>
                  </a:lnTo>
                  <a:cubicBezTo>
                    <a:pt x="0" y="63556"/>
                    <a:pt x="63571" y="0"/>
                    <a:pt x="143546" y="0"/>
                  </a:cubicBezTo>
                  <a:lnTo>
                    <a:pt x="143546" y="0"/>
                  </a:lnTo>
                  <a:cubicBezTo>
                    <a:pt x="223523" y="0"/>
                    <a:pt x="287093" y="63556"/>
                    <a:pt x="287093" y="143513"/>
                  </a:cubicBezTo>
                  <a:lnTo>
                    <a:pt x="287093" y="143513"/>
                  </a:lnTo>
                  <a:lnTo>
                    <a:pt x="287093" y="143513"/>
                  </a:lnTo>
                  <a:cubicBezTo>
                    <a:pt x="287093" y="143513"/>
                    <a:pt x="287093" y="143513"/>
                    <a:pt x="287093" y="143513"/>
                  </a:cubicBezTo>
                  <a:lnTo>
                    <a:pt x="287093" y="143513"/>
                  </a:lnTo>
                  <a:cubicBezTo>
                    <a:pt x="287093" y="223470"/>
                    <a:pt x="223523" y="287026"/>
                    <a:pt x="143546" y="287026"/>
                  </a:cubicBezTo>
                  <a:lnTo>
                    <a:pt x="143546" y="287026"/>
                  </a:lnTo>
                  <a:cubicBezTo>
                    <a:pt x="143546" y="287026"/>
                    <a:pt x="143546" y="287026"/>
                    <a:pt x="143546" y="287026"/>
                  </a:cubicBezTo>
                  <a:lnTo>
                    <a:pt x="143546" y="287026"/>
                  </a:lnTo>
                  <a:lnTo>
                    <a:pt x="143546" y="287026"/>
                  </a:ln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sz="100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74" name="Forme libre 73">
              <a:extLst>
                <a:ext uri="{FF2B5EF4-FFF2-40B4-BE49-F238E27FC236}">
                  <a16:creationId xmlns:a16="http://schemas.microsoft.com/office/drawing/2014/main" id="{5BBEEDCD-5788-3C41-B8AC-C00AB6A5B12E}"/>
                </a:ext>
              </a:extLst>
            </p:cNvPr>
            <p:cNvSpPr/>
            <p:nvPr/>
          </p:nvSpPr>
          <p:spPr>
            <a:xfrm>
              <a:off x="7544243" y="2530399"/>
              <a:ext cx="60037" cy="60023"/>
            </a:xfrm>
            <a:custGeom>
              <a:avLst/>
              <a:gdLst>
                <a:gd name="connsiteX0" fmla="*/ 143546 w 267477"/>
                <a:gd name="connsiteY0" fmla="*/ 287026 h 267415"/>
                <a:gd name="connsiteX1" fmla="*/ 143546 w 267477"/>
                <a:gd name="connsiteY1" fmla="*/ 287026 h 267415"/>
                <a:gd name="connsiteX2" fmla="*/ 0 w 267477"/>
                <a:gd name="connsiteY2" fmla="*/ 143513 h 267415"/>
                <a:gd name="connsiteX3" fmla="*/ 0 w 267477"/>
                <a:gd name="connsiteY3" fmla="*/ 143513 h 267415"/>
                <a:gd name="connsiteX4" fmla="*/ 0 w 267477"/>
                <a:gd name="connsiteY4" fmla="*/ 143513 h 267415"/>
                <a:gd name="connsiteX5" fmla="*/ 0 w 267477"/>
                <a:gd name="connsiteY5" fmla="*/ 143513 h 267415"/>
                <a:gd name="connsiteX6" fmla="*/ 0 w 267477"/>
                <a:gd name="connsiteY6" fmla="*/ 143513 h 267415"/>
                <a:gd name="connsiteX7" fmla="*/ 0 w 267477"/>
                <a:gd name="connsiteY7" fmla="*/ 143513 h 267415"/>
                <a:gd name="connsiteX8" fmla="*/ 143546 w 267477"/>
                <a:gd name="connsiteY8" fmla="*/ 0 h 267415"/>
                <a:gd name="connsiteX9" fmla="*/ 143546 w 267477"/>
                <a:gd name="connsiteY9" fmla="*/ 0 h 267415"/>
                <a:gd name="connsiteX10" fmla="*/ 287093 w 267477"/>
                <a:gd name="connsiteY10" fmla="*/ 143513 h 267415"/>
                <a:gd name="connsiteX11" fmla="*/ 287093 w 267477"/>
                <a:gd name="connsiteY11" fmla="*/ 143513 h 267415"/>
                <a:gd name="connsiteX12" fmla="*/ 287093 w 267477"/>
                <a:gd name="connsiteY12" fmla="*/ 143513 h 267415"/>
                <a:gd name="connsiteX13" fmla="*/ 287093 w 267477"/>
                <a:gd name="connsiteY13" fmla="*/ 143513 h 267415"/>
                <a:gd name="connsiteX14" fmla="*/ 287093 w 267477"/>
                <a:gd name="connsiteY14" fmla="*/ 143513 h 267415"/>
                <a:gd name="connsiteX15" fmla="*/ 143546 w 267477"/>
                <a:gd name="connsiteY15" fmla="*/ 287026 h 267415"/>
                <a:gd name="connsiteX16" fmla="*/ 143546 w 267477"/>
                <a:gd name="connsiteY16" fmla="*/ 287026 h 267415"/>
                <a:gd name="connsiteX17" fmla="*/ 143546 w 267477"/>
                <a:gd name="connsiteY17" fmla="*/ 287026 h 267415"/>
                <a:gd name="connsiteX18" fmla="*/ 143546 w 267477"/>
                <a:gd name="connsiteY18" fmla="*/ 287026 h 267415"/>
                <a:gd name="connsiteX19" fmla="*/ 143546 w 267477"/>
                <a:gd name="connsiteY19" fmla="*/ 287026 h 26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7477" h="267415">
                  <a:moveTo>
                    <a:pt x="143546" y="287026"/>
                  </a:moveTo>
                  <a:lnTo>
                    <a:pt x="143546" y="287026"/>
                  </a:lnTo>
                  <a:cubicBezTo>
                    <a:pt x="63571" y="287026"/>
                    <a:pt x="0" y="223470"/>
                    <a:pt x="0" y="143513"/>
                  </a:cubicBezTo>
                  <a:lnTo>
                    <a:pt x="0" y="143513"/>
                  </a:lnTo>
                  <a:cubicBezTo>
                    <a:pt x="0" y="143513"/>
                    <a:pt x="0" y="143513"/>
                    <a:pt x="0" y="143513"/>
                  </a:cubicBezTo>
                  <a:lnTo>
                    <a:pt x="0" y="143513"/>
                  </a:lnTo>
                  <a:lnTo>
                    <a:pt x="0" y="143513"/>
                  </a:lnTo>
                  <a:lnTo>
                    <a:pt x="0" y="143513"/>
                  </a:lnTo>
                  <a:cubicBezTo>
                    <a:pt x="0" y="63556"/>
                    <a:pt x="63571" y="0"/>
                    <a:pt x="143546" y="0"/>
                  </a:cubicBezTo>
                  <a:lnTo>
                    <a:pt x="143546" y="0"/>
                  </a:lnTo>
                  <a:cubicBezTo>
                    <a:pt x="223523" y="0"/>
                    <a:pt x="287093" y="63556"/>
                    <a:pt x="287093" y="143513"/>
                  </a:cubicBezTo>
                  <a:lnTo>
                    <a:pt x="287093" y="143513"/>
                  </a:lnTo>
                  <a:lnTo>
                    <a:pt x="287093" y="143513"/>
                  </a:lnTo>
                  <a:cubicBezTo>
                    <a:pt x="287093" y="143513"/>
                    <a:pt x="287093" y="143513"/>
                    <a:pt x="287093" y="143513"/>
                  </a:cubicBezTo>
                  <a:lnTo>
                    <a:pt x="287093" y="143513"/>
                  </a:lnTo>
                  <a:cubicBezTo>
                    <a:pt x="287093" y="223470"/>
                    <a:pt x="223523" y="287026"/>
                    <a:pt x="143546" y="287026"/>
                  </a:cubicBezTo>
                  <a:lnTo>
                    <a:pt x="143546" y="287026"/>
                  </a:lnTo>
                  <a:cubicBezTo>
                    <a:pt x="143546" y="287026"/>
                    <a:pt x="143546" y="287026"/>
                    <a:pt x="143546" y="287026"/>
                  </a:cubicBezTo>
                  <a:lnTo>
                    <a:pt x="143546" y="287026"/>
                  </a:lnTo>
                  <a:lnTo>
                    <a:pt x="143546" y="287026"/>
                  </a:ln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sz="100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75" name="Forme libre 74">
              <a:extLst>
                <a:ext uri="{FF2B5EF4-FFF2-40B4-BE49-F238E27FC236}">
                  <a16:creationId xmlns:a16="http://schemas.microsoft.com/office/drawing/2014/main" id="{17D3FB8D-20FD-B640-98FC-DE31C2DC24F7}"/>
                </a:ext>
              </a:extLst>
            </p:cNvPr>
            <p:cNvSpPr/>
            <p:nvPr/>
          </p:nvSpPr>
          <p:spPr>
            <a:xfrm>
              <a:off x="7356182" y="2335276"/>
              <a:ext cx="793819" cy="233422"/>
            </a:xfrm>
            <a:custGeom>
              <a:avLst/>
              <a:gdLst>
                <a:gd name="connsiteX0" fmla="*/ 30 w 3536646"/>
                <a:gd name="connsiteY0" fmla="*/ 162002 h 1039949"/>
                <a:gd name="connsiteX1" fmla="*/ 4131 w 3536646"/>
                <a:gd name="connsiteY1" fmla="*/ 891869 h 1039949"/>
                <a:gd name="connsiteX2" fmla="*/ 752622 w 3536646"/>
                <a:gd name="connsiteY2" fmla="*/ 1041532 h 1039949"/>
                <a:gd name="connsiteX3" fmla="*/ 744419 w 3536646"/>
                <a:gd name="connsiteY3" fmla="*/ 982077 h 1039949"/>
                <a:gd name="connsiteX4" fmla="*/ 744419 w 3536646"/>
                <a:gd name="connsiteY4" fmla="*/ 982077 h 1039949"/>
                <a:gd name="connsiteX5" fmla="*/ 969992 w 3536646"/>
                <a:gd name="connsiteY5" fmla="*/ 756556 h 1039949"/>
                <a:gd name="connsiteX6" fmla="*/ 1195565 w 3536646"/>
                <a:gd name="connsiteY6" fmla="*/ 982077 h 1039949"/>
                <a:gd name="connsiteX7" fmla="*/ 1195565 w 3536646"/>
                <a:gd name="connsiteY7" fmla="*/ 982077 h 1039949"/>
                <a:gd name="connsiteX8" fmla="*/ 1187362 w 3536646"/>
                <a:gd name="connsiteY8" fmla="*/ 1039482 h 1039949"/>
                <a:gd name="connsiteX9" fmla="*/ 1782054 w 3536646"/>
                <a:gd name="connsiteY9" fmla="*/ 1037432 h 1039949"/>
                <a:gd name="connsiteX10" fmla="*/ 2532596 w 3536646"/>
                <a:gd name="connsiteY10" fmla="*/ 1037432 h 1039949"/>
                <a:gd name="connsiteX11" fmla="*/ 2526444 w 3536646"/>
                <a:gd name="connsiteY11" fmla="*/ 982077 h 1039949"/>
                <a:gd name="connsiteX12" fmla="*/ 2526444 w 3536646"/>
                <a:gd name="connsiteY12" fmla="*/ 982077 h 1039949"/>
                <a:gd name="connsiteX13" fmla="*/ 2752017 w 3536646"/>
                <a:gd name="connsiteY13" fmla="*/ 756556 h 1039949"/>
                <a:gd name="connsiteX14" fmla="*/ 2977589 w 3536646"/>
                <a:gd name="connsiteY14" fmla="*/ 980026 h 1039949"/>
                <a:gd name="connsiteX15" fmla="*/ 2977589 w 3536646"/>
                <a:gd name="connsiteY15" fmla="*/ 982077 h 1039949"/>
                <a:gd name="connsiteX16" fmla="*/ 2971437 w 3536646"/>
                <a:gd name="connsiteY16" fmla="*/ 1037432 h 1039949"/>
                <a:gd name="connsiteX17" fmla="*/ 3480001 w 3536646"/>
                <a:gd name="connsiteY17" fmla="*/ 1037432 h 1039949"/>
                <a:gd name="connsiteX18" fmla="*/ 3549724 w 3536646"/>
                <a:gd name="connsiteY18" fmla="*/ 963625 h 1039949"/>
                <a:gd name="connsiteX19" fmla="*/ 3549724 w 3536646"/>
                <a:gd name="connsiteY19" fmla="*/ 785259 h 1039949"/>
                <a:gd name="connsiteX20" fmla="*/ 3549724 w 3536646"/>
                <a:gd name="connsiteY20" fmla="*/ 557688 h 1039949"/>
                <a:gd name="connsiteX21" fmla="*/ 3502558 w 3536646"/>
                <a:gd name="connsiteY21" fmla="*/ 520785 h 1039949"/>
                <a:gd name="connsiteX22" fmla="*/ 3482052 w 3536646"/>
                <a:gd name="connsiteY22" fmla="*/ 47192 h 1039949"/>
                <a:gd name="connsiteX23" fmla="*/ 3430785 w 3536646"/>
                <a:gd name="connsiteY23" fmla="*/ 38 h 1039949"/>
                <a:gd name="connsiteX24" fmla="*/ 2608471 w 3536646"/>
                <a:gd name="connsiteY24" fmla="*/ 4138 h 1039949"/>
                <a:gd name="connsiteX25" fmla="*/ 2173730 w 3536646"/>
                <a:gd name="connsiteY25" fmla="*/ 4138 h 1039949"/>
                <a:gd name="connsiteX26" fmla="*/ 1736940 w 3536646"/>
                <a:gd name="connsiteY26" fmla="*/ 2088 h 1039949"/>
                <a:gd name="connsiteX27" fmla="*/ 1300149 w 3536646"/>
                <a:gd name="connsiteY27" fmla="*/ 2088 h 1039949"/>
                <a:gd name="connsiteX28" fmla="*/ 869510 w 3536646"/>
                <a:gd name="connsiteY28" fmla="*/ 2088 h 1039949"/>
                <a:gd name="connsiteX29" fmla="*/ 186640 w 3536646"/>
                <a:gd name="connsiteY29" fmla="*/ 38 h 1039949"/>
                <a:gd name="connsiteX30" fmla="*/ 30 w 3536646"/>
                <a:gd name="connsiteY30" fmla="*/ 162002 h 1039949"/>
                <a:gd name="connsiteX31" fmla="*/ 3114983 w 3536646"/>
                <a:gd name="connsiteY31" fmla="*/ 867266 h 1039949"/>
                <a:gd name="connsiteX32" fmla="*/ 3114983 w 3536646"/>
                <a:gd name="connsiteY32" fmla="*/ 231709 h 1039949"/>
                <a:gd name="connsiteX33" fmla="*/ 3166250 w 3536646"/>
                <a:gd name="connsiteY33" fmla="*/ 180454 h 1039949"/>
                <a:gd name="connsiteX34" fmla="*/ 3291340 w 3536646"/>
                <a:gd name="connsiteY34" fmla="*/ 180454 h 1039949"/>
                <a:gd name="connsiteX35" fmla="*/ 3342607 w 3536646"/>
                <a:gd name="connsiteY35" fmla="*/ 231709 h 1039949"/>
                <a:gd name="connsiteX36" fmla="*/ 3342607 w 3536646"/>
                <a:gd name="connsiteY36" fmla="*/ 867266 h 1039949"/>
                <a:gd name="connsiteX37" fmla="*/ 3291340 w 3536646"/>
                <a:gd name="connsiteY37" fmla="*/ 918521 h 1039949"/>
                <a:gd name="connsiteX38" fmla="*/ 3166250 w 3536646"/>
                <a:gd name="connsiteY38" fmla="*/ 918521 h 1039949"/>
                <a:gd name="connsiteX39" fmla="*/ 3114983 w 3536646"/>
                <a:gd name="connsiteY39" fmla="*/ 867266 h 1039949"/>
                <a:gd name="connsiteX40" fmla="*/ 3114983 w 3536646"/>
                <a:gd name="connsiteY40" fmla="*/ 867266 h 1039949"/>
                <a:gd name="connsiteX41" fmla="*/ 2341885 w 3536646"/>
                <a:gd name="connsiteY41" fmla="*/ 229658 h 1039949"/>
                <a:gd name="connsiteX42" fmla="*/ 2393151 w 3536646"/>
                <a:gd name="connsiteY42" fmla="*/ 178404 h 1039949"/>
                <a:gd name="connsiteX43" fmla="*/ 2911968 w 3536646"/>
                <a:gd name="connsiteY43" fmla="*/ 178404 h 1039949"/>
                <a:gd name="connsiteX44" fmla="*/ 2963235 w 3536646"/>
                <a:gd name="connsiteY44" fmla="*/ 229658 h 1039949"/>
                <a:gd name="connsiteX45" fmla="*/ 2963235 w 3536646"/>
                <a:gd name="connsiteY45" fmla="*/ 436727 h 1039949"/>
                <a:gd name="connsiteX46" fmla="*/ 2911968 w 3536646"/>
                <a:gd name="connsiteY46" fmla="*/ 487982 h 1039949"/>
                <a:gd name="connsiteX47" fmla="*/ 2393151 w 3536646"/>
                <a:gd name="connsiteY47" fmla="*/ 487982 h 1039949"/>
                <a:gd name="connsiteX48" fmla="*/ 2341885 w 3536646"/>
                <a:gd name="connsiteY48" fmla="*/ 436727 h 1039949"/>
                <a:gd name="connsiteX49" fmla="*/ 2341885 w 3536646"/>
                <a:gd name="connsiteY49" fmla="*/ 229658 h 1039949"/>
                <a:gd name="connsiteX50" fmla="*/ 1601596 w 3536646"/>
                <a:gd name="connsiteY50" fmla="*/ 229658 h 1039949"/>
                <a:gd name="connsiteX51" fmla="*/ 1652862 w 3536646"/>
                <a:gd name="connsiteY51" fmla="*/ 178404 h 1039949"/>
                <a:gd name="connsiteX52" fmla="*/ 2171679 w 3536646"/>
                <a:gd name="connsiteY52" fmla="*/ 178404 h 1039949"/>
                <a:gd name="connsiteX53" fmla="*/ 2222946 w 3536646"/>
                <a:gd name="connsiteY53" fmla="*/ 229658 h 1039949"/>
                <a:gd name="connsiteX54" fmla="*/ 2222946 w 3536646"/>
                <a:gd name="connsiteY54" fmla="*/ 436727 h 1039949"/>
                <a:gd name="connsiteX55" fmla="*/ 2171679 w 3536646"/>
                <a:gd name="connsiteY55" fmla="*/ 487982 h 1039949"/>
                <a:gd name="connsiteX56" fmla="*/ 1650812 w 3536646"/>
                <a:gd name="connsiteY56" fmla="*/ 487982 h 1039949"/>
                <a:gd name="connsiteX57" fmla="*/ 1599545 w 3536646"/>
                <a:gd name="connsiteY57" fmla="*/ 436727 h 1039949"/>
                <a:gd name="connsiteX58" fmla="*/ 1599545 w 3536646"/>
                <a:gd name="connsiteY58" fmla="*/ 229658 h 1039949"/>
                <a:gd name="connsiteX59" fmla="*/ 861307 w 3536646"/>
                <a:gd name="connsiteY59" fmla="*/ 229658 h 1039949"/>
                <a:gd name="connsiteX60" fmla="*/ 912574 w 3536646"/>
                <a:gd name="connsiteY60" fmla="*/ 178404 h 1039949"/>
                <a:gd name="connsiteX61" fmla="*/ 1431391 w 3536646"/>
                <a:gd name="connsiteY61" fmla="*/ 178404 h 1039949"/>
                <a:gd name="connsiteX62" fmla="*/ 1482657 w 3536646"/>
                <a:gd name="connsiteY62" fmla="*/ 229658 h 1039949"/>
                <a:gd name="connsiteX63" fmla="*/ 1482657 w 3536646"/>
                <a:gd name="connsiteY63" fmla="*/ 436727 h 1039949"/>
                <a:gd name="connsiteX64" fmla="*/ 1431391 w 3536646"/>
                <a:gd name="connsiteY64" fmla="*/ 487982 h 1039949"/>
                <a:gd name="connsiteX65" fmla="*/ 912574 w 3536646"/>
                <a:gd name="connsiteY65" fmla="*/ 487982 h 1039949"/>
                <a:gd name="connsiteX66" fmla="*/ 861307 w 3536646"/>
                <a:gd name="connsiteY66" fmla="*/ 436727 h 1039949"/>
                <a:gd name="connsiteX67" fmla="*/ 861307 w 3536646"/>
                <a:gd name="connsiteY67" fmla="*/ 229658 h 1039949"/>
                <a:gd name="connsiteX68" fmla="*/ 125120 w 3536646"/>
                <a:gd name="connsiteY68" fmla="*/ 436727 h 1039949"/>
                <a:gd name="connsiteX69" fmla="*/ 125120 w 3536646"/>
                <a:gd name="connsiteY69" fmla="*/ 285013 h 1039949"/>
                <a:gd name="connsiteX70" fmla="*/ 270717 w 3536646"/>
                <a:gd name="connsiteY70" fmla="*/ 178404 h 1039949"/>
                <a:gd name="connsiteX71" fmla="*/ 695204 w 3536646"/>
                <a:gd name="connsiteY71" fmla="*/ 178404 h 1039949"/>
                <a:gd name="connsiteX72" fmla="*/ 746470 w 3536646"/>
                <a:gd name="connsiteY72" fmla="*/ 229658 h 1039949"/>
                <a:gd name="connsiteX73" fmla="*/ 746470 w 3536646"/>
                <a:gd name="connsiteY73" fmla="*/ 436727 h 1039949"/>
                <a:gd name="connsiteX74" fmla="*/ 695204 w 3536646"/>
                <a:gd name="connsiteY74" fmla="*/ 487982 h 1039949"/>
                <a:gd name="connsiteX75" fmla="*/ 176387 w 3536646"/>
                <a:gd name="connsiteY75" fmla="*/ 487982 h 1039949"/>
                <a:gd name="connsiteX76" fmla="*/ 125120 w 3536646"/>
                <a:gd name="connsiteY76" fmla="*/ 436727 h 1039949"/>
                <a:gd name="connsiteX77" fmla="*/ 125120 w 3536646"/>
                <a:gd name="connsiteY77" fmla="*/ 436727 h 1039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536646" h="1039949">
                  <a:moveTo>
                    <a:pt x="30" y="162002"/>
                  </a:moveTo>
                  <a:lnTo>
                    <a:pt x="4131" y="891869"/>
                  </a:lnTo>
                  <a:lnTo>
                    <a:pt x="752622" y="1041532"/>
                  </a:lnTo>
                  <a:cubicBezTo>
                    <a:pt x="748521" y="1023080"/>
                    <a:pt x="744419" y="1002579"/>
                    <a:pt x="744419" y="982077"/>
                  </a:cubicBezTo>
                  <a:lnTo>
                    <a:pt x="744419" y="982077"/>
                  </a:lnTo>
                  <a:cubicBezTo>
                    <a:pt x="744419" y="857015"/>
                    <a:pt x="844902" y="756556"/>
                    <a:pt x="969992" y="756556"/>
                  </a:cubicBezTo>
                  <a:cubicBezTo>
                    <a:pt x="1095082" y="756556"/>
                    <a:pt x="1195565" y="857015"/>
                    <a:pt x="1195565" y="982077"/>
                  </a:cubicBezTo>
                  <a:lnTo>
                    <a:pt x="1195565" y="982077"/>
                  </a:lnTo>
                  <a:cubicBezTo>
                    <a:pt x="1195565" y="1002579"/>
                    <a:pt x="1193515" y="1021030"/>
                    <a:pt x="1187362" y="1039482"/>
                  </a:cubicBezTo>
                  <a:lnTo>
                    <a:pt x="1782054" y="1037432"/>
                  </a:lnTo>
                  <a:lnTo>
                    <a:pt x="2532596" y="1037432"/>
                  </a:lnTo>
                  <a:cubicBezTo>
                    <a:pt x="2528494" y="1018980"/>
                    <a:pt x="2526444" y="1000528"/>
                    <a:pt x="2526444" y="982077"/>
                  </a:cubicBezTo>
                  <a:lnTo>
                    <a:pt x="2526444" y="982077"/>
                  </a:lnTo>
                  <a:cubicBezTo>
                    <a:pt x="2526444" y="857015"/>
                    <a:pt x="2626926" y="756556"/>
                    <a:pt x="2752017" y="756556"/>
                  </a:cubicBezTo>
                  <a:cubicBezTo>
                    <a:pt x="2877107" y="756556"/>
                    <a:pt x="2977589" y="857015"/>
                    <a:pt x="2977589" y="980026"/>
                  </a:cubicBezTo>
                  <a:cubicBezTo>
                    <a:pt x="2977589" y="980026"/>
                    <a:pt x="2977589" y="982077"/>
                    <a:pt x="2977589" y="982077"/>
                  </a:cubicBezTo>
                  <a:cubicBezTo>
                    <a:pt x="2977589" y="1000528"/>
                    <a:pt x="2975539" y="1021030"/>
                    <a:pt x="2971437" y="1037432"/>
                  </a:cubicBezTo>
                  <a:lnTo>
                    <a:pt x="3480001" y="1037432"/>
                  </a:lnTo>
                  <a:cubicBezTo>
                    <a:pt x="3514862" y="1037432"/>
                    <a:pt x="3551774" y="1010779"/>
                    <a:pt x="3549724" y="963625"/>
                  </a:cubicBezTo>
                  <a:lnTo>
                    <a:pt x="3549724" y="785259"/>
                  </a:lnTo>
                  <a:lnTo>
                    <a:pt x="3549724" y="557688"/>
                  </a:lnTo>
                  <a:lnTo>
                    <a:pt x="3502558" y="520785"/>
                  </a:lnTo>
                  <a:lnTo>
                    <a:pt x="3482052" y="47192"/>
                  </a:lnTo>
                  <a:cubicBezTo>
                    <a:pt x="3480001" y="20540"/>
                    <a:pt x="3457444" y="2088"/>
                    <a:pt x="3430785" y="38"/>
                  </a:cubicBezTo>
                  <a:lnTo>
                    <a:pt x="2608471" y="4138"/>
                  </a:lnTo>
                  <a:lnTo>
                    <a:pt x="2173730" y="4138"/>
                  </a:lnTo>
                  <a:lnTo>
                    <a:pt x="1736940" y="2088"/>
                  </a:lnTo>
                  <a:lnTo>
                    <a:pt x="1300149" y="2088"/>
                  </a:lnTo>
                  <a:lnTo>
                    <a:pt x="869510" y="2088"/>
                  </a:lnTo>
                  <a:lnTo>
                    <a:pt x="186640" y="38"/>
                  </a:lnTo>
                  <a:cubicBezTo>
                    <a:pt x="102563" y="-2013"/>
                    <a:pt x="-2021" y="79995"/>
                    <a:pt x="30" y="162002"/>
                  </a:cubicBezTo>
                  <a:close/>
                  <a:moveTo>
                    <a:pt x="3114983" y="867266"/>
                  </a:moveTo>
                  <a:lnTo>
                    <a:pt x="3114983" y="231709"/>
                  </a:lnTo>
                  <a:cubicBezTo>
                    <a:pt x="3114983" y="203006"/>
                    <a:pt x="3137541" y="180454"/>
                    <a:pt x="3166250" y="180454"/>
                  </a:cubicBezTo>
                  <a:lnTo>
                    <a:pt x="3291340" y="180454"/>
                  </a:lnTo>
                  <a:cubicBezTo>
                    <a:pt x="3320049" y="180454"/>
                    <a:pt x="3342607" y="203006"/>
                    <a:pt x="3342607" y="231709"/>
                  </a:cubicBezTo>
                  <a:lnTo>
                    <a:pt x="3342607" y="867266"/>
                  </a:lnTo>
                  <a:cubicBezTo>
                    <a:pt x="3342607" y="895969"/>
                    <a:pt x="3320049" y="918521"/>
                    <a:pt x="3291340" y="918521"/>
                  </a:cubicBezTo>
                  <a:lnTo>
                    <a:pt x="3166250" y="918521"/>
                  </a:lnTo>
                  <a:cubicBezTo>
                    <a:pt x="3137541" y="916471"/>
                    <a:pt x="3114983" y="893919"/>
                    <a:pt x="3114983" y="867266"/>
                  </a:cubicBezTo>
                  <a:lnTo>
                    <a:pt x="3114983" y="867266"/>
                  </a:lnTo>
                  <a:close/>
                  <a:moveTo>
                    <a:pt x="2341885" y="229658"/>
                  </a:moveTo>
                  <a:cubicBezTo>
                    <a:pt x="2341885" y="200956"/>
                    <a:pt x="2364441" y="178404"/>
                    <a:pt x="2393151" y="178404"/>
                  </a:cubicBezTo>
                  <a:lnTo>
                    <a:pt x="2911968" y="178404"/>
                  </a:lnTo>
                  <a:cubicBezTo>
                    <a:pt x="2940677" y="178404"/>
                    <a:pt x="2963235" y="200956"/>
                    <a:pt x="2963235" y="229658"/>
                  </a:cubicBezTo>
                  <a:lnTo>
                    <a:pt x="2963235" y="436727"/>
                  </a:lnTo>
                  <a:cubicBezTo>
                    <a:pt x="2963235" y="465430"/>
                    <a:pt x="2940677" y="487982"/>
                    <a:pt x="2911968" y="487982"/>
                  </a:cubicBezTo>
                  <a:lnTo>
                    <a:pt x="2393151" y="487982"/>
                  </a:lnTo>
                  <a:cubicBezTo>
                    <a:pt x="2364441" y="487982"/>
                    <a:pt x="2341885" y="465430"/>
                    <a:pt x="2341885" y="436727"/>
                  </a:cubicBezTo>
                  <a:lnTo>
                    <a:pt x="2341885" y="229658"/>
                  </a:lnTo>
                  <a:close/>
                  <a:moveTo>
                    <a:pt x="1601596" y="229658"/>
                  </a:moveTo>
                  <a:cubicBezTo>
                    <a:pt x="1601596" y="200956"/>
                    <a:pt x="1624153" y="178404"/>
                    <a:pt x="1652862" y="178404"/>
                  </a:cubicBezTo>
                  <a:lnTo>
                    <a:pt x="2171679" y="178404"/>
                  </a:lnTo>
                  <a:cubicBezTo>
                    <a:pt x="2200389" y="178404"/>
                    <a:pt x="2222946" y="200956"/>
                    <a:pt x="2222946" y="229658"/>
                  </a:cubicBezTo>
                  <a:lnTo>
                    <a:pt x="2222946" y="436727"/>
                  </a:lnTo>
                  <a:cubicBezTo>
                    <a:pt x="2222946" y="465430"/>
                    <a:pt x="2200389" y="487982"/>
                    <a:pt x="2171679" y="487982"/>
                  </a:cubicBezTo>
                  <a:lnTo>
                    <a:pt x="1650812" y="487982"/>
                  </a:lnTo>
                  <a:cubicBezTo>
                    <a:pt x="1622103" y="487982"/>
                    <a:pt x="1599545" y="465430"/>
                    <a:pt x="1599545" y="436727"/>
                  </a:cubicBezTo>
                  <a:lnTo>
                    <a:pt x="1599545" y="229658"/>
                  </a:lnTo>
                  <a:close/>
                  <a:moveTo>
                    <a:pt x="861307" y="229658"/>
                  </a:moveTo>
                  <a:cubicBezTo>
                    <a:pt x="861307" y="200956"/>
                    <a:pt x="883865" y="178404"/>
                    <a:pt x="912574" y="178404"/>
                  </a:cubicBezTo>
                  <a:lnTo>
                    <a:pt x="1431391" y="178404"/>
                  </a:lnTo>
                  <a:cubicBezTo>
                    <a:pt x="1460100" y="178404"/>
                    <a:pt x="1482657" y="200956"/>
                    <a:pt x="1482657" y="229658"/>
                  </a:cubicBezTo>
                  <a:lnTo>
                    <a:pt x="1482657" y="436727"/>
                  </a:lnTo>
                  <a:cubicBezTo>
                    <a:pt x="1482657" y="465430"/>
                    <a:pt x="1460100" y="487982"/>
                    <a:pt x="1431391" y="487982"/>
                  </a:cubicBezTo>
                  <a:lnTo>
                    <a:pt x="912574" y="487982"/>
                  </a:lnTo>
                  <a:cubicBezTo>
                    <a:pt x="883865" y="487982"/>
                    <a:pt x="861307" y="465430"/>
                    <a:pt x="861307" y="436727"/>
                  </a:cubicBezTo>
                  <a:cubicBezTo>
                    <a:pt x="861307" y="436727"/>
                    <a:pt x="861307" y="229658"/>
                    <a:pt x="861307" y="229658"/>
                  </a:cubicBezTo>
                  <a:close/>
                  <a:moveTo>
                    <a:pt x="125120" y="436727"/>
                  </a:moveTo>
                  <a:lnTo>
                    <a:pt x="125120" y="285013"/>
                  </a:lnTo>
                  <a:cubicBezTo>
                    <a:pt x="125120" y="231709"/>
                    <a:pt x="184589" y="178404"/>
                    <a:pt x="270717" y="178404"/>
                  </a:cubicBezTo>
                  <a:lnTo>
                    <a:pt x="695204" y="178404"/>
                  </a:lnTo>
                  <a:cubicBezTo>
                    <a:pt x="723913" y="178404"/>
                    <a:pt x="746470" y="200956"/>
                    <a:pt x="746470" y="229658"/>
                  </a:cubicBezTo>
                  <a:lnTo>
                    <a:pt x="746470" y="436727"/>
                  </a:lnTo>
                  <a:cubicBezTo>
                    <a:pt x="746470" y="465430"/>
                    <a:pt x="723913" y="487982"/>
                    <a:pt x="695204" y="487982"/>
                  </a:cubicBezTo>
                  <a:lnTo>
                    <a:pt x="176387" y="487982"/>
                  </a:lnTo>
                  <a:cubicBezTo>
                    <a:pt x="147678" y="485932"/>
                    <a:pt x="125120" y="463380"/>
                    <a:pt x="125120" y="436727"/>
                  </a:cubicBezTo>
                  <a:lnTo>
                    <a:pt x="125120" y="436727"/>
                  </a:ln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sz="100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76" name="Groupe 75">
            <a:extLst>
              <a:ext uri="{FF2B5EF4-FFF2-40B4-BE49-F238E27FC236}">
                <a16:creationId xmlns:a16="http://schemas.microsoft.com/office/drawing/2014/main" id="{681AF67A-CC0D-0043-A1F5-E66B5A22E931}"/>
              </a:ext>
            </a:extLst>
          </p:cNvPr>
          <p:cNvGrpSpPr/>
          <p:nvPr/>
        </p:nvGrpSpPr>
        <p:grpSpPr>
          <a:xfrm>
            <a:off x="2115364" y="2974097"/>
            <a:ext cx="1066824" cy="333565"/>
            <a:chOff x="10153612" y="7446909"/>
            <a:chExt cx="3477207" cy="1158800"/>
          </a:xfrm>
        </p:grpSpPr>
        <p:sp>
          <p:nvSpPr>
            <p:cNvPr id="77" name="Forme libre 76">
              <a:extLst>
                <a:ext uri="{FF2B5EF4-FFF2-40B4-BE49-F238E27FC236}">
                  <a16:creationId xmlns:a16="http://schemas.microsoft.com/office/drawing/2014/main" id="{24D525AF-FB0D-6D4E-8250-3AF54B0FA332}"/>
                </a:ext>
              </a:extLst>
            </p:cNvPr>
            <p:cNvSpPr/>
            <p:nvPr/>
          </p:nvSpPr>
          <p:spPr>
            <a:xfrm>
              <a:off x="10153612" y="7446909"/>
              <a:ext cx="3477207" cy="950811"/>
            </a:xfrm>
            <a:custGeom>
              <a:avLst/>
              <a:gdLst>
                <a:gd name="connsiteX0" fmla="*/ 10920 w 3477207"/>
                <a:gd name="connsiteY0" fmla="*/ 0 h 950810"/>
                <a:gd name="connsiteX1" fmla="*/ 2653003 w 3477207"/>
                <a:gd name="connsiteY1" fmla="*/ 0 h 950810"/>
                <a:gd name="connsiteX2" fmla="*/ 2685695 w 3477207"/>
                <a:gd name="connsiteY2" fmla="*/ 17828 h 950810"/>
                <a:gd name="connsiteX3" fmla="*/ 2685695 w 3477207"/>
                <a:gd name="connsiteY3" fmla="*/ 659625 h 950810"/>
                <a:gd name="connsiteX4" fmla="*/ 2694611 w 3477207"/>
                <a:gd name="connsiteY4" fmla="*/ 665568 h 950810"/>
                <a:gd name="connsiteX5" fmla="*/ 2869957 w 3477207"/>
                <a:gd name="connsiteY5" fmla="*/ 665568 h 950810"/>
                <a:gd name="connsiteX6" fmla="*/ 2899677 w 3477207"/>
                <a:gd name="connsiteY6" fmla="*/ 659625 h 950810"/>
                <a:gd name="connsiteX7" fmla="*/ 2899677 w 3477207"/>
                <a:gd name="connsiteY7" fmla="*/ 92110 h 950810"/>
                <a:gd name="connsiteX8" fmla="*/ 2914537 w 3477207"/>
                <a:gd name="connsiteY8" fmla="*/ 74282 h 950810"/>
                <a:gd name="connsiteX9" fmla="*/ 2953172 w 3477207"/>
                <a:gd name="connsiteY9" fmla="*/ 74282 h 950810"/>
                <a:gd name="connsiteX10" fmla="*/ 2971004 w 3477207"/>
                <a:gd name="connsiteY10" fmla="*/ 92110 h 950810"/>
                <a:gd name="connsiteX11" fmla="*/ 2971004 w 3477207"/>
                <a:gd name="connsiteY11" fmla="*/ 139650 h 950810"/>
                <a:gd name="connsiteX12" fmla="*/ 2994780 w 3477207"/>
                <a:gd name="connsiteY12" fmla="*/ 145593 h 950810"/>
                <a:gd name="connsiteX13" fmla="*/ 3289005 w 3477207"/>
                <a:gd name="connsiteY13" fmla="*/ 145593 h 950810"/>
                <a:gd name="connsiteX14" fmla="*/ 3321697 w 3477207"/>
                <a:gd name="connsiteY14" fmla="*/ 175306 h 950810"/>
                <a:gd name="connsiteX15" fmla="*/ 3488127 w 3477207"/>
                <a:gd name="connsiteY15" fmla="*/ 457578 h 950810"/>
                <a:gd name="connsiteX16" fmla="*/ 3497043 w 3477207"/>
                <a:gd name="connsiteY16" fmla="*/ 499176 h 950810"/>
                <a:gd name="connsiteX17" fmla="*/ 3497043 w 3477207"/>
                <a:gd name="connsiteY17" fmla="*/ 930012 h 950810"/>
                <a:gd name="connsiteX18" fmla="*/ 3479211 w 3477207"/>
                <a:gd name="connsiteY18" fmla="*/ 953782 h 950810"/>
                <a:gd name="connsiteX19" fmla="*/ 3375192 w 3477207"/>
                <a:gd name="connsiteY19" fmla="*/ 953782 h 950810"/>
                <a:gd name="connsiteX20" fmla="*/ 3375192 w 3477207"/>
                <a:gd name="connsiteY20" fmla="*/ 947840 h 950810"/>
                <a:gd name="connsiteX21" fmla="*/ 3300893 w 3477207"/>
                <a:gd name="connsiteY21" fmla="*/ 772534 h 950810"/>
                <a:gd name="connsiteX22" fmla="*/ 3122575 w 3477207"/>
                <a:gd name="connsiteY22" fmla="*/ 707166 h 950810"/>
                <a:gd name="connsiteX23" fmla="*/ 3122575 w 3477207"/>
                <a:gd name="connsiteY23" fmla="*/ 707166 h 950810"/>
                <a:gd name="connsiteX24" fmla="*/ 2872929 w 3477207"/>
                <a:gd name="connsiteY24" fmla="*/ 947840 h 950810"/>
                <a:gd name="connsiteX25" fmla="*/ 2872929 w 3477207"/>
                <a:gd name="connsiteY25" fmla="*/ 953782 h 950810"/>
                <a:gd name="connsiteX26" fmla="*/ 2676779 w 3477207"/>
                <a:gd name="connsiteY26" fmla="*/ 953782 h 950810"/>
                <a:gd name="connsiteX27" fmla="*/ 2676779 w 3477207"/>
                <a:gd name="connsiteY27" fmla="*/ 947840 h 950810"/>
                <a:gd name="connsiteX28" fmla="*/ 2602480 w 3477207"/>
                <a:gd name="connsiteY28" fmla="*/ 778476 h 950810"/>
                <a:gd name="connsiteX29" fmla="*/ 2424161 w 3477207"/>
                <a:gd name="connsiteY29" fmla="*/ 713108 h 950810"/>
                <a:gd name="connsiteX30" fmla="*/ 2424161 w 3477207"/>
                <a:gd name="connsiteY30" fmla="*/ 713108 h 950810"/>
                <a:gd name="connsiteX31" fmla="*/ 2198291 w 3477207"/>
                <a:gd name="connsiteY31" fmla="*/ 855730 h 950810"/>
                <a:gd name="connsiteX32" fmla="*/ 2147768 w 3477207"/>
                <a:gd name="connsiteY32" fmla="*/ 781448 h 950810"/>
                <a:gd name="connsiteX33" fmla="*/ 1969449 w 3477207"/>
                <a:gd name="connsiteY33" fmla="*/ 716079 h 950810"/>
                <a:gd name="connsiteX34" fmla="*/ 1969449 w 3477207"/>
                <a:gd name="connsiteY34" fmla="*/ 716079 h 950810"/>
                <a:gd name="connsiteX35" fmla="*/ 1719804 w 3477207"/>
                <a:gd name="connsiteY35" fmla="*/ 962696 h 950810"/>
                <a:gd name="connsiteX36" fmla="*/ 1169989 w 3477207"/>
                <a:gd name="connsiteY36" fmla="*/ 962696 h 950810"/>
                <a:gd name="connsiteX37" fmla="*/ 1169989 w 3477207"/>
                <a:gd name="connsiteY37" fmla="*/ 956753 h 950810"/>
                <a:gd name="connsiteX38" fmla="*/ 1095690 w 3477207"/>
                <a:gd name="connsiteY38" fmla="*/ 787390 h 950810"/>
                <a:gd name="connsiteX39" fmla="*/ 917371 w 3477207"/>
                <a:gd name="connsiteY39" fmla="*/ 722022 h 950810"/>
                <a:gd name="connsiteX40" fmla="*/ 917371 w 3477207"/>
                <a:gd name="connsiteY40" fmla="*/ 722022 h 950810"/>
                <a:gd name="connsiteX41" fmla="*/ 739053 w 3477207"/>
                <a:gd name="connsiteY41" fmla="*/ 787390 h 950810"/>
                <a:gd name="connsiteX42" fmla="*/ 688529 w 3477207"/>
                <a:gd name="connsiteY42" fmla="*/ 858701 h 950810"/>
                <a:gd name="connsiteX43" fmla="*/ 638006 w 3477207"/>
                <a:gd name="connsiteY43" fmla="*/ 787390 h 950810"/>
                <a:gd name="connsiteX44" fmla="*/ 459688 w 3477207"/>
                <a:gd name="connsiteY44" fmla="*/ 716079 h 950810"/>
                <a:gd name="connsiteX45" fmla="*/ 459688 w 3477207"/>
                <a:gd name="connsiteY45" fmla="*/ 716079 h 950810"/>
                <a:gd name="connsiteX46" fmla="*/ 210042 w 3477207"/>
                <a:gd name="connsiteY46" fmla="*/ 962696 h 950810"/>
                <a:gd name="connsiteX47" fmla="*/ 210042 w 3477207"/>
                <a:gd name="connsiteY47" fmla="*/ 956753 h 950810"/>
                <a:gd name="connsiteX48" fmla="*/ 25780 w 3477207"/>
                <a:gd name="connsiteY48" fmla="*/ 956753 h 950810"/>
                <a:gd name="connsiteX49" fmla="*/ 7948 w 3477207"/>
                <a:gd name="connsiteY49" fmla="*/ 932983 h 950810"/>
                <a:gd name="connsiteX50" fmla="*/ 7948 w 3477207"/>
                <a:gd name="connsiteY50" fmla="*/ 17828 h 950810"/>
                <a:gd name="connsiteX51" fmla="*/ 10920 w 3477207"/>
                <a:gd name="connsiteY51" fmla="*/ 0 h 950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477207" h="950810">
                  <a:moveTo>
                    <a:pt x="10920" y="0"/>
                  </a:moveTo>
                  <a:lnTo>
                    <a:pt x="2653003" y="0"/>
                  </a:lnTo>
                  <a:cubicBezTo>
                    <a:pt x="2661919" y="0"/>
                    <a:pt x="2685695" y="5943"/>
                    <a:pt x="2685695" y="17828"/>
                  </a:cubicBezTo>
                  <a:lnTo>
                    <a:pt x="2685695" y="659625"/>
                  </a:lnTo>
                  <a:cubicBezTo>
                    <a:pt x="2685695" y="668539"/>
                    <a:pt x="2685695" y="665568"/>
                    <a:pt x="2694611" y="665568"/>
                  </a:cubicBezTo>
                  <a:lnTo>
                    <a:pt x="2869957" y="665568"/>
                  </a:lnTo>
                  <a:cubicBezTo>
                    <a:pt x="2878873" y="665568"/>
                    <a:pt x="2899677" y="671510"/>
                    <a:pt x="2899677" y="659625"/>
                  </a:cubicBezTo>
                  <a:lnTo>
                    <a:pt x="2899677" y="92110"/>
                  </a:lnTo>
                  <a:cubicBezTo>
                    <a:pt x="2899677" y="83196"/>
                    <a:pt x="2905621" y="74282"/>
                    <a:pt x="2914537" y="74282"/>
                  </a:cubicBezTo>
                  <a:lnTo>
                    <a:pt x="2953172" y="74282"/>
                  </a:lnTo>
                  <a:cubicBezTo>
                    <a:pt x="2962088" y="74282"/>
                    <a:pt x="2971004" y="83196"/>
                    <a:pt x="2971004" y="92110"/>
                  </a:cubicBezTo>
                  <a:lnTo>
                    <a:pt x="2971004" y="139650"/>
                  </a:lnTo>
                  <a:cubicBezTo>
                    <a:pt x="2971004" y="148564"/>
                    <a:pt x="2985864" y="145593"/>
                    <a:pt x="2994780" y="145593"/>
                  </a:cubicBezTo>
                  <a:lnTo>
                    <a:pt x="3289005" y="145593"/>
                  </a:lnTo>
                  <a:cubicBezTo>
                    <a:pt x="3297921" y="145593"/>
                    <a:pt x="3312781" y="160449"/>
                    <a:pt x="3321697" y="175306"/>
                  </a:cubicBezTo>
                  <a:lnTo>
                    <a:pt x="3488127" y="457578"/>
                  </a:lnTo>
                  <a:cubicBezTo>
                    <a:pt x="3494071" y="466492"/>
                    <a:pt x="3497043" y="490262"/>
                    <a:pt x="3497043" y="499176"/>
                  </a:cubicBezTo>
                  <a:lnTo>
                    <a:pt x="3497043" y="930012"/>
                  </a:lnTo>
                  <a:cubicBezTo>
                    <a:pt x="3497043" y="938926"/>
                    <a:pt x="3488127" y="953782"/>
                    <a:pt x="3479211" y="953782"/>
                  </a:cubicBezTo>
                  <a:lnTo>
                    <a:pt x="3375192" y="953782"/>
                  </a:lnTo>
                  <a:lnTo>
                    <a:pt x="3375192" y="947840"/>
                  </a:lnTo>
                  <a:cubicBezTo>
                    <a:pt x="3375192" y="882471"/>
                    <a:pt x="3345473" y="826017"/>
                    <a:pt x="3300893" y="772534"/>
                  </a:cubicBezTo>
                  <a:cubicBezTo>
                    <a:pt x="3253341" y="724993"/>
                    <a:pt x="3190930" y="707166"/>
                    <a:pt x="3122575" y="707166"/>
                  </a:cubicBezTo>
                  <a:lnTo>
                    <a:pt x="3122575" y="707166"/>
                  </a:lnTo>
                  <a:cubicBezTo>
                    <a:pt x="2979920" y="707166"/>
                    <a:pt x="2872929" y="811161"/>
                    <a:pt x="2872929" y="947840"/>
                  </a:cubicBezTo>
                  <a:lnTo>
                    <a:pt x="2872929" y="953782"/>
                  </a:lnTo>
                  <a:lnTo>
                    <a:pt x="2676779" y="953782"/>
                  </a:lnTo>
                  <a:lnTo>
                    <a:pt x="2676779" y="947840"/>
                  </a:lnTo>
                  <a:cubicBezTo>
                    <a:pt x="2676779" y="882471"/>
                    <a:pt x="2647059" y="826017"/>
                    <a:pt x="2602480" y="778476"/>
                  </a:cubicBezTo>
                  <a:cubicBezTo>
                    <a:pt x="2554928" y="730936"/>
                    <a:pt x="2489544" y="713108"/>
                    <a:pt x="2424161" y="713108"/>
                  </a:cubicBezTo>
                  <a:lnTo>
                    <a:pt x="2424161" y="713108"/>
                  </a:lnTo>
                  <a:cubicBezTo>
                    <a:pt x="2326086" y="713108"/>
                    <a:pt x="2233955" y="769563"/>
                    <a:pt x="2198291" y="855730"/>
                  </a:cubicBezTo>
                  <a:cubicBezTo>
                    <a:pt x="2183431" y="826017"/>
                    <a:pt x="2165600" y="805218"/>
                    <a:pt x="2147768" y="781448"/>
                  </a:cubicBezTo>
                  <a:cubicBezTo>
                    <a:pt x="2100216" y="733907"/>
                    <a:pt x="2037805" y="716079"/>
                    <a:pt x="1969449" y="716079"/>
                  </a:cubicBezTo>
                  <a:lnTo>
                    <a:pt x="1969449" y="716079"/>
                  </a:lnTo>
                  <a:cubicBezTo>
                    <a:pt x="1832739" y="716079"/>
                    <a:pt x="1719804" y="826017"/>
                    <a:pt x="1719804" y="962696"/>
                  </a:cubicBezTo>
                  <a:lnTo>
                    <a:pt x="1169989" y="962696"/>
                  </a:lnTo>
                  <a:lnTo>
                    <a:pt x="1169989" y="956753"/>
                  </a:lnTo>
                  <a:cubicBezTo>
                    <a:pt x="1169989" y="891385"/>
                    <a:pt x="1140269" y="834931"/>
                    <a:pt x="1095690" y="787390"/>
                  </a:cubicBezTo>
                  <a:cubicBezTo>
                    <a:pt x="1048138" y="739850"/>
                    <a:pt x="985727" y="722022"/>
                    <a:pt x="917371" y="722022"/>
                  </a:cubicBezTo>
                  <a:lnTo>
                    <a:pt x="917371" y="722022"/>
                  </a:lnTo>
                  <a:cubicBezTo>
                    <a:pt x="851988" y="722022"/>
                    <a:pt x="783632" y="739850"/>
                    <a:pt x="739053" y="787390"/>
                  </a:cubicBezTo>
                  <a:cubicBezTo>
                    <a:pt x="715277" y="811161"/>
                    <a:pt x="700417" y="828988"/>
                    <a:pt x="688529" y="858701"/>
                  </a:cubicBezTo>
                  <a:cubicBezTo>
                    <a:pt x="673669" y="828988"/>
                    <a:pt x="658810" y="811161"/>
                    <a:pt x="638006" y="787390"/>
                  </a:cubicBezTo>
                  <a:cubicBezTo>
                    <a:pt x="590454" y="739850"/>
                    <a:pt x="528043" y="716079"/>
                    <a:pt x="459688" y="716079"/>
                  </a:cubicBezTo>
                  <a:lnTo>
                    <a:pt x="459688" y="716079"/>
                  </a:lnTo>
                  <a:cubicBezTo>
                    <a:pt x="322977" y="716079"/>
                    <a:pt x="210042" y="826017"/>
                    <a:pt x="210042" y="962696"/>
                  </a:cubicBezTo>
                  <a:lnTo>
                    <a:pt x="210042" y="956753"/>
                  </a:lnTo>
                  <a:lnTo>
                    <a:pt x="25780" y="956753"/>
                  </a:lnTo>
                  <a:cubicBezTo>
                    <a:pt x="16864" y="956753"/>
                    <a:pt x="7948" y="941897"/>
                    <a:pt x="7948" y="932983"/>
                  </a:cubicBezTo>
                  <a:lnTo>
                    <a:pt x="7948" y="17828"/>
                  </a:lnTo>
                  <a:cubicBezTo>
                    <a:pt x="-6912" y="2971"/>
                    <a:pt x="2004" y="0"/>
                    <a:pt x="10920" y="0"/>
                  </a:cubicBez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sz="100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78" name="Forme libre 77">
              <a:extLst>
                <a:ext uri="{FF2B5EF4-FFF2-40B4-BE49-F238E27FC236}">
                  <a16:creationId xmlns:a16="http://schemas.microsoft.com/office/drawing/2014/main" id="{AABF0AEF-BA76-B746-BC79-8EC189B68173}"/>
                </a:ext>
              </a:extLst>
            </p:cNvPr>
            <p:cNvSpPr/>
            <p:nvPr/>
          </p:nvSpPr>
          <p:spPr>
            <a:xfrm>
              <a:off x="11861528" y="8391777"/>
              <a:ext cx="29720" cy="29713"/>
            </a:xfrm>
            <a:custGeom>
              <a:avLst/>
              <a:gdLst>
                <a:gd name="connsiteX0" fmla="*/ 0 w 0"/>
                <a:gd name="connsiteY0" fmla="*/ 0 h 0"/>
                <a:gd name="connsiteX1" fmla="*/ 0 w 0"/>
                <a:gd name="connsiteY1" fmla="*/ 0 h 0"/>
                <a:gd name="connsiteX2" fmla="*/ 0 w 0"/>
                <a:gd name="connsiteY2" fmla="*/ 0 h 0"/>
                <a:gd name="connsiteX3" fmla="*/ 0 w 0"/>
                <a:gd name="connsiteY3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2971"/>
                    <a:pt x="0" y="0"/>
                  </a:cubicBez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sz="100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79" name="Forme libre 78">
              <a:extLst>
                <a:ext uri="{FF2B5EF4-FFF2-40B4-BE49-F238E27FC236}">
                  <a16:creationId xmlns:a16="http://schemas.microsoft.com/office/drawing/2014/main" id="{57E93A16-C4AC-4543-B4BE-F667D9E14F44}"/>
                </a:ext>
              </a:extLst>
            </p:cNvPr>
            <p:cNvSpPr/>
            <p:nvPr/>
          </p:nvSpPr>
          <p:spPr>
            <a:xfrm>
              <a:off x="13097869" y="8278868"/>
              <a:ext cx="326917" cy="326841"/>
            </a:xfrm>
            <a:custGeom>
              <a:avLst/>
              <a:gdLst>
                <a:gd name="connsiteX0" fmla="*/ 175346 w 326916"/>
                <a:gd name="connsiteY0" fmla="*/ 350612 h 326841"/>
                <a:gd name="connsiteX1" fmla="*/ 175346 w 326916"/>
                <a:gd name="connsiteY1" fmla="*/ 350612 h 326841"/>
                <a:gd name="connsiteX2" fmla="*/ 0 w 326916"/>
                <a:gd name="connsiteY2" fmla="*/ 175306 h 326841"/>
                <a:gd name="connsiteX3" fmla="*/ 0 w 326916"/>
                <a:gd name="connsiteY3" fmla="*/ 175306 h 326841"/>
                <a:gd name="connsiteX4" fmla="*/ 0 w 326916"/>
                <a:gd name="connsiteY4" fmla="*/ 175306 h 326841"/>
                <a:gd name="connsiteX5" fmla="*/ 0 w 326916"/>
                <a:gd name="connsiteY5" fmla="*/ 175306 h 326841"/>
                <a:gd name="connsiteX6" fmla="*/ 0 w 326916"/>
                <a:gd name="connsiteY6" fmla="*/ 175306 h 326841"/>
                <a:gd name="connsiteX7" fmla="*/ 0 w 326916"/>
                <a:gd name="connsiteY7" fmla="*/ 175306 h 326841"/>
                <a:gd name="connsiteX8" fmla="*/ 175346 w 326916"/>
                <a:gd name="connsiteY8" fmla="*/ 0 h 326841"/>
                <a:gd name="connsiteX9" fmla="*/ 175346 w 326916"/>
                <a:gd name="connsiteY9" fmla="*/ 0 h 326841"/>
                <a:gd name="connsiteX10" fmla="*/ 350693 w 326916"/>
                <a:gd name="connsiteY10" fmla="*/ 175306 h 326841"/>
                <a:gd name="connsiteX11" fmla="*/ 350693 w 326916"/>
                <a:gd name="connsiteY11" fmla="*/ 175306 h 326841"/>
                <a:gd name="connsiteX12" fmla="*/ 350693 w 326916"/>
                <a:gd name="connsiteY12" fmla="*/ 175306 h 326841"/>
                <a:gd name="connsiteX13" fmla="*/ 350693 w 326916"/>
                <a:gd name="connsiteY13" fmla="*/ 175306 h 326841"/>
                <a:gd name="connsiteX14" fmla="*/ 350693 w 326916"/>
                <a:gd name="connsiteY14" fmla="*/ 175306 h 326841"/>
                <a:gd name="connsiteX15" fmla="*/ 175346 w 326916"/>
                <a:gd name="connsiteY15" fmla="*/ 350612 h 326841"/>
                <a:gd name="connsiteX16" fmla="*/ 175346 w 326916"/>
                <a:gd name="connsiteY16" fmla="*/ 350612 h 326841"/>
                <a:gd name="connsiteX17" fmla="*/ 175346 w 326916"/>
                <a:gd name="connsiteY17" fmla="*/ 350612 h 326841"/>
                <a:gd name="connsiteX18" fmla="*/ 175346 w 326916"/>
                <a:gd name="connsiteY18" fmla="*/ 350612 h 326841"/>
                <a:gd name="connsiteX19" fmla="*/ 175346 w 326916"/>
                <a:gd name="connsiteY19" fmla="*/ 350612 h 326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26916" h="326841">
                  <a:moveTo>
                    <a:pt x="175346" y="350612"/>
                  </a:moveTo>
                  <a:lnTo>
                    <a:pt x="175346" y="350612"/>
                  </a:lnTo>
                  <a:cubicBezTo>
                    <a:pt x="80243" y="350612"/>
                    <a:pt x="0" y="273358"/>
                    <a:pt x="0" y="175306"/>
                  </a:cubicBezTo>
                  <a:lnTo>
                    <a:pt x="0" y="175306"/>
                  </a:lnTo>
                  <a:cubicBezTo>
                    <a:pt x="0" y="175306"/>
                    <a:pt x="0" y="175306"/>
                    <a:pt x="0" y="175306"/>
                  </a:cubicBezTo>
                  <a:lnTo>
                    <a:pt x="0" y="175306"/>
                  </a:lnTo>
                  <a:lnTo>
                    <a:pt x="0" y="175306"/>
                  </a:lnTo>
                  <a:lnTo>
                    <a:pt x="0" y="175306"/>
                  </a:lnTo>
                  <a:cubicBezTo>
                    <a:pt x="0" y="77253"/>
                    <a:pt x="77271" y="0"/>
                    <a:pt x="175346" y="0"/>
                  </a:cubicBezTo>
                  <a:lnTo>
                    <a:pt x="175346" y="0"/>
                  </a:lnTo>
                  <a:cubicBezTo>
                    <a:pt x="273421" y="0"/>
                    <a:pt x="350693" y="77253"/>
                    <a:pt x="350693" y="175306"/>
                  </a:cubicBezTo>
                  <a:lnTo>
                    <a:pt x="350693" y="175306"/>
                  </a:lnTo>
                  <a:lnTo>
                    <a:pt x="350693" y="175306"/>
                  </a:lnTo>
                  <a:cubicBezTo>
                    <a:pt x="350693" y="175306"/>
                    <a:pt x="350693" y="175306"/>
                    <a:pt x="350693" y="175306"/>
                  </a:cubicBezTo>
                  <a:lnTo>
                    <a:pt x="350693" y="175306"/>
                  </a:lnTo>
                  <a:cubicBezTo>
                    <a:pt x="350693" y="270387"/>
                    <a:pt x="273421" y="350612"/>
                    <a:pt x="175346" y="350612"/>
                  </a:cubicBezTo>
                  <a:lnTo>
                    <a:pt x="175346" y="350612"/>
                  </a:lnTo>
                  <a:cubicBezTo>
                    <a:pt x="175346" y="350612"/>
                    <a:pt x="175346" y="350612"/>
                    <a:pt x="175346" y="350612"/>
                  </a:cubicBezTo>
                  <a:lnTo>
                    <a:pt x="175346" y="350612"/>
                  </a:lnTo>
                  <a:lnTo>
                    <a:pt x="175346" y="350612"/>
                  </a:ln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sz="100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80" name="Forme libre 79">
              <a:extLst>
                <a:ext uri="{FF2B5EF4-FFF2-40B4-BE49-F238E27FC236}">
                  <a16:creationId xmlns:a16="http://schemas.microsoft.com/office/drawing/2014/main" id="{69F8B489-4E83-5142-889F-5B5091FB4243}"/>
                </a:ext>
              </a:extLst>
            </p:cNvPr>
            <p:cNvSpPr/>
            <p:nvPr/>
          </p:nvSpPr>
          <p:spPr>
            <a:xfrm>
              <a:off x="12411343" y="8278868"/>
              <a:ext cx="326917" cy="326841"/>
            </a:xfrm>
            <a:custGeom>
              <a:avLst/>
              <a:gdLst>
                <a:gd name="connsiteX0" fmla="*/ 175346 w 326916"/>
                <a:gd name="connsiteY0" fmla="*/ 350612 h 326841"/>
                <a:gd name="connsiteX1" fmla="*/ 175346 w 326916"/>
                <a:gd name="connsiteY1" fmla="*/ 350612 h 326841"/>
                <a:gd name="connsiteX2" fmla="*/ 0 w 326916"/>
                <a:gd name="connsiteY2" fmla="*/ 175306 h 326841"/>
                <a:gd name="connsiteX3" fmla="*/ 0 w 326916"/>
                <a:gd name="connsiteY3" fmla="*/ 175306 h 326841"/>
                <a:gd name="connsiteX4" fmla="*/ 0 w 326916"/>
                <a:gd name="connsiteY4" fmla="*/ 175306 h 326841"/>
                <a:gd name="connsiteX5" fmla="*/ 0 w 326916"/>
                <a:gd name="connsiteY5" fmla="*/ 175306 h 326841"/>
                <a:gd name="connsiteX6" fmla="*/ 0 w 326916"/>
                <a:gd name="connsiteY6" fmla="*/ 175306 h 326841"/>
                <a:gd name="connsiteX7" fmla="*/ 0 w 326916"/>
                <a:gd name="connsiteY7" fmla="*/ 175306 h 326841"/>
                <a:gd name="connsiteX8" fmla="*/ 175346 w 326916"/>
                <a:gd name="connsiteY8" fmla="*/ 0 h 326841"/>
                <a:gd name="connsiteX9" fmla="*/ 175346 w 326916"/>
                <a:gd name="connsiteY9" fmla="*/ 0 h 326841"/>
                <a:gd name="connsiteX10" fmla="*/ 350693 w 326916"/>
                <a:gd name="connsiteY10" fmla="*/ 175306 h 326841"/>
                <a:gd name="connsiteX11" fmla="*/ 350693 w 326916"/>
                <a:gd name="connsiteY11" fmla="*/ 175306 h 326841"/>
                <a:gd name="connsiteX12" fmla="*/ 350693 w 326916"/>
                <a:gd name="connsiteY12" fmla="*/ 175306 h 326841"/>
                <a:gd name="connsiteX13" fmla="*/ 350693 w 326916"/>
                <a:gd name="connsiteY13" fmla="*/ 175306 h 326841"/>
                <a:gd name="connsiteX14" fmla="*/ 350693 w 326916"/>
                <a:gd name="connsiteY14" fmla="*/ 175306 h 326841"/>
                <a:gd name="connsiteX15" fmla="*/ 175346 w 326916"/>
                <a:gd name="connsiteY15" fmla="*/ 350612 h 326841"/>
                <a:gd name="connsiteX16" fmla="*/ 175346 w 326916"/>
                <a:gd name="connsiteY16" fmla="*/ 350612 h 326841"/>
                <a:gd name="connsiteX17" fmla="*/ 175346 w 326916"/>
                <a:gd name="connsiteY17" fmla="*/ 350612 h 326841"/>
                <a:gd name="connsiteX18" fmla="*/ 175346 w 326916"/>
                <a:gd name="connsiteY18" fmla="*/ 350612 h 326841"/>
                <a:gd name="connsiteX19" fmla="*/ 175346 w 326916"/>
                <a:gd name="connsiteY19" fmla="*/ 350612 h 326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26916" h="326841">
                  <a:moveTo>
                    <a:pt x="175346" y="350612"/>
                  </a:moveTo>
                  <a:lnTo>
                    <a:pt x="175346" y="350612"/>
                  </a:lnTo>
                  <a:cubicBezTo>
                    <a:pt x="80243" y="350612"/>
                    <a:pt x="0" y="273358"/>
                    <a:pt x="0" y="175306"/>
                  </a:cubicBezTo>
                  <a:lnTo>
                    <a:pt x="0" y="175306"/>
                  </a:lnTo>
                  <a:cubicBezTo>
                    <a:pt x="0" y="175306"/>
                    <a:pt x="0" y="175306"/>
                    <a:pt x="0" y="175306"/>
                  </a:cubicBezTo>
                  <a:lnTo>
                    <a:pt x="0" y="175306"/>
                  </a:lnTo>
                  <a:lnTo>
                    <a:pt x="0" y="175306"/>
                  </a:lnTo>
                  <a:lnTo>
                    <a:pt x="0" y="175306"/>
                  </a:lnTo>
                  <a:cubicBezTo>
                    <a:pt x="0" y="77253"/>
                    <a:pt x="77271" y="0"/>
                    <a:pt x="175346" y="0"/>
                  </a:cubicBezTo>
                  <a:lnTo>
                    <a:pt x="175346" y="0"/>
                  </a:lnTo>
                  <a:cubicBezTo>
                    <a:pt x="273421" y="0"/>
                    <a:pt x="350693" y="77253"/>
                    <a:pt x="350693" y="175306"/>
                  </a:cubicBezTo>
                  <a:lnTo>
                    <a:pt x="350693" y="175306"/>
                  </a:lnTo>
                  <a:lnTo>
                    <a:pt x="350693" y="175306"/>
                  </a:lnTo>
                  <a:cubicBezTo>
                    <a:pt x="350693" y="175306"/>
                    <a:pt x="350693" y="175306"/>
                    <a:pt x="350693" y="175306"/>
                  </a:cubicBezTo>
                  <a:lnTo>
                    <a:pt x="350693" y="175306"/>
                  </a:lnTo>
                  <a:cubicBezTo>
                    <a:pt x="347721" y="270387"/>
                    <a:pt x="270449" y="350612"/>
                    <a:pt x="175346" y="350612"/>
                  </a:cubicBezTo>
                  <a:lnTo>
                    <a:pt x="175346" y="350612"/>
                  </a:lnTo>
                  <a:cubicBezTo>
                    <a:pt x="175346" y="350612"/>
                    <a:pt x="175346" y="350612"/>
                    <a:pt x="175346" y="350612"/>
                  </a:cubicBezTo>
                  <a:lnTo>
                    <a:pt x="175346" y="350612"/>
                  </a:lnTo>
                  <a:lnTo>
                    <a:pt x="175346" y="350612"/>
                  </a:ln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sz="100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81" name="Forme libre 80">
              <a:extLst>
                <a:ext uri="{FF2B5EF4-FFF2-40B4-BE49-F238E27FC236}">
                  <a16:creationId xmlns:a16="http://schemas.microsoft.com/office/drawing/2014/main" id="{3864BD2E-2790-7749-BFC3-52BC9D4F0281}"/>
                </a:ext>
              </a:extLst>
            </p:cNvPr>
            <p:cNvSpPr/>
            <p:nvPr/>
          </p:nvSpPr>
          <p:spPr>
            <a:xfrm>
              <a:off x="11941771" y="8278868"/>
              <a:ext cx="326917" cy="326841"/>
            </a:xfrm>
            <a:custGeom>
              <a:avLst/>
              <a:gdLst>
                <a:gd name="connsiteX0" fmla="*/ 175346 w 326916"/>
                <a:gd name="connsiteY0" fmla="*/ 350612 h 326841"/>
                <a:gd name="connsiteX1" fmla="*/ 175346 w 326916"/>
                <a:gd name="connsiteY1" fmla="*/ 350612 h 326841"/>
                <a:gd name="connsiteX2" fmla="*/ 0 w 326916"/>
                <a:gd name="connsiteY2" fmla="*/ 175306 h 326841"/>
                <a:gd name="connsiteX3" fmla="*/ 0 w 326916"/>
                <a:gd name="connsiteY3" fmla="*/ 175306 h 326841"/>
                <a:gd name="connsiteX4" fmla="*/ 0 w 326916"/>
                <a:gd name="connsiteY4" fmla="*/ 175306 h 326841"/>
                <a:gd name="connsiteX5" fmla="*/ 0 w 326916"/>
                <a:gd name="connsiteY5" fmla="*/ 175306 h 326841"/>
                <a:gd name="connsiteX6" fmla="*/ 0 w 326916"/>
                <a:gd name="connsiteY6" fmla="*/ 175306 h 326841"/>
                <a:gd name="connsiteX7" fmla="*/ 0 w 326916"/>
                <a:gd name="connsiteY7" fmla="*/ 175306 h 326841"/>
                <a:gd name="connsiteX8" fmla="*/ 175346 w 326916"/>
                <a:gd name="connsiteY8" fmla="*/ 0 h 326841"/>
                <a:gd name="connsiteX9" fmla="*/ 175346 w 326916"/>
                <a:gd name="connsiteY9" fmla="*/ 0 h 326841"/>
                <a:gd name="connsiteX10" fmla="*/ 350693 w 326916"/>
                <a:gd name="connsiteY10" fmla="*/ 175306 h 326841"/>
                <a:gd name="connsiteX11" fmla="*/ 350693 w 326916"/>
                <a:gd name="connsiteY11" fmla="*/ 175306 h 326841"/>
                <a:gd name="connsiteX12" fmla="*/ 350693 w 326916"/>
                <a:gd name="connsiteY12" fmla="*/ 175306 h 326841"/>
                <a:gd name="connsiteX13" fmla="*/ 350693 w 326916"/>
                <a:gd name="connsiteY13" fmla="*/ 175306 h 326841"/>
                <a:gd name="connsiteX14" fmla="*/ 350693 w 326916"/>
                <a:gd name="connsiteY14" fmla="*/ 175306 h 326841"/>
                <a:gd name="connsiteX15" fmla="*/ 175346 w 326916"/>
                <a:gd name="connsiteY15" fmla="*/ 350612 h 326841"/>
                <a:gd name="connsiteX16" fmla="*/ 175346 w 326916"/>
                <a:gd name="connsiteY16" fmla="*/ 350612 h 326841"/>
                <a:gd name="connsiteX17" fmla="*/ 175346 w 326916"/>
                <a:gd name="connsiteY17" fmla="*/ 350612 h 326841"/>
                <a:gd name="connsiteX18" fmla="*/ 175346 w 326916"/>
                <a:gd name="connsiteY18" fmla="*/ 350612 h 326841"/>
                <a:gd name="connsiteX19" fmla="*/ 175346 w 326916"/>
                <a:gd name="connsiteY19" fmla="*/ 350612 h 326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26916" h="326841">
                  <a:moveTo>
                    <a:pt x="175346" y="350612"/>
                  </a:moveTo>
                  <a:lnTo>
                    <a:pt x="175346" y="350612"/>
                  </a:lnTo>
                  <a:cubicBezTo>
                    <a:pt x="80243" y="350612"/>
                    <a:pt x="0" y="273358"/>
                    <a:pt x="0" y="175306"/>
                  </a:cubicBezTo>
                  <a:lnTo>
                    <a:pt x="0" y="175306"/>
                  </a:lnTo>
                  <a:cubicBezTo>
                    <a:pt x="0" y="175306"/>
                    <a:pt x="0" y="175306"/>
                    <a:pt x="0" y="175306"/>
                  </a:cubicBezTo>
                  <a:lnTo>
                    <a:pt x="0" y="175306"/>
                  </a:lnTo>
                  <a:lnTo>
                    <a:pt x="0" y="175306"/>
                  </a:lnTo>
                  <a:lnTo>
                    <a:pt x="0" y="175306"/>
                  </a:lnTo>
                  <a:cubicBezTo>
                    <a:pt x="0" y="77253"/>
                    <a:pt x="77271" y="0"/>
                    <a:pt x="175346" y="0"/>
                  </a:cubicBezTo>
                  <a:lnTo>
                    <a:pt x="175346" y="0"/>
                  </a:lnTo>
                  <a:cubicBezTo>
                    <a:pt x="273422" y="0"/>
                    <a:pt x="350693" y="77253"/>
                    <a:pt x="350693" y="175306"/>
                  </a:cubicBezTo>
                  <a:lnTo>
                    <a:pt x="350693" y="175306"/>
                  </a:lnTo>
                  <a:lnTo>
                    <a:pt x="350693" y="175306"/>
                  </a:lnTo>
                  <a:cubicBezTo>
                    <a:pt x="350693" y="175306"/>
                    <a:pt x="350693" y="175306"/>
                    <a:pt x="350693" y="175306"/>
                  </a:cubicBezTo>
                  <a:lnTo>
                    <a:pt x="350693" y="175306"/>
                  </a:lnTo>
                  <a:cubicBezTo>
                    <a:pt x="347721" y="270387"/>
                    <a:pt x="270449" y="350612"/>
                    <a:pt x="175346" y="350612"/>
                  </a:cubicBezTo>
                  <a:lnTo>
                    <a:pt x="175346" y="350612"/>
                  </a:lnTo>
                  <a:cubicBezTo>
                    <a:pt x="175346" y="350612"/>
                    <a:pt x="175346" y="350612"/>
                    <a:pt x="175346" y="350612"/>
                  </a:cubicBezTo>
                  <a:lnTo>
                    <a:pt x="175346" y="350612"/>
                  </a:lnTo>
                  <a:lnTo>
                    <a:pt x="175346" y="350612"/>
                  </a:ln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sz="100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82" name="Forme libre 81">
              <a:extLst>
                <a:ext uri="{FF2B5EF4-FFF2-40B4-BE49-F238E27FC236}">
                  <a16:creationId xmlns:a16="http://schemas.microsoft.com/office/drawing/2014/main" id="{EB54E1CA-FAD7-EE4D-91BB-F94C7D3D038A}"/>
                </a:ext>
              </a:extLst>
            </p:cNvPr>
            <p:cNvSpPr/>
            <p:nvPr/>
          </p:nvSpPr>
          <p:spPr>
            <a:xfrm>
              <a:off x="10892665" y="8278868"/>
              <a:ext cx="326917" cy="326841"/>
            </a:xfrm>
            <a:custGeom>
              <a:avLst/>
              <a:gdLst>
                <a:gd name="connsiteX0" fmla="*/ 175346 w 326916"/>
                <a:gd name="connsiteY0" fmla="*/ 350612 h 326841"/>
                <a:gd name="connsiteX1" fmla="*/ 175346 w 326916"/>
                <a:gd name="connsiteY1" fmla="*/ 350612 h 326841"/>
                <a:gd name="connsiteX2" fmla="*/ 0 w 326916"/>
                <a:gd name="connsiteY2" fmla="*/ 175306 h 326841"/>
                <a:gd name="connsiteX3" fmla="*/ 0 w 326916"/>
                <a:gd name="connsiteY3" fmla="*/ 175306 h 326841"/>
                <a:gd name="connsiteX4" fmla="*/ 0 w 326916"/>
                <a:gd name="connsiteY4" fmla="*/ 175306 h 326841"/>
                <a:gd name="connsiteX5" fmla="*/ 0 w 326916"/>
                <a:gd name="connsiteY5" fmla="*/ 175306 h 326841"/>
                <a:gd name="connsiteX6" fmla="*/ 0 w 326916"/>
                <a:gd name="connsiteY6" fmla="*/ 175306 h 326841"/>
                <a:gd name="connsiteX7" fmla="*/ 0 w 326916"/>
                <a:gd name="connsiteY7" fmla="*/ 175306 h 326841"/>
                <a:gd name="connsiteX8" fmla="*/ 175346 w 326916"/>
                <a:gd name="connsiteY8" fmla="*/ 0 h 326841"/>
                <a:gd name="connsiteX9" fmla="*/ 175346 w 326916"/>
                <a:gd name="connsiteY9" fmla="*/ 0 h 326841"/>
                <a:gd name="connsiteX10" fmla="*/ 350693 w 326916"/>
                <a:gd name="connsiteY10" fmla="*/ 175306 h 326841"/>
                <a:gd name="connsiteX11" fmla="*/ 350693 w 326916"/>
                <a:gd name="connsiteY11" fmla="*/ 175306 h 326841"/>
                <a:gd name="connsiteX12" fmla="*/ 350693 w 326916"/>
                <a:gd name="connsiteY12" fmla="*/ 175306 h 326841"/>
                <a:gd name="connsiteX13" fmla="*/ 350693 w 326916"/>
                <a:gd name="connsiteY13" fmla="*/ 175306 h 326841"/>
                <a:gd name="connsiteX14" fmla="*/ 350693 w 326916"/>
                <a:gd name="connsiteY14" fmla="*/ 175306 h 326841"/>
                <a:gd name="connsiteX15" fmla="*/ 175346 w 326916"/>
                <a:gd name="connsiteY15" fmla="*/ 350612 h 326841"/>
                <a:gd name="connsiteX16" fmla="*/ 175346 w 326916"/>
                <a:gd name="connsiteY16" fmla="*/ 350612 h 326841"/>
                <a:gd name="connsiteX17" fmla="*/ 175346 w 326916"/>
                <a:gd name="connsiteY17" fmla="*/ 350612 h 326841"/>
                <a:gd name="connsiteX18" fmla="*/ 175346 w 326916"/>
                <a:gd name="connsiteY18" fmla="*/ 350612 h 326841"/>
                <a:gd name="connsiteX19" fmla="*/ 175346 w 326916"/>
                <a:gd name="connsiteY19" fmla="*/ 350612 h 326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26916" h="326841">
                  <a:moveTo>
                    <a:pt x="175346" y="350612"/>
                  </a:moveTo>
                  <a:lnTo>
                    <a:pt x="175346" y="350612"/>
                  </a:lnTo>
                  <a:cubicBezTo>
                    <a:pt x="80243" y="350612"/>
                    <a:pt x="0" y="273358"/>
                    <a:pt x="0" y="175306"/>
                  </a:cubicBezTo>
                  <a:lnTo>
                    <a:pt x="0" y="175306"/>
                  </a:lnTo>
                  <a:cubicBezTo>
                    <a:pt x="0" y="175306"/>
                    <a:pt x="0" y="175306"/>
                    <a:pt x="0" y="175306"/>
                  </a:cubicBezTo>
                  <a:lnTo>
                    <a:pt x="0" y="175306"/>
                  </a:lnTo>
                  <a:lnTo>
                    <a:pt x="0" y="175306"/>
                  </a:lnTo>
                  <a:lnTo>
                    <a:pt x="0" y="175306"/>
                  </a:lnTo>
                  <a:cubicBezTo>
                    <a:pt x="0" y="77253"/>
                    <a:pt x="77271" y="0"/>
                    <a:pt x="175346" y="0"/>
                  </a:cubicBezTo>
                  <a:lnTo>
                    <a:pt x="175346" y="0"/>
                  </a:lnTo>
                  <a:cubicBezTo>
                    <a:pt x="273421" y="0"/>
                    <a:pt x="350693" y="77253"/>
                    <a:pt x="350693" y="175306"/>
                  </a:cubicBezTo>
                  <a:lnTo>
                    <a:pt x="350693" y="175306"/>
                  </a:lnTo>
                  <a:lnTo>
                    <a:pt x="350693" y="175306"/>
                  </a:lnTo>
                  <a:cubicBezTo>
                    <a:pt x="350693" y="175306"/>
                    <a:pt x="350693" y="175306"/>
                    <a:pt x="350693" y="175306"/>
                  </a:cubicBezTo>
                  <a:lnTo>
                    <a:pt x="350693" y="175306"/>
                  </a:lnTo>
                  <a:cubicBezTo>
                    <a:pt x="350693" y="270387"/>
                    <a:pt x="273421" y="350612"/>
                    <a:pt x="175346" y="350612"/>
                  </a:cubicBezTo>
                  <a:lnTo>
                    <a:pt x="175346" y="350612"/>
                  </a:lnTo>
                  <a:cubicBezTo>
                    <a:pt x="175346" y="350612"/>
                    <a:pt x="175346" y="350612"/>
                    <a:pt x="175346" y="350612"/>
                  </a:cubicBezTo>
                  <a:lnTo>
                    <a:pt x="175346" y="350612"/>
                  </a:lnTo>
                  <a:lnTo>
                    <a:pt x="175346" y="350612"/>
                  </a:ln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sz="100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83" name="Forme libre 82">
              <a:extLst>
                <a:ext uri="{FF2B5EF4-FFF2-40B4-BE49-F238E27FC236}">
                  <a16:creationId xmlns:a16="http://schemas.microsoft.com/office/drawing/2014/main" id="{AF99BB37-B012-E44B-B15C-0431AA533EE1}"/>
                </a:ext>
              </a:extLst>
            </p:cNvPr>
            <p:cNvSpPr/>
            <p:nvPr/>
          </p:nvSpPr>
          <p:spPr>
            <a:xfrm>
              <a:off x="10429038" y="8278868"/>
              <a:ext cx="326917" cy="326841"/>
            </a:xfrm>
            <a:custGeom>
              <a:avLst/>
              <a:gdLst>
                <a:gd name="connsiteX0" fmla="*/ 175346 w 326916"/>
                <a:gd name="connsiteY0" fmla="*/ 350612 h 326841"/>
                <a:gd name="connsiteX1" fmla="*/ 175346 w 326916"/>
                <a:gd name="connsiteY1" fmla="*/ 350612 h 326841"/>
                <a:gd name="connsiteX2" fmla="*/ 0 w 326916"/>
                <a:gd name="connsiteY2" fmla="*/ 175306 h 326841"/>
                <a:gd name="connsiteX3" fmla="*/ 0 w 326916"/>
                <a:gd name="connsiteY3" fmla="*/ 175306 h 326841"/>
                <a:gd name="connsiteX4" fmla="*/ 0 w 326916"/>
                <a:gd name="connsiteY4" fmla="*/ 175306 h 326841"/>
                <a:gd name="connsiteX5" fmla="*/ 0 w 326916"/>
                <a:gd name="connsiteY5" fmla="*/ 175306 h 326841"/>
                <a:gd name="connsiteX6" fmla="*/ 0 w 326916"/>
                <a:gd name="connsiteY6" fmla="*/ 175306 h 326841"/>
                <a:gd name="connsiteX7" fmla="*/ 0 w 326916"/>
                <a:gd name="connsiteY7" fmla="*/ 175306 h 326841"/>
                <a:gd name="connsiteX8" fmla="*/ 175346 w 326916"/>
                <a:gd name="connsiteY8" fmla="*/ 0 h 326841"/>
                <a:gd name="connsiteX9" fmla="*/ 175346 w 326916"/>
                <a:gd name="connsiteY9" fmla="*/ 0 h 326841"/>
                <a:gd name="connsiteX10" fmla="*/ 350693 w 326916"/>
                <a:gd name="connsiteY10" fmla="*/ 175306 h 326841"/>
                <a:gd name="connsiteX11" fmla="*/ 350693 w 326916"/>
                <a:gd name="connsiteY11" fmla="*/ 175306 h 326841"/>
                <a:gd name="connsiteX12" fmla="*/ 350693 w 326916"/>
                <a:gd name="connsiteY12" fmla="*/ 175306 h 326841"/>
                <a:gd name="connsiteX13" fmla="*/ 350693 w 326916"/>
                <a:gd name="connsiteY13" fmla="*/ 175306 h 326841"/>
                <a:gd name="connsiteX14" fmla="*/ 350693 w 326916"/>
                <a:gd name="connsiteY14" fmla="*/ 175306 h 326841"/>
                <a:gd name="connsiteX15" fmla="*/ 175346 w 326916"/>
                <a:gd name="connsiteY15" fmla="*/ 350612 h 326841"/>
                <a:gd name="connsiteX16" fmla="*/ 175346 w 326916"/>
                <a:gd name="connsiteY16" fmla="*/ 350612 h 326841"/>
                <a:gd name="connsiteX17" fmla="*/ 175346 w 326916"/>
                <a:gd name="connsiteY17" fmla="*/ 350612 h 326841"/>
                <a:gd name="connsiteX18" fmla="*/ 175346 w 326916"/>
                <a:gd name="connsiteY18" fmla="*/ 350612 h 326841"/>
                <a:gd name="connsiteX19" fmla="*/ 175346 w 326916"/>
                <a:gd name="connsiteY19" fmla="*/ 350612 h 326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26916" h="326841">
                  <a:moveTo>
                    <a:pt x="175346" y="350612"/>
                  </a:moveTo>
                  <a:lnTo>
                    <a:pt x="175346" y="350612"/>
                  </a:lnTo>
                  <a:cubicBezTo>
                    <a:pt x="80243" y="350612"/>
                    <a:pt x="0" y="273358"/>
                    <a:pt x="0" y="175306"/>
                  </a:cubicBezTo>
                  <a:lnTo>
                    <a:pt x="0" y="175306"/>
                  </a:lnTo>
                  <a:cubicBezTo>
                    <a:pt x="0" y="175306"/>
                    <a:pt x="0" y="175306"/>
                    <a:pt x="0" y="175306"/>
                  </a:cubicBezTo>
                  <a:lnTo>
                    <a:pt x="0" y="175306"/>
                  </a:lnTo>
                  <a:lnTo>
                    <a:pt x="0" y="175306"/>
                  </a:lnTo>
                  <a:lnTo>
                    <a:pt x="0" y="175306"/>
                  </a:lnTo>
                  <a:cubicBezTo>
                    <a:pt x="0" y="77253"/>
                    <a:pt x="77271" y="0"/>
                    <a:pt x="175346" y="0"/>
                  </a:cubicBezTo>
                  <a:lnTo>
                    <a:pt x="175346" y="0"/>
                  </a:lnTo>
                  <a:cubicBezTo>
                    <a:pt x="273421" y="0"/>
                    <a:pt x="350693" y="77253"/>
                    <a:pt x="350693" y="175306"/>
                  </a:cubicBezTo>
                  <a:lnTo>
                    <a:pt x="350693" y="175306"/>
                  </a:lnTo>
                  <a:lnTo>
                    <a:pt x="350693" y="175306"/>
                  </a:lnTo>
                  <a:cubicBezTo>
                    <a:pt x="350693" y="175306"/>
                    <a:pt x="350693" y="175306"/>
                    <a:pt x="350693" y="175306"/>
                  </a:cubicBezTo>
                  <a:lnTo>
                    <a:pt x="350693" y="175306"/>
                  </a:lnTo>
                  <a:cubicBezTo>
                    <a:pt x="350693" y="270387"/>
                    <a:pt x="270449" y="350612"/>
                    <a:pt x="175346" y="350612"/>
                  </a:cubicBezTo>
                  <a:lnTo>
                    <a:pt x="175346" y="350612"/>
                  </a:lnTo>
                  <a:cubicBezTo>
                    <a:pt x="175346" y="350612"/>
                    <a:pt x="175346" y="350612"/>
                    <a:pt x="175346" y="350612"/>
                  </a:cubicBezTo>
                  <a:lnTo>
                    <a:pt x="175346" y="350612"/>
                  </a:lnTo>
                  <a:lnTo>
                    <a:pt x="175346" y="350612"/>
                  </a:ln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sz="1000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sp>
        <p:nvSpPr>
          <p:cNvPr id="143" name="Titre 1">
            <a:extLst>
              <a:ext uri="{FF2B5EF4-FFF2-40B4-BE49-F238E27FC236}">
                <a16:creationId xmlns:a16="http://schemas.microsoft.com/office/drawing/2014/main" id="{D3227072-BA05-BE41-8154-AC4B21B96717}"/>
              </a:ext>
            </a:extLst>
          </p:cNvPr>
          <p:cNvSpPr txBox="1">
            <a:spLocks/>
          </p:cNvSpPr>
          <p:nvPr/>
        </p:nvSpPr>
        <p:spPr>
          <a:xfrm>
            <a:off x="5171899" y="4369510"/>
            <a:ext cx="908113" cy="374077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80000"/>
              </a:lnSpc>
              <a:defRPr/>
            </a:pPr>
            <a:r>
              <a:rPr lang="fr-FR" sz="1000" b="1" dirty="0">
                <a:solidFill>
                  <a:schemeClr val="bg1"/>
                </a:solidFill>
              </a:rPr>
              <a:t>TRANSPORT MARITIME </a:t>
            </a:r>
            <a:br>
              <a:rPr lang="fr-FR" sz="1000" b="1" dirty="0">
                <a:solidFill>
                  <a:schemeClr val="bg1"/>
                </a:solidFill>
              </a:rPr>
            </a:br>
            <a:r>
              <a:rPr lang="fr-FR" sz="1000" b="1" dirty="0">
                <a:solidFill>
                  <a:schemeClr val="bg1"/>
                </a:solidFill>
              </a:rPr>
              <a:t>ET FLUVIAL</a:t>
            </a:r>
          </a:p>
        </p:txBody>
      </p:sp>
      <p:sp>
        <p:nvSpPr>
          <p:cNvPr id="45" name="Titre 1">
            <a:extLst>
              <a:ext uri="{FF2B5EF4-FFF2-40B4-BE49-F238E27FC236}">
                <a16:creationId xmlns:a16="http://schemas.microsoft.com/office/drawing/2014/main" id="{F1A283CC-3F18-0547-B31F-BCF790837FBD}"/>
              </a:ext>
            </a:extLst>
          </p:cNvPr>
          <p:cNvSpPr txBox="1">
            <a:spLocks/>
          </p:cNvSpPr>
          <p:nvPr/>
        </p:nvSpPr>
        <p:spPr>
          <a:xfrm>
            <a:off x="4093467" y="5478726"/>
            <a:ext cx="1220973" cy="127856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80000"/>
              </a:lnSpc>
              <a:defRPr/>
            </a:pPr>
            <a:r>
              <a:rPr lang="fr-FR" sz="1000" b="1" dirty="0">
                <a:solidFill>
                  <a:schemeClr val="bg1"/>
                </a:solidFill>
              </a:rPr>
              <a:t>INTERMÉDIAIRES</a:t>
            </a:r>
          </a:p>
        </p:txBody>
      </p:sp>
      <p:grpSp>
        <p:nvGrpSpPr>
          <p:cNvPr id="129" name="Groupe 128">
            <a:extLst>
              <a:ext uri="{FF2B5EF4-FFF2-40B4-BE49-F238E27FC236}">
                <a16:creationId xmlns:a16="http://schemas.microsoft.com/office/drawing/2014/main" id="{A852AEFF-8124-B544-A07C-1FAFFC27AC8B}"/>
              </a:ext>
            </a:extLst>
          </p:cNvPr>
          <p:cNvGrpSpPr/>
          <p:nvPr/>
        </p:nvGrpSpPr>
        <p:grpSpPr>
          <a:xfrm>
            <a:off x="5335999" y="3569460"/>
            <a:ext cx="449275" cy="652200"/>
            <a:chOff x="7671845" y="1800531"/>
            <a:chExt cx="1043948" cy="1515472"/>
          </a:xfrm>
        </p:grpSpPr>
        <p:sp>
          <p:nvSpPr>
            <p:cNvPr id="87" name="Forme libre 86">
              <a:extLst>
                <a:ext uri="{FF2B5EF4-FFF2-40B4-BE49-F238E27FC236}">
                  <a16:creationId xmlns:a16="http://schemas.microsoft.com/office/drawing/2014/main" id="{7D772E86-E233-AA49-9C46-A9A707DBEC5A}"/>
                </a:ext>
              </a:extLst>
            </p:cNvPr>
            <p:cNvSpPr/>
            <p:nvPr/>
          </p:nvSpPr>
          <p:spPr>
            <a:xfrm>
              <a:off x="7744147" y="2162036"/>
              <a:ext cx="898253" cy="404769"/>
            </a:xfrm>
            <a:custGeom>
              <a:avLst/>
              <a:gdLst>
                <a:gd name="connsiteX0" fmla="*/ 1521456 w 1543050"/>
                <a:gd name="connsiteY0" fmla="*/ 700838 h 695325"/>
                <a:gd name="connsiteX1" fmla="*/ 1511013 w 1543050"/>
                <a:gd name="connsiteY1" fmla="*/ 699031 h 695325"/>
                <a:gd name="connsiteX2" fmla="*/ 776255 w 1543050"/>
                <a:gd name="connsiteY2" fmla="*/ 436621 h 695325"/>
                <a:gd name="connsiteX3" fmla="*/ 41497 w 1543050"/>
                <a:gd name="connsiteY3" fmla="*/ 699031 h 695325"/>
                <a:gd name="connsiteX4" fmla="*/ 13164 w 1543050"/>
                <a:gd name="connsiteY4" fmla="*/ 695173 h 695325"/>
                <a:gd name="connsiteX5" fmla="*/ 0 w 1543050"/>
                <a:gd name="connsiteY5" fmla="*/ 669791 h 695325"/>
                <a:gd name="connsiteX6" fmla="*/ 0 w 1543050"/>
                <a:gd name="connsiteY6" fmla="*/ 31054 h 695325"/>
                <a:gd name="connsiteX7" fmla="*/ 31054 w 1543050"/>
                <a:gd name="connsiteY7" fmla="*/ 0 h 695325"/>
                <a:gd name="connsiteX8" fmla="*/ 1521450 w 1543050"/>
                <a:gd name="connsiteY8" fmla="*/ 0 h 695325"/>
                <a:gd name="connsiteX9" fmla="*/ 1552503 w 1543050"/>
                <a:gd name="connsiteY9" fmla="*/ 31054 h 695325"/>
                <a:gd name="connsiteX10" fmla="*/ 1552503 w 1543050"/>
                <a:gd name="connsiteY10" fmla="*/ 669791 h 695325"/>
                <a:gd name="connsiteX11" fmla="*/ 1539339 w 1543050"/>
                <a:gd name="connsiteY11" fmla="*/ 695173 h 695325"/>
                <a:gd name="connsiteX12" fmla="*/ 1521456 w 1543050"/>
                <a:gd name="connsiteY12" fmla="*/ 700838 h 695325"/>
                <a:gd name="connsiteX13" fmla="*/ 776255 w 1543050"/>
                <a:gd name="connsiteY13" fmla="*/ 372601 h 695325"/>
                <a:gd name="connsiteX14" fmla="*/ 786698 w 1543050"/>
                <a:gd name="connsiteY14" fmla="*/ 374408 h 695325"/>
                <a:gd name="connsiteX15" fmla="*/ 1490402 w 1543050"/>
                <a:gd name="connsiteY15" fmla="*/ 625724 h 695325"/>
                <a:gd name="connsiteX16" fmla="*/ 1490402 w 1543050"/>
                <a:gd name="connsiteY16" fmla="*/ 62101 h 695325"/>
                <a:gd name="connsiteX17" fmla="*/ 62101 w 1543050"/>
                <a:gd name="connsiteY17" fmla="*/ 62101 h 695325"/>
                <a:gd name="connsiteX18" fmla="*/ 62101 w 1543050"/>
                <a:gd name="connsiteY18" fmla="*/ 625731 h 695325"/>
                <a:gd name="connsiteX19" fmla="*/ 765812 w 1543050"/>
                <a:gd name="connsiteY19" fmla="*/ 374415 h 695325"/>
                <a:gd name="connsiteX20" fmla="*/ 776255 w 1543050"/>
                <a:gd name="connsiteY20" fmla="*/ 372601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43050" h="695325">
                  <a:moveTo>
                    <a:pt x="1521456" y="700838"/>
                  </a:moveTo>
                  <a:cubicBezTo>
                    <a:pt x="1517940" y="700838"/>
                    <a:pt x="1514411" y="700240"/>
                    <a:pt x="1511013" y="699031"/>
                  </a:cubicBezTo>
                  <a:lnTo>
                    <a:pt x="776255" y="436621"/>
                  </a:lnTo>
                  <a:lnTo>
                    <a:pt x="41497" y="699031"/>
                  </a:lnTo>
                  <a:cubicBezTo>
                    <a:pt x="31981" y="702422"/>
                    <a:pt x="21419" y="700983"/>
                    <a:pt x="13164" y="695173"/>
                  </a:cubicBezTo>
                  <a:cubicBezTo>
                    <a:pt x="4909" y="689357"/>
                    <a:pt x="0" y="679886"/>
                    <a:pt x="0" y="669791"/>
                  </a:cubicBezTo>
                  <a:lnTo>
                    <a:pt x="0" y="31054"/>
                  </a:lnTo>
                  <a:cubicBezTo>
                    <a:pt x="0" y="13907"/>
                    <a:pt x="13900" y="0"/>
                    <a:pt x="31054" y="0"/>
                  </a:cubicBezTo>
                  <a:lnTo>
                    <a:pt x="1521450" y="0"/>
                  </a:lnTo>
                  <a:cubicBezTo>
                    <a:pt x="1538597" y="0"/>
                    <a:pt x="1552503" y="13900"/>
                    <a:pt x="1552503" y="31054"/>
                  </a:cubicBezTo>
                  <a:lnTo>
                    <a:pt x="1552503" y="669791"/>
                  </a:lnTo>
                  <a:cubicBezTo>
                    <a:pt x="1552503" y="679886"/>
                    <a:pt x="1547594" y="689357"/>
                    <a:pt x="1539339" y="695173"/>
                  </a:cubicBezTo>
                  <a:cubicBezTo>
                    <a:pt x="1534042" y="698906"/>
                    <a:pt x="1527779" y="700838"/>
                    <a:pt x="1521456" y="700838"/>
                  </a:cubicBezTo>
                  <a:close/>
                  <a:moveTo>
                    <a:pt x="776255" y="372601"/>
                  </a:moveTo>
                  <a:cubicBezTo>
                    <a:pt x="779791" y="372601"/>
                    <a:pt x="783320" y="373205"/>
                    <a:pt x="786698" y="374408"/>
                  </a:cubicBezTo>
                  <a:lnTo>
                    <a:pt x="1490402" y="625724"/>
                  </a:lnTo>
                  <a:lnTo>
                    <a:pt x="1490402" y="62101"/>
                  </a:lnTo>
                  <a:lnTo>
                    <a:pt x="62101" y="62101"/>
                  </a:lnTo>
                  <a:lnTo>
                    <a:pt x="62101" y="625731"/>
                  </a:lnTo>
                  <a:lnTo>
                    <a:pt x="765812" y="374415"/>
                  </a:lnTo>
                  <a:cubicBezTo>
                    <a:pt x="769190" y="373205"/>
                    <a:pt x="772719" y="372601"/>
                    <a:pt x="776255" y="372601"/>
                  </a:cubicBezTo>
                  <a:close/>
                </a:path>
              </a:pathLst>
            </a:custGeom>
            <a:solidFill>
              <a:schemeClr val="bg1"/>
            </a:solidFill>
            <a:ln w="6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00" dirty="0"/>
            </a:p>
          </p:txBody>
        </p:sp>
        <p:sp>
          <p:nvSpPr>
            <p:cNvPr id="89" name="Forme libre 88">
              <a:extLst>
                <a:ext uri="{FF2B5EF4-FFF2-40B4-BE49-F238E27FC236}">
                  <a16:creationId xmlns:a16="http://schemas.microsoft.com/office/drawing/2014/main" id="{68063BB0-AFFD-384F-8FAD-4EFC5A349235}"/>
                </a:ext>
              </a:extLst>
            </p:cNvPr>
            <p:cNvSpPr/>
            <p:nvPr/>
          </p:nvSpPr>
          <p:spPr>
            <a:xfrm>
              <a:off x="7671845" y="2378936"/>
              <a:ext cx="537843" cy="937067"/>
            </a:xfrm>
            <a:custGeom>
              <a:avLst/>
              <a:gdLst>
                <a:gd name="connsiteX0" fmla="*/ 900458 w 923925"/>
                <a:gd name="connsiteY0" fmla="*/ 1614601 h 1609725"/>
                <a:gd name="connsiteX1" fmla="*/ 341554 w 923925"/>
                <a:gd name="connsiteY1" fmla="*/ 1614601 h 1609725"/>
                <a:gd name="connsiteX2" fmla="*/ 311433 w 923925"/>
                <a:gd name="connsiteY2" fmla="*/ 1591085 h 1609725"/>
                <a:gd name="connsiteX3" fmla="*/ 934 w 923925"/>
                <a:gd name="connsiteY3" fmla="*/ 349087 h 1609725"/>
                <a:gd name="connsiteX4" fmla="*/ 20611 w 923925"/>
                <a:gd name="connsiteY4" fmla="*/ 312316 h 1609725"/>
                <a:gd name="connsiteX5" fmla="*/ 890014 w 923925"/>
                <a:gd name="connsiteY5" fmla="*/ 1816 h 1609725"/>
                <a:gd name="connsiteX6" fmla="*/ 918341 w 923925"/>
                <a:gd name="connsiteY6" fmla="*/ 5674 h 1609725"/>
                <a:gd name="connsiteX7" fmla="*/ 931512 w 923925"/>
                <a:gd name="connsiteY7" fmla="*/ 31056 h 1609725"/>
                <a:gd name="connsiteX8" fmla="*/ 931512 w 923925"/>
                <a:gd name="connsiteY8" fmla="*/ 1583560 h 1609725"/>
                <a:gd name="connsiteX9" fmla="*/ 900458 w 923925"/>
                <a:gd name="connsiteY9" fmla="*/ 1614601 h 1609725"/>
                <a:gd name="connsiteX10" fmla="*/ 365799 w 923925"/>
                <a:gd name="connsiteY10" fmla="*/ 1552499 h 1609725"/>
                <a:gd name="connsiteX11" fmla="*/ 869404 w 923925"/>
                <a:gd name="connsiteY11" fmla="*/ 1552499 h 1609725"/>
                <a:gd name="connsiteX12" fmla="*/ 869404 w 923925"/>
                <a:gd name="connsiteY12" fmla="*/ 75117 h 1609725"/>
                <a:gd name="connsiteX13" fmla="*/ 68003 w 923925"/>
                <a:gd name="connsiteY13" fmla="*/ 361325 h 1609725"/>
                <a:gd name="connsiteX14" fmla="*/ 365799 w 923925"/>
                <a:gd name="connsiteY14" fmla="*/ 1552499 h 160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23925" h="1609725">
                  <a:moveTo>
                    <a:pt x="900458" y="1614601"/>
                  </a:moveTo>
                  <a:lnTo>
                    <a:pt x="341554" y="1614601"/>
                  </a:lnTo>
                  <a:cubicBezTo>
                    <a:pt x="327305" y="1614601"/>
                    <a:pt x="314883" y="1604907"/>
                    <a:pt x="311433" y="1591085"/>
                  </a:cubicBezTo>
                  <a:lnTo>
                    <a:pt x="934" y="349087"/>
                  </a:lnTo>
                  <a:cubicBezTo>
                    <a:pt x="-2944" y="333590"/>
                    <a:pt x="5574" y="317685"/>
                    <a:pt x="20611" y="312316"/>
                  </a:cubicBezTo>
                  <a:lnTo>
                    <a:pt x="890014" y="1816"/>
                  </a:lnTo>
                  <a:cubicBezTo>
                    <a:pt x="899518" y="-1595"/>
                    <a:pt x="910086" y="-142"/>
                    <a:pt x="918341" y="5674"/>
                  </a:cubicBezTo>
                  <a:cubicBezTo>
                    <a:pt x="926596" y="11491"/>
                    <a:pt x="931512" y="20955"/>
                    <a:pt x="931512" y="31056"/>
                  </a:cubicBezTo>
                  <a:lnTo>
                    <a:pt x="931512" y="1583560"/>
                  </a:lnTo>
                  <a:cubicBezTo>
                    <a:pt x="931512" y="1600700"/>
                    <a:pt x="917605" y="1614601"/>
                    <a:pt x="900458" y="1614601"/>
                  </a:cubicBezTo>
                  <a:close/>
                  <a:moveTo>
                    <a:pt x="365799" y="1552499"/>
                  </a:moveTo>
                  <a:lnTo>
                    <a:pt x="869404" y="1552499"/>
                  </a:lnTo>
                  <a:lnTo>
                    <a:pt x="869404" y="75117"/>
                  </a:lnTo>
                  <a:lnTo>
                    <a:pt x="68003" y="361325"/>
                  </a:lnTo>
                  <a:lnTo>
                    <a:pt x="365799" y="1552499"/>
                  </a:lnTo>
                  <a:close/>
                </a:path>
              </a:pathLst>
            </a:custGeom>
            <a:solidFill>
              <a:schemeClr val="bg1"/>
            </a:solidFill>
            <a:ln w="6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00" dirty="0"/>
            </a:p>
          </p:txBody>
        </p:sp>
        <p:sp>
          <p:nvSpPr>
            <p:cNvPr id="91" name="Forme libre 90">
              <a:extLst>
                <a:ext uri="{FF2B5EF4-FFF2-40B4-BE49-F238E27FC236}">
                  <a16:creationId xmlns:a16="http://schemas.microsoft.com/office/drawing/2014/main" id="{DA456797-C44B-374B-A091-45A23513F785}"/>
                </a:ext>
              </a:extLst>
            </p:cNvPr>
            <p:cNvSpPr/>
            <p:nvPr/>
          </p:nvSpPr>
          <p:spPr>
            <a:xfrm>
              <a:off x="8177950" y="2378932"/>
              <a:ext cx="537843" cy="937067"/>
            </a:xfrm>
            <a:custGeom>
              <a:avLst/>
              <a:gdLst>
                <a:gd name="connsiteX0" fmla="*/ 589952 w 923925"/>
                <a:gd name="connsiteY0" fmla="*/ 1614607 h 1609725"/>
                <a:gd name="connsiteX1" fmla="*/ 31054 w 923925"/>
                <a:gd name="connsiteY1" fmla="*/ 1614607 h 1609725"/>
                <a:gd name="connsiteX2" fmla="*/ 0 w 923925"/>
                <a:gd name="connsiteY2" fmla="*/ 1583560 h 1609725"/>
                <a:gd name="connsiteX3" fmla="*/ 0 w 923925"/>
                <a:gd name="connsiteY3" fmla="*/ 31056 h 1609725"/>
                <a:gd name="connsiteX4" fmla="*/ 13164 w 923925"/>
                <a:gd name="connsiteY4" fmla="*/ 5674 h 1609725"/>
                <a:gd name="connsiteX5" fmla="*/ 41497 w 923925"/>
                <a:gd name="connsiteY5" fmla="*/ 1816 h 1609725"/>
                <a:gd name="connsiteX6" fmla="*/ 910894 w 923925"/>
                <a:gd name="connsiteY6" fmla="*/ 312316 h 1609725"/>
                <a:gd name="connsiteX7" fmla="*/ 930578 w 923925"/>
                <a:gd name="connsiteY7" fmla="*/ 349088 h 1609725"/>
                <a:gd name="connsiteX8" fmla="*/ 620079 w 923925"/>
                <a:gd name="connsiteY8" fmla="*/ 1591085 h 1609725"/>
                <a:gd name="connsiteX9" fmla="*/ 589952 w 923925"/>
                <a:gd name="connsiteY9" fmla="*/ 1614607 h 1609725"/>
                <a:gd name="connsiteX10" fmla="*/ 62108 w 923925"/>
                <a:gd name="connsiteY10" fmla="*/ 1552506 h 1609725"/>
                <a:gd name="connsiteX11" fmla="*/ 565713 w 923925"/>
                <a:gd name="connsiteY11" fmla="*/ 1552506 h 1609725"/>
                <a:gd name="connsiteX12" fmla="*/ 863508 w 923925"/>
                <a:gd name="connsiteY12" fmla="*/ 361325 h 1609725"/>
                <a:gd name="connsiteX13" fmla="*/ 62108 w 923925"/>
                <a:gd name="connsiteY13" fmla="*/ 75117 h 1609725"/>
                <a:gd name="connsiteX14" fmla="*/ 62108 w 923925"/>
                <a:gd name="connsiteY14" fmla="*/ 1552506 h 160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23925" h="1609725">
                  <a:moveTo>
                    <a:pt x="589952" y="1614607"/>
                  </a:moveTo>
                  <a:lnTo>
                    <a:pt x="31054" y="1614607"/>
                  </a:lnTo>
                  <a:cubicBezTo>
                    <a:pt x="13907" y="1614607"/>
                    <a:pt x="0" y="1600713"/>
                    <a:pt x="0" y="1583560"/>
                  </a:cubicBezTo>
                  <a:lnTo>
                    <a:pt x="0" y="31056"/>
                  </a:lnTo>
                  <a:cubicBezTo>
                    <a:pt x="0" y="20955"/>
                    <a:pt x="4910" y="11491"/>
                    <a:pt x="13164" y="5674"/>
                  </a:cubicBezTo>
                  <a:cubicBezTo>
                    <a:pt x="21412" y="-142"/>
                    <a:pt x="31974" y="-1595"/>
                    <a:pt x="41497" y="1816"/>
                  </a:cubicBezTo>
                  <a:lnTo>
                    <a:pt x="910894" y="312316"/>
                  </a:lnTo>
                  <a:cubicBezTo>
                    <a:pt x="925938" y="317685"/>
                    <a:pt x="934449" y="333590"/>
                    <a:pt x="930578" y="349088"/>
                  </a:cubicBezTo>
                  <a:lnTo>
                    <a:pt x="620079" y="1591085"/>
                  </a:lnTo>
                  <a:cubicBezTo>
                    <a:pt x="616622" y="1604913"/>
                    <a:pt x="604200" y="1614607"/>
                    <a:pt x="589952" y="1614607"/>
                  </a:cubicBezTo>
                  <a:close/>
                  <a:moveTo>
                    <a:pt x="62108" y="1552506"/>
                  </a:moveTo>
                  <a:lnTo>
                    <a:pt x="565713" y="1552506"/>
                  </a:lnTo>
                  <a:lnTo>
                    <a:pt x="863508" y="361325"/>
                  </a:lnTo>
                  <a:lnTo>
                    <a:pt x="62108" y="75117"/>
                  </a:lnTo>
                  <a:lnTo>
                    <a:pt x="62108" y="1552506"/>
                  </a:lnTo>
                  <a:close/>
                </a:path>
              </a:pathLst>
            </a:custGeom>
            <a:solidFill>
              <a:schemeClr val="bg1"/>
            </a:solidFill>
            <a:ln w="6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00" dirty="0"/>
            </a:p>
          </p:txBody>
        </p:sp>
        <p:sp>
          <p:nvSpPr>
            <p:cNvPr id="103" name="Forme libre 102">
              <a:extLst>
                <a:ext uri="{FF2B5EF4-FFF2-40B4-BE49-F238E27FC236}">
                  <a16:creationId xmlns:a16="http://schemas.microsoft.com/office/drawing/2014/main" id="{1975F761-C4B7-824A-9CED-788647EF2D68}"/>
                </a:ext>
              </a:extLst>
            </p:cNvPr>
            <p:cNvSpPr/>
            <p:nvPr/>
          </p:nvSpPr>
          <p:spPr>
            <a:xfrm>
              <a:off x="7961048" y="1945134"/>
              <a:ext cx="432492" cy="249515"/>
            </a:xfrm>
            <a:custGeom>
              <a:avLst/>
              <a:gdLst>
                <a:gd name="connsiteX0" fmla="*/ 714154 w 742950"/>
                <a:gd name="connsiteY0" fmla="*/ 434702 h 428625"/>
                <a:gd name="connsiteX1" fmla="*/ 31054 w 742950"/>
                <a:gd name="connsiteY1" fmla="*/ 434702 h 428625"/>
                <a:gd name="connsiteX2" fmla="*/ 0 w 742950"/>
                <a:gd name="connsiteY2" fmla="*/ 403654 h 428625"/>
                <a:gd name="connsiteX3" fmla="*/ 0 w 742950"/>
                <a:gd name="connsiteY3" fmla="*/ 31054 h 428625"/>
                <a:gd name="connsiteX4" fmla="*/ 31054 w 742950"/>
                <a:gd name="connsiteY4" fmla="*/ 0 h 428625"/>
                <a:gd name="connsiteX5" fmla="*/ 714154 w 742950"/>
                <a:gd name="connsiteY5" fmla="*/ 0 h 428625"/>
                <a:gd name="connsiteX6" fmla="*/ 745208 w 742950"/>
                <a:gd name="connsiteY6" fmla="*/ 31054 h 428625"/>
                <a:gd name="connsiteX7" fmla="*/ 745208 w 742950"/>
                <a:gd name="connsiteY7" fmla="*/ 403654 h 428625"/>
                <a:gd name="connsiteX8" fmla="*/ 714154 w 742950"/>
                <a:gd name="connsiteY8" fmla="*/ 434702 h 428625"/>
                <a:gd name="connsiteX9" fmla="*/ 62101 w 742950"/>
                <a:gd name="connsiteY9" fmla="*/ 372601 h 428625"/>
                <a:gd name="connsiteX10" fmla="*/ 683100 w 742950"/>
                <a:gd name="connsiteY10" fmla="*/ 372601 h 428625"/>
                <a:gd name="connsiteX11" fmla="*/ 683100 w 742950"/>
                <a:gd name="connsiteY11" fmla="*/ 62101 h 428625"/>
                <a:gd name="connsiteX12" fmla="*/ 62101 w 742950"/>
                <a:gd name="connsiteY12" fmla="*/ 62101 h 428625"/>
                <a:gd name="connsiteX13" fmla="*/ 62101 w 742950"/>
                <a:gd name="connsiteY13" fmla="*/ 372601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2950" h="428625">
                  <a:moveTo>
                    <a:pt x="714154" y="434702"/>
                  </a:moveTo>
                  <a:lnTo>
                    <a:pt x="31054" y="434702"/>
                  </a:lnTo>
                  <a:cubicBezTo>
                    <a:pt x="13907" y="434702"/>
                    <a:pt x="0" y="420801"/>
                    <a:pt x="0" y="403654"/>
                  </a:cubicBezTo>
                  <a:lnTo>
                    <a:pt x="0" y="31054"/>
                  </a:lnTo>
                  <a:cubicBezTo>
                    <a:pt x="0" y="13907"/>
                    <a:pt x="13907" y="0"/>
                    <a:pt x="31054" y="0"/>
                  </a:cubicBezTo>
                  <a:lnTo>
                    <a:pt x="714154" y="0"/>
                  </a:lnTo>
                  <a:cubicBezTo>
                    <a:pt x="731301" y="0"/>
                    <a:pt x="745208" y="13900"/>
                    <a:pt x="745208" y="31054"/>
                  </a:cubicBezTo>
                  <a:lnTo>
                    <a:pt x="745208" y="403654"/>
                  </a:lnTo>
                  <a:cubicBezTo>
                    <a:pt x="745208" y="420795"/>
                    <a:pt x="731307" y="434702"/>
                    <a:pt x="714154" y="434702"/>
                  </a:cubicBezTo>
                  <a:close/>
                  <a:moveTo>
                    <a:pt x="62101" y="372601"/>
                  </a:moveTo>
                  <a:lnTo>
                    <a:pt x="683100" y="372601"/>
                  </a:lnTo>
                  <a:lnTo>
                    <a:pt x="683100" y="62101"/>
                  </a:lnTo>
                  <a:lnTo>
                    <a:pt x="62101" y="62101"/>
                  </a:lnTo>
                  <a:lnTo>
                    <a:pt x="62101" y="372601"/>
                  </a:lnTo>
                  <a:close/>
                </a:path>
              </a:pathLst>
            </a:custGeom>
            <a:solidFill>
              <a:schemeClr val="bg1"/>
            </a:solidFill>
            <a:ln w="6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00" dirty="0"/>
            </a:p>
          </p:txBody>
        </p:sp>
        <p:sp>
          <p:nvSpPr>
            <p:cNvPr id="104" name="Forme libre 103">
              <a:extLst>
                <a:ext uri="{FF2B5EF4-FFF2-40B4-BE49-F238E27FC236}">
                  <a16:creationId xmlns:a16="http://schemas.microsoft.com/office/drawing/2014/main" id="{6A474332-618D-7942-AEDE-E9F1DB624997}"/>
                </a:ext>
              </a:extLst>
            </p:cNvPr>
            <p:cNvSpPr/>
            <p:nvPr/>
          </p:nvSpPr>
          <p:spPr>
            <a:xfrm>
              <a:off x="8069501" y="1800531"/>
              <a:ext cx="216246" cy="177433"/>
            </a:xfrm>
            <a:custGeom>
              <a:avLst/>
              <a:gdLst>
                <a:gd name="connsiteX0" fmla="*/ 341547 w 371475"/>
                <a:gd name="connsiteY0" fmla="*/ 310506 h 304800"/>
                <a:gd name="connsiteX1" fmla="*/ 31047 w 371475"/>
                <a:gd name="connsiteY1" fmla="*/ 310506 h 304800"/>
                <a:gd name="connsiteX2" fmla="*/ 0 w 371475"/>
                <a:gd name="connsiteY2" fmla="*/ 279459 h 304800"/>
                <a:gd name="connsiteX3" fmla="*/ 0 w 371475"/>
                <a:gd name="connsiteY3" fmla="*/ 31054 h 304800"/>
                <a:gd name="connsiteX4" fmla="*/ 31047 w 371475"/>
                <a:gd name="connsiteY4" fmla="*/ 0 h 304800"/>
                <a:gd name="connsiteX5" fmla="*/ 341547 w 371475"/>
                <a:gd name="connsiteY5" fmla="*/ 0 h 304800"/>
                <a:gd name="connsiteX6" fmla="*/ 372601 w 371475"/>
                <a:gd name="connsiteY6" fmla="*/ 31054 h 304800"/>
                <a:gd name="connsiteX7" fmla="*/ 372601 w 371475"/>
                <a:gd name="connsiteY7" fmla="*/ 279452 h 304800"/>
                <a:gd name="connsiteX8" fmla="*/ 341547 w 371475"/>
                <a:gd name="connsiteY8" fmla="*/ 310506 h 304800"/>
                <a:gd name="connsiteX9" fmla="*/ 62101 w 371475"/>
                <a:gd name="connsiteY9" fmla="*/ 248405 h 304800"/>
                <a:gd name="connsiteX10" fmla="*/ 310499 w 371475"/>
                <a:gd name="connsiteY10" fmla="*/ 248405 h 304800"/>
                <a:gd name="connsiteX11" fmla="*/ 310499 w 371475"/>
                <a:gd name="connsiteY11" fmla="*/ 62101 h 304800"/>
                <a:gd name="connsiteX12" fmla="*/ 62101 w 371475"/>
                <a:gd name="connsiteY12" fmla="*/ 62101 h 304800"/>
                <a:gd name="connsiteX13" fmla="*/ 62101 w 371475"/>
                <a:gd name="connsiteY13" fmla="*/ 248405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71475" h="304800">
                  <a:moveTo>
                    <a:pt x="341547" y="310506"/>
                  </a:moveTo>
                  <a:lnTo>
                    <a:pt x="31047" y="310506"/>
                  </a:lnTo>
                  <a:cubicBezTo>
                    <a:pt x="13900" y="310506"/>
                    <a:pt x="0" y="296606"/>
                    <a:pt x="0" y="279459"/>
                  </a:cubicBezTo>
                  <a:lnTo>
                    <a:pt x="0" y="31054"/>
                  </a:lnTo>
                  <a:cubicBezTo>
                    <a:pt x="0" y="13907"/>
                    <a:pt x="13900" y="0"/>
                    <a:pt x="31047" y="0"/>
                  </a:cubicBezTo>
                  <a:lnTo>
                    <a:pt x="341547" y="0"/>
                  </a:lnTo>
                  <a:cubicBezTo>
                    <a:pt x="358694" y="0"/>
                    <a:pt x="372601" y="13907"/>
                    <a:pt x="372601" y="31054"/>
                  </a:cubicBezTo>
                  <a:lnTo>
                    <a:pt x="372601" y="279452"/>
                  </a:lnTo>
                  <a:cubicBezTo>
                    <a:pt x="372601" y="296606"/>
                    <a:pt x="358700" y="310506"/>
                    <a:pt x="341547" y="310506"/>
                  </a:cubicBezTo>
                  <a:close/>
                  <a:moveTo>
                    <a:pt x="62101" y="248405"/>
                  </a:moveTo>
                  <a:lnTo>
                    <a:pt x="310499" y="248405"/>
                  </a:lnTo>
                  <a:lnTo>
                    <a:pt x="310499" y="62101"/>
                  </a:lnTo>
                  <a:lnTo>
                    <a:pt x="62101" y="62101"/>
                  </a:lnTo>
                  <a:lnTo>
                    <a:pt x="62101" y="248405"/>
                  </a:lnTo>
                  <a:close/>
                </a:path>
              </a:pathLst>
            </a:custGeom>
            <a:solidFill>
              <a:schemeClr val="bg1"/>
            </a:solidFill>
            <a:ln w="6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00" dirty="0"/>
            </a:p>
          </p:txBody>
        </p:sp>
        <p:sp>
          <p:nvSpPr>
            <p:cNvPr id="105" name="Forme libre 104">
              <a:extLst>
                <a:ext uri="{FF2B5EF4-FFF2-40B4-BE49-F238E27FC236}">
                  <a16:creationId xmlns:a16="http://schemas.microsoft.com/office/drawing/2014/main" id="{4F478EF8-45F3-3745-B8CE-31BD9695393B}"/>
                </a:ext>
              </a:extLst>
            </p:cNvPr>
            <p:cNvSpPr/>
            <p:nvPr/>
          </p:nvSpPr>
          <p:spPr>
            <a:xfrm>
              <a:off x="7942975" y="2252411"/>
              <a:ext cx="72082" cy="72082"/>
            </a:xfrm>
            <a:custGeom>
              <a:avLst/>
              <a:gdLst>
                <a:gd name="connsiteX0" fmla="*/ 0 w 123825"/>
                <a:gd name="connsiteY0" fmla="*/ 0 h 123825"/>
                <a:gd name="connsiteX1" fmla="*/ 124196 w 123825"/>
                <a:gd name="connsiteY1" fmla="*/ 0 h 123825"/>
                <a:gd name="connsiteX2" fmla="*/ 124196 w 123825"/>
                <a:gd name="connsiteY2" fmla="*/ 124196 h 123825"/>
                <a:gd name="connsiteX3" fmla="*/ 0 w 123825"/>
                <a:gd name="connsiteY3" fmla="*/ 124196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23825">
                  <a:moveTo>
                    <a:pt x="0" y="0"/>
                  </a:moveTo>
                  <a:lnTo>
                    <a:pt x="124196" y="0"/>
                  </a:lnTo>
                  <a:lnTo>
                    <a:pt x="124196" y="124196"/>
                  </a:lnTo>
                  <a:lnTo>
                    <a:pt x="0" y="124196"/>
                  </a:lnTo>
                  <a:close/>
                </a:path>
              </a:pathLst>
            </a:custGeom>
            <a:solidFill>
              <a:schemeClr val="bg1"/>
            </a:solidFill>
            <a:ln w="6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00" dirty="0"/>
            </a:p>
          </p:txBody>
        </p:sp>
        <p:sp>
          <p:nvSpPr>
            <p:cNvPr id="106" name="Forme libre 105">
              <a:extLst>
                <a:ext uri="{FF2B5EF4-FFF2-40B4-BE49-F238E27FC236}">
                  <a16:creationId xmlns:a16="http://schemas.microsoft.com/office/drawing/2014/main" id="{D804DD79-91E1-B341-AE4B-BC1D340EE45F}"/>
                </a:ext>
              </a:extLst>
            </p:cNvPr>
            <p:cNvSpPr/>
            <p:nvPr/>
          </p:nvSpPr>
          <p:spPr>
            <a:xfrm>
              <a:off x="7834526" y="2252411"/>
              <a:ext cx="72082" cy="72082"/>
            </a:xfrm>
            <a:custGeom>
              <a:avLst/>
              <a:gdLst>
                <a:gd name="connsiteX0" fmla="*/ 0 w 123825"/>
                <a:gd name="connsiteY0" fmla="*/ 0 h 123825"/>
                <a:gd name="connsiteX1" fmla="*/ 124202 w 123825"/>
                <a:gd name="connsiteY1" fmla="*/ 0 h 123825"/>
                <a:gd name="connsiteX2" fmla="*/ 124202 w 123825"/>
                <a:gd name="connsiteY2" fmla="*/ 124196 h 123825"/>
                <a:gd name="connsiteX3" fmla="*/ 0 w 123825"/>
                <a:gd name="connsiteY3" fmla="*/ 124196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23825">
                  <a:moveTo>
                    <a:pt x="0" y="0"/>
                  </a:moveTo>
                  <a:lnTo>
                    <a:pt x="124202" y="0"/>
                  </a:lnTo>
                  <a:lnTo>
                    <a:pt x="124202" y="124196"/>
                  </a:lnTo>
                  <a:lnTo>
                    <a:pt x="0" y="124196"/>
                  </a:lnTo>
                  <a:close/>
                </a:path>
              </a:pathLst>
            </a:custGeom>
            <a:solidFill>
              <a:schemeClr val="bg1"/>
            </a:solidFill>
            <a:ln w="6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00" dirty="0"/>
            </a:p>
          </p:txBody>
        </p:sp>
        <p:sp>
          <p:nvSpPr>
            <p:cNvPr id="107" name="Forme libre 106">
              <a:extLst>
                <a:ext uri="{FF2B5EF4-FFF2-40B4-BE49-F238E27FC236}">
                  <a16:creationId xmlns:a16="http://schemas.microsoft.com/office/drawing/2014/main" id="{20CEBBD6-234B-E84F-A16F-FB3BE1B4FCF0}"/>
                </a:ext>
              </a:extLst>
            </p:cNvPr>
            <p:cNvSpPr/>
            <p:nvPr/>
          </p:nvSpPr>
          <p:spPr>
            <a:xfrm>
              <a:off x="8051427" y="2252411"/>
              <a:ext cx="72082" cy="72082"/>
            </a:xfrm>
            <a:custGeom>
              <a:avLst/>
              <a:gdLst>
                <a:gd name="connsiteX0" fmla="*/ 0 w 123825"/>
                <a:gd name="connsiteY0" fmla="*/ 0 h 123825"/>
                <a:gd name="connsiteX1" fmla="*/ 124202 w 123825"/>
                <a:gd name="connsiteY1" fmla="*/ 0 h 123825"/>
                <a:gd name="connsiteX2" fmla="*/ 124202 w 123825"/>
                <a:gd name="connsiteY2" fmla="*/ 124196 h 123825"/>
                <a:gd name="connsiteX3" fmla="*/ 0 w 123825"/>
                <a:gd name="connsiteY3" fmla="*/ 124196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23825">
                  <a:moveTo>
                    <a:pt x="0" y="0"/>
                  </a:moveTo>
                  <a:lnTo>
                    <a:pt x="124202" y="0"/>
                  </a:lnTo>
                  <a:lnTo>
                    <a:pt x="124202" y="124196"/>
                  </a:lnTo>
                  <a:lnTo>
                    <a:pt x="0" y="124196"/>
                  </a:lnTo>
                  <a:close/>
                </a:path>
              </a:pathLst>
            </a:custGeom>
            <a:solidFill>
              <a:schemeClr val="bg1"/>
            </a:solidFill>
            <a:ln w="6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00" dirty="0"/>
            </a:p>
          </p:txBody>
        </p:sp>
        <p:sp>
          <p:nvSpPr>
            <p:cNvPr id="108" name="Forme libre 107">
              <a:extLst>
                <a:ext uri="{FF2B5EF4-FFF2-40B4-BE49-F238E27FC236}">
                  <a16:creationId xmlns:a16="http://schemas.microsoft.com/office/drawing/2014/main" id="{9885D748-B355-FA44-9594-C043D4C81435}"/>
                </a:ext>
              </a:extLst>
            </p:cNvPr>
            <p:cNvSpPr/>
            <p:nvPr/>
          </p:nvSpPr>
          <p:spPr>
            <a:xfrm>
              <a:off x="8159876" y="2252411"/>
              <a:ext cx="72082" cy="72082"/>
            </a:xfrm>
            <a:custGeom>
              <a:avLst/>
              <a:gdLst>
                <a:gd name="connsiteX0" fmla="*/ 0 w 123825"/>
                <a:gd name="connsiteY0" fmla="*/ 0 h 123825"/>
                <a:gd name="connsiteX1" fmla="*/ 124202 w 123825"/>
                <a:gd name="connsiteY1" fmla="*/ 0 h 123825"/>
                <a:gd name="connsiteX2" fmla="*/ 124202 w 123825"/>
                <a:gd name="connsiteY2" fmla="*/ 124196 h 123825"/>
                <a:gd name="connsiteX3" fmla="*/ 0 w 123825"/>
                <a:gd name="connsiteY3" fmla="*/ 124196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23825">
                  <a:moveTo>
                    <a:pt x="0" y="0"/>
                  </a:moveTo>
                  <a:lnTo>
                    <a:pt x="124202" y="0"/>
                  </a:lnTo>
                  <a:lnTo>
                    <a:pt x="124202" y="124196"/>
                  </a:lnTo>
                  <a:lnTo>
                    <a:pt x="0" y="124196"/>
                  </a:lnTo>
                  <a:close/>
                </a:path>
              </a:pathLst>
            </a:custGeom>
            <a:solidFill>
              <a:schemeClr val="bg1"/>
            </a:solidFill>
            <a:ln w="6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00" dirty="0"/>
            </a:p>
          </p:txBody>
        </p:sp>
        <p:sp>
          <p:nvSpPr>
            <p:cNvPr id="109" name="Forme libre 108">
              <a:extLst>
                <a:ext uri="{FF2B5EF4-FFF2-40B4-BE49-F238E27FC236}">
                  <a16:creationId xmlns:a16="http://schemas.microsoft.com/office/drawing/2014/main" id="{0EC92EED-AFBE-6B44-83B5-24D4681F0E6F}"/>
                </a:ext>
              </a:extLst>
            </p:cNvPr>
            <p:cNvSpPr/>
            <p:nvPr/>
          </p:nvSpPr>
          <p:spPr>
            <a:xfrm>
              <a:off x="8268325" y="2252411"/>
              <a:ext cx="72082" cy="72082"/>
            </a:xfrm>
            <a:custGeom>
              <a:avLst/>
              <a:gdLst>
                <a:gd name="connsiteX0" fmla="*/ 0 w 123825"/>
                <a:gd name="connsiteY0" fmla="*/ 0 h 123825"/>
                <a:gd name="connsiteX1" fmla="*/ 124196 w 123825"/>
                <a:gd name="connsiteY1" fmla="*/ 0 h 123825"/>
                <a:gd name="connsiteX2" fmla="*/ 124196 w 123825"/>
                <a:gd name="connsiteY2" fmla="*/ 124196 h 123825"/>
                <a:gd name="connsiteX3" fmla="*/ 0 w 123825"/>
                <a:gd name="connsiteY3" fmla="*/ 124196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23825">
                  <a:moveTo>
                    <a:pt x="0" y="0"/>
                  </a:moveTo>
                  <a:lnTo>
                    <a:pt x="124196" y="0"/>
                  </a:lnTo>
                  <a:lnTo>
                    <a:pt x="124196" y="124196"/>
                  </a:lnTo>
                  <a:lnTo>
                    <a:pt x="0" y="124196"/>
                  </a:lnTo>
                  <a:close/>
                </a:path>
              </a:pathLst>
            </a:custGeom>
            <a:solidFill>
              <a:schemeClr val="bg1"/>
            </a:solidFill>
            <a:ln w="6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00" dirty="0"/>
            </a:p>
          </p:txBody>
        </p:sp>
        <p:sp>
          <p:nvSpPr>
            <p:cNvPr id="110" name="Forme libre 109">
              <a:extLst>
                <a:ext uri="{FF2B5EF4-FFF2-40B4-BE49-F238E27FC236}">
                  <a16:creationId xmlns:a16="http://schemas.microsoft.com/office/drawing/2014/main" id="{3839E712-D9CA-1C48-957F-F0326E042B33}"/>
                </a:ext>
              </a:extLst>
            </p:cNvPr>
            <p:cNvSpPr/>
            <p:nvPr/>
          </p:nvSpPr>
          <p:spPr>
            <a:xfrm>
              <a:off x="8376778" y="2252411"/>
              <a:ext cx="72082" cy="72082"/>
            </a:xfrm>
            <a:custGeom>
              <a:avLst/>
              <a:gdLst>
                <a:gd name="connsiteX0" fmla="*/ 0 w 123825"/>
                <a:gd name="connsiteY0" fmla="*/ 0 h 123825"/>
                <a:gd name="connsiteX1" fmla="*/ 124196 w 123825"/>
                <a:gd name="connsiteY1" fmla="*/ 0 h 123825"/>
                <a:gd name="connsiteX2" fmla="*/ 124196 w 123825"/>
                <a:gd name="connsiteY2" fmla="*/ 124196 h 123825"/>
                <a:gd name="connsiteX3" fmla="*/ 0 w 123825"/>
                <a:gd name="connsiteY3" fmla="*/ 124196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23825">
                  <a:moveTo>
                    <a:pt x="0" y="0"/>
                  </a:moveTo>
                  <a:lnTo>
                    <a:pt x="124196" y="0"/>
                  </a:lnTo>
                  <a:lnTo>
                    <a:pt x="124196" y="124196"/>
                  </a:lnTo>
                  <a:lnTo>
                    <a:pt x="0" y="124196"/>
                  </a:lnTo>
                  <a:close/>
                </a:path>
              </a:pathLst>
            </a:custGeom>
            <a:solidFill>
              <a:schemeClr val="bg1"/>
            </a:solidFill>
            <a:ln w="6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00" dirty="0"/>
            </a:p>
          </p:txBody>
        </p:sp>
        <p:sp>
          <p:nvSpPr>
            <p:cNvPr id="111" name="Forme libre 110">
              <a:extLst>
                <a:ext uri="{FF2B5EF4-FFF2-40B4-BE49-F238E27FC236}">
                  <a16:creationId xmlns:a16="http://schemas.microsoft.com/office/drawing/2014/main" id="{DFA59078-051C-DD4B-BB9B-262B0571B8B7}"/>
                </a:ext>
              </a:extLst>
            </p:cNvPr>
            <p:cNvSpPr/>
            <p:nvPr/>
          </p:nvSpPr>
          <p:spPr>
            <a:xfrm>
              <a:off x="8485230" y="2252411"/>
              <a:ext cx="72082" cy="72082"/>
            </a:xfrm>
            <a:custGeom>
              <a:avLst/>
              <a:gdLst>
                <a:gd name="connsiteX0" fmla="*/ 0 w 123825"/>
                <a:gd name="connsiteY0" fmla="*/ 0 h 123825"/>
                <a:gd name="connsiteX1" fmla="*/ 124196 w 123825"/>
                <a:gd name="connsiteY1" fmla="*/ 0 h 123825"/>
                <a:gd name="connsiteX2" fmla="*/ 124196 w 123825"/>
                <a:gd name="connsiteY2" fmla="*/ 124196 h 123825"/>
                <a:gd name="connsiteX3" fmla="*/ 0 w 123825"/>
                <a:gd name="connsiteY3" fmla="*/ 124196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123825">
                  <a:moveTo>
                    <a:pt x="0" y="0"/>
                  </a:moveTo>
                  <a:lnTo>
                    <a:pt x="124196" y="0"/>
                  </a:lnTo>
                  <a:lnTo>
                    <a:pt x="124196" y="124196"/>
                  </a:lnTo>
                  <a:lnTo>
                    <a:pt x="0" y="124196"/>
                  </a:lnTo>
                  <a:close/>
                </a:path>
              </a:pathLst>
            </a:custGeom>
            <a:solidFill>
              <a:schemeClr val="bg1"/>
            </a:solidFill>
            <a:ln w="6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00" dirty="0"/>
            </a:p>
          </p:txBody>
        </p:sp>
        <p:sp>
          <p:nvSpPr>
            <p:cNvPr id="123" name="Forme libre 122">
              <a:extLst>
                <a:ext uri="{FF2B5EF4-FFF2-40B4-BE49-F238E27FC236}">
                  <a16:creationId xmlns:a16="http://schemas.microsoft.com/office/drawing/2014/main" id="{B209FD69-DC3F-7A4B-9C4E-62203F85619D}"/>
                </a:ext>
              </a:extLst>
            </p:cNvPr>
            <p:cNvSpPr/>
            <p:nvPr/>
          </p:nvSpPr>
          <p:spPr>
            <a:xfrm>
              <a:off x="8177950" y="2053583"/>
              <a:ext cx="216246" cy="33269"/>
            </a:xfrm>
            <a:custGeom>
              <a:avLst/>
              <a:gdLst>
                <a:gd name="connsiteX0" fmla="*/ 341553 w 371475"/>
                <a:gd name="connsiteY0" fmla="*/ 62101 h 57150"/>
                <a:gd name="connsiteX1" fmla="*/ 31054 w 371475"/>
                <a:gd name="connsiteY1" fmla="*/ 62101 h 57150"/>
                <a:gd name="connsiteX2" fmla="*/ 0 w 371475"/>
                <a:gd name="connsiteY2" fmla="*/ 31047 h 57150"/>
                <a:gd name="connsiteX3" fmla="*/ 31054 w 371475"/>
                <a:gd name="connsiteY3" fmla="*/ 0 h 57150"/>
                <a:gd name="connsiteX4" fmla="*/ 341553 w 371475"/>
                <a:gd name="connsiteY4" fmla="*/ 0 h 57150"/>
                <a:gd name="connsiteX5" fmla="*/ 372607 w 371475"/>
                <a:gd name="connsiteY5" fmla="*/ 31047 h 57150"/>
                <a:gd name="connsiteX6" fmla="*/ 341553 w 371475"/>
                <a:gd name="connsiteY6" fmla="*/ 62101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1475" h="57150">
                  <a:moveTo>
                    <a:pt x="341553" y="62101"/>
                  </a:moveTo>
                  <a:lnTo>
                    <a:pt x="31054" y="62101"/>
                  </a:lnTo>
                  <a:cubicBezTo>
                    <a:pt x="13907" y="62101"/>
                    <a:pt x="0" y="48194"/>
                    <a:pt x="0" y="31047"/>
                  </a:cubicBezTo>
                  <a:cubicBezTo>
                    <a:pt x="0" y="13900"/>
                    <a:pt x="13907" y="0"/>
                    <a:pt x="31054" y="0"/>
                  </a:cubicBezTo>
                  <a:lnTo>
                    <a:pt x="341553" y="0"/>
                  </a:lnTo>
                  <a:cubicBezTo>
                    <a:pt x="358700" y="0"/>
                    <a:pt x="372607" y="13900"/>
                    <a:pt x="372607" y="31047"/>
                  </a:cubicBezTo>
                  <a:cubicBezTo>
                    <a:pt x="372607" y="48194"/>
                    <a:pt x="358707" y="62101"/>
                    <a:pt x="341553" y="62101"/>
                  </a:cubicBezTo>
                  <a:close/>
                </a:path>
              </a:pathLst>
            </a:custGeom>
            <a:solidFill>
              <a:schemeClr val="bg1"/>
            </a:solidFill>
            <a:ln w="6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00" dirty="0"/>
            </a:p>
          </p:txBody>
        </p:sp>
        <p:sp>
          <p:nvSpPr>
            <p:cNvPr id="124" name="Forme libre 123">
              <a:extLst>
                <a:ext uri="{FF2B5EF4-FFF2-40B4-BE49-F238E27FC236}">
                  <a16:creationId xmlns:a16="http://schemas.microsoft.com/office/drawing/2014/main" id="{A9321015-3FF3-B245-9195-26369C5059F2}"/>
                </a:ext>
              </a:extLst>
            </p:cNvPr>
            <p:cNvSpPr/>
            <p:nvPr/>
          </p:nvSpPr>
          <p:spPr>
            <a:xfrm>
              <a:off x="7707998" y="2595829"/>
              <a:ext cx="360410" cy="144164"/>
            </a:xfrm>
            <a:custGeom>
              <a:avLst/>
              <a:gdLst>
                <a:gd name="connsiteX0" fmla="*/ 31052 w 619125"/>
                <a:gd name="connsiteY0" fmla="*/ 248421 h 247650"/>
                <a:gd name="connsiteX1" fmla="*/ 1601 w 619125"/>
                <a:gd name="connsiteY1" fmla="*/ 227186 h 247650"/>
                <a:gd name="connsiteX2" fmla="*/ 21239 w 619125"/>
                <a:gd name="connsiteY2" fmla="*/ 187910 h 247650"/>
                <a:gd name="connsiteX3" fmla="*/ 580143 w 619125"/>
                <a:gd name="connsiteY3" fmla="*/ 1606 h 247650"/>
                <a:gd name="connsiteX4" fmla="*/ 619419 w 619125"/>
                <a:gd name="connsiteY4" fmla="*/ 21244 h 247650"/>
                <a:gd name="connsiteX5" fmla="*/ 599781 w 619125"/>
                <a:gd name="connsiteY5" fmla="*/ 60520 h 247650"/>
                <a:gd name="connsiteX6" fmla="*/ 40877 w 619125"/>
                <a:gd name="connsiteY6" fmla="*/ 246817 h 247650"/>
                <a:gd name="connsiteX7" fmla="*/ 31052 w 619125"/>
                <a:gd name="connsiteY7" fmla="*/ 248421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9125" h="247650">
                  <a:moveTo>
                    <a:pt x="31052" y="248421"/>
                  </a:moveTo>
                  <a:cubicBezTo>
                    <a:pt x="18045" y="248421"/>
                    <a:pt x="5932" y="240199"/>
                    <a:pt x="1601" y="227186"/>
                  </a:cubicBezTo>
                  <a:cubicBezTo>
                    <a:pt x="-3821" y="210919"/>
                    <a:pt x="4973" y="193339"/>
                    <a:pt x="21239" y="187910"/>
                  </a:cubicBezTo>
                  <a:lnTo>
                    <a:pt x="580143" y="1606"/>
                  </a:lnTo>
                  <a:cubicBezTo>
                    <a:pt x="596416" y="-3829"/>
                    <a:pt x="613990" y="4978"/>
                    <a:pt x="619419" y="21244"/>
                  </a:cubicBezTo>
                  <a:cubicBezTo>
                    <a:pt x="624841" y="37517"/>
                    <a:pt x="616048" y="55098"/>
                    <a:pt x="599781" y="60520"/>
                  </a:cubicBezTo>
                  <a:lnTo>
                    <a:pt x="40877" y="246817"/>
                  </a:lnTo>
                  <a:cubicBezTo>
                    <a:pt x="37617" y="247908"/>
                    <a:pt x="34305" y="248421"/>
                    <a:pt x="31052" y="248421"/>
                  </a:cubicBezTo>
                  <a:close/>
                </a:path>
              </a:pathLst>
            </a:custGeom>
            <a:solidFill>
              <a:schemeClr val="bg1"/>
            </a:solidFill>
            <a:ln w="6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00" dirty="0"/>
            </a:p>
          </p:txBody>
        </p:sp>
        <p:sp>
          <p:nvSpPr>
            <p:cNvPr id="125" name="Forme libre 124">
              <a:extLst>
                <a:ext uri="{FF2B5EF4-FFF2-40B4-BE49-F238E27FC236}">
                  <a16:creationId xmlns:a16="http://schemas.microsoft.com/office/drawing/2014/main" id="{3AB4619C-8E46-754A-B806-348FE6CC3BA3}"/>
                </a:ext>
              </a:extLst>
            </p:cNvPr>
            <p:cNvSpPr/>
            <p:nvPr/>
          </p:nvSpPr>
          <p:spPr>
            <a:xfrm>
              <a:off x="8322550" y="2595834"/>
              <a:ext cx="360410" cy="144164"/>
            </a:xfrm>
            <a:custGeom>
              <a:avLst/>
              <a:gdLst>
                <a:gd name="connsiteX0" fmla="*/ 589964 w 619125"/>
                <a:gd name="connsiteY0" fmla="*/ 248414 h 247650"/>
                <a:gd name="connsiteX1" fmla="*/ 580138 w 619125"/>
                <a:gd name="connsiteY1" fmla="*/ 246810 h 247650"/>
                <a:gd name="connsiteX2" fmla="*/ 21240 w 619125"/>
                <a:gd name="connsiteY2" fmla="*/ 60513 h 247650"/>
                <a:gd name="connsiteX3" fmla="*/ 1603 w 619125"/>
                <a:gd name="connsiteY3" fmla="*/ 21237 h 247650"/>
                <a:gd name="connsiteX4" fmla="*/ 40878 w 619125"/>
                <a:gd name="connsiteY4" fmla="*/ 1599 h 247650"/>
                <a:gd name="connsiteX5" fmla="*/ 599776 w 619125"/>
                <a:gd name="connsiteY5" fmla="*/ 187903 h 247650"/>
                <a:gd name="connsiteX6" fmla="*/ 619414 w 619125"/>
                <a:gd name="connsiteY6" fmla="*/ 227179 h 247650"/>
                <a:gd name="connsiteX7" fmla="*/ 589964 w 619125"/>
                <a:gd name="connsiteY7" fmla="*/ 248414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9125" h="247650">
                  <a:moveTo>
                    <a:pt x="589964" y="248414"/>
                  </a:moveTo>
                  <a:cubicBezTo>
                    <a:pt x="586704" y="248414"/>
                    <a:pt x="583391" y="247901"/>
                    <a:pt x="580138" y="246810"/>
                  </a:cubicBezTo>
                  <a:lnTo>
                    <a:pt x="21240" y="60513"/>
                  </a:lnTo>
                  <a:cubicBezTo>
                    <a:pt x="4961" y="55091"/>
                    <a:pt x="-3819" y="37510"/>
                    <a:pt x="1603" y="21237"/>
                  </a:cubicBezTo>
                  <a:cubicBezTo>
                    <a:pt x="7031" y="4964"/>
                    <a:pt x="24632" y="-3816"/>
                    <a:pt x="40878" y="1599"/>
                  </a:cubicBezTo>
                  <a:lnTo>
                    <a:pt x="599776" y="187903"/>
                  </a:lnTo>
                  <a:cubicBezTo>
                    <a:pt x="616055" y="193325"/>
                    <a:pt x="624836" y="210912"/>
                    <a:pt x="619414" y="227179"/>
                  </a:cubicBezTo>
                  <a:cubicBezTo>
                    <a:pt x="615070" y="240185"/>
                    <a:pt x="602957" y="248414"/>
                    <a:pt x="589964" y="248414"/>
                  </a:cubicBezTo>
                  <a:close/>
                </a:path>
              </a:pathLst>
            </a:custGeom>
            <a:solidFill>
              <a:schemeClr val="bg1"/>
            </a:solidFill>
            <a:ln w="6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00" dirty="0"/>
            </a:p>
          </p:txBody>
        </p:sp>
      </p:grpSp>
      <p:sp>
        <p:nvSpPr>
          <p:cNvPr id="150" name="Titre 1">
            <a:extLst>
              <a:ext uri="{FF2B5EF4-FFF2-40B4-BE49-F238E27FC236}">
                <a16:creationId xmlns:a16="http://schemas.microsoft.com/office/drawing/2014/main" id="{D2076AB7-AF33-4D48-8CB7-2C828458D032}"/>
              </a:ext>
            </a:extLst>
          </p:cNvPr>
          <p:cNvSpPr txBox="1">
            <a:spLocks/>
          </p:cNvSpPr>
          <p:nvPr/>
        </p:nvSpPr>
        <p:spPr>
          <a:xfrm>
            <a:off x="6545072" y="2827342"/>
            <a:ext cx="2010691" cy="34471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defRPr/>
            </a:pPr>
            <a:r>
              <a:rPr lang="fr-FR" sz="1400" b="1" dirty="0">
                <a:solidFill>
                  <a:schemeClr val="bg1"/>
                </a:solidFill>
                <a:latin typeface="Arial" panose="020B0604020202020204"/>
              </a:rPr>
              <a:t>TRANSPORTEURS LOGISTICIENS</a:t>
            </a:r>
          </a:p>
        </p:txBody>
      </p:sp>
      <p:sp>
        <p:nvSpPr>
          <p:cNvPr id="159" name="Titre 1">
            <a:extLst>
              <a:ext uri="{FF2B5EF4-FFF2-40B4-BE49-F238E27FC236}">
                <a16:creationId xmlns:a16="http://schemas.microsoft.com/office/drawing/2014/main" id="{04E6FF6E-14DB-2146-B8E7-911E44FACAE6}"/>
              </a:ext>
            </a:extLst>
          </p:cNvPr>
          <p:cNvSpPr txBox="1">
            <a:spLocks/>
          </p:cNvSpPr>
          <p:nvPr/>
        </p:nvSpPr>
        <p:spPr>
          <a:xfrm>
            <a:off x="6545072" y="4542802"/>
            <a:ext cx="1806449" cy="51706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defRPr/>
            </a:pPr>
            <a:r>
              <a:rPr lang="fr-FR" sz="1400" b="1" dirty="0">
                <a:solidFill>
                  <a:schemeClr val="bg1"/>
                </a:solidFill>
                <a:latin typeface="Arial" panose="020B0604020202020204"/>
              </a:rPr>
              <a:t>ENTREPRISES INDUSTRIELLES </a:t>
            </a:r>
          </a:p>
          <a:p>
            <a:pPr>
              <a:lnSpc>
                <a:spcPct val="80000"/>
              </a:lnSpc>
              <a:defRPr/>
            </a:pPr>
            <a:r>
              <a:rPr lang="fr-FR" sz="1400" b="1" dirty="0">
                <a:solidFill>
                  <a:schemeClr val="bg1"/>
                </a:solidFill>
                <a:latin typeface="Arial" panose="020B0604020202020204"/>
              </a:rPr>
              <a:t>OU COMMERCIALES</a:t>
            </a:r>
          </a:p>
        </p:txBody>
      </p:sp>
      <p:sp>
        <p:nvSpPr>
          <p:cNvPr id="85" name="Parenthèses 2">
            <a:extLst>
              <a:ext uri="{FF2B5EF4-FFF2-40B4-BE49-F238E27FC236}">
                <a16:creationId xmlns:a16="http://schemas.microsoft.com/office/drawing/2014/main" id="{11B15514-0722-D444-8410-A9E55D03B27E}"/>
              </a:ext>
            </a:extLst>
          </p:cNvPr>
          <p:cNvSpPr/>
          <p:nvPr/>
        </p:nvSpPr>
        <p:spPr>
          <a:xfrm>
            <a:off x="6360526" y="2085152"/>
            <a:ext cx="2293815" cy="3737996"/>
          </a:xfrm>
          <a:custGeom>
            <a:avLst/>
            <a:gdLst>
              <a:gd name="connsiteX0" fmla="*/ 0 w 1451513"/>
              <a:gd name="connsiteY0" fmla="*/ 241924 h 2365382"/>
              <a:gd name="connsiteX1" fmla="*/ 241924 w 1451513"/>
              <a:gd name="connsiteY1" fmla="*/ 0 h 2365382"/>
              <a:gd name="connsiteX2" fmla="*/ 1209589 w 1451513"/>
              <a:gd name="connsiteY2" fmla="*/ 0 h 2365382"/>
              <a:gd name="connsiteX3" fmla="*/ 1451513 w 1451513"/>
              <a:gd name="connsiteY3" fmla="*/ 241924 h 2365382"/>
              <a:gd name="connsiteX4" fmla="*/ 1451513 w 1451513"/>
              <a:gd name="connsiteY4" fmla="*/ 2123458 h 2365382"/>
              <a:gd name="connsiteX5" fmla="*/ 1209589 w 1451513"/>
              <a:gd name="connsiteY5" fmla="*/ 2365382 h 2365382"/>
              <a:gd name="connsiteX6" fmla="*/ 241924 w 1451513"/>
              <a:gd name="connsiteY6" fmla="*/ 2365382 h 2365382"/>
              <a:gd name="connsiteX7" fmla="*/ 0 w 1451513"/>
              <a:gd name="connsiteY7" fmla="*/ 2123458 h 2365382"/>
              <a:gd name="connsiteX8" fmla="*/ 0 w 1451513"/>
              <a:gd name="connsiteY8" fmla="*/ 241924 h 2365382"/>
              <a:gd name="connsiteX0" fmla="*/ 241924 w 1451513"/>
              <a:gd name="connsiteY0" fmla="*/ 2365382 h 2365382"/>
              <a:gd name="connsiteX1" fmla="*/ 0 w 1451513"/>
              <a:gd name="connsiteY1" fmla="*/ 2123458 h 2365382"/>
              <a:gd name="connsiteX2" fmla="*/ 0 w 1451513"/>
              <a:gd name="connsiteY2" fmla="*/ 241924 h 2365382"/>
              <a:gd name="connsiteX3" fmla="*/ 241924 w 1451513"/>
              <a:gd name="connsiteY3" fmla="*/ 0 h 2365382"/>
              <a:gd name="connsiteX4" fmla="*/ 1209589 w 1451513"/>
              <a:gd name="connsiteY4" fmla="*/ 0 h 2365382"/>
              <a:gd name="connsiteX5" fmla="*/ 1451513 w 1451513"/>
              <a:gd name="connsiteY5" fmla="*/ 241924 h 2365382"/>
              <a:gd name="connsiteX6" fmla="*/ 1451513 w 1451513"/>
              <a:gd name="connsiteY6" fmla="*/ 2123458 h 2365382"/>
              <a:gd name="connsiteX7" fmla="*/ 1209589 w 1451513"/>
              <a:gd name="connsiteY7" fmla="*/ 2365382 h 2365382"/>
              <a:gd name="connsiteX0" fmla="*/ 0 w 1451513"/>
              <a:gd name="connsiteY0" fmla="*/ 241924 h 2365382"/>
              <a:gd name="connsiteX1" fmla="*/ 241924 w 1451513"/>
              <a:gd name="connsiteY1" fmla="*/ 0 h 2365382"/>
              <a:gd name="connsiteX2" fmla="*/ 1209589 w 1451513"/>
              <a:gd name="connsiteY2" fmla="*/ 0 h 2365382"/>
              <a:gd name="connsiteX3" fmla="*/ 1451513 w 1451513"/>
              <a:gd name="connsiteY3" fmla="*/ 241924 h 2365382"/>
              <a:gd name="connsiteX4" fmla="*/ 1451513 w 1451513"/>
              <a:gd name="connsiteY4" fmla="*/ 2123458 h 2365382"/>
              <a:gd name="connsiteX5" fmla="*/ 1209589 w 1451513"/>
              <a:gd name="connsiteY5" fmla="*/ 2365382 h 2365382"/>
              <a:gd name="connsiteX6" fmla="*/ 241924 w 1451513"/>
              <a:gd name="connsiteY6" fmla="*/ 2365382 h 2365382"/>
              <a:gd name="connsiteX7" fmla="*/ 0 w 1451513"/>
              <a:gd name="connsiteY7" fmla="*/ 2123458 h 2365382"/>
              <a:gd name="connsiteX8" fmla="*/ 0 w 1451513"/>
              <a:gd name="connsiteY8" fmla="*/ 241924 h 2365382"/>
              <a:gd name="connsiteX0" fmla="*/ 241924 w 1451513"/>
              <a:gd name="connsiteY0" fmla="*/ 2365382 h 2365382"/>
              <a:gd name="connsiteX1" fmla="*/ 0 w 1451513"/>
              <a:gd name="connsiteY1" fmla="*/ 2123458 h 2365382"/>
              <a:gd name="connsiteX2" fmla="*/ 0 w 1451513"/>
              <a:gd name="connsiteY2" fmla="*/ 241924 h 2365382"/>
              <a:gd name="connsiteX3" fmla="*/ 241924 w 1451513"/>
              <a:gd name="connsiteY3" fmla="*/ 0 h 2365382"/>
              <a:gd name="connsiteX4" fmla="*/ 1209589 w 1451513"/>
              <a:gd name="connsiteY4" fmla="*/ 0 h 2365382"/>
              <a:gd name="connsiteX5" fmla="*/ 1451513 w 1451513"/>
              <a:gd name="connsiteY5" fmla="*/ 241924 h 2365382"/>
              <a:gd name="connsiteX6" fmla="*/ 1451513 w 1451513"/>
              <a:gd name="connsiteY6" fmla="*/ 2123458 h 2365382"/>
              <a:gd name="connsiteX0" fmla="*/ 0 w 1451513"/>
              <a:gd name="connsiteY0" fmla="*/ 241924 h 2365382"/>
              <a:gd name="connsiteX1" fmla="*/ 241924 w 1451513"/>
              <a:gd name="connsiteY1" fmla="*/ 0 h 2365382"/>
              <a:gd name="connsiteX2" fmla="*/ 1209589 w 1451513"/>
              <a:gd name="connsiteY2" fmla="*/ 0 h 2365382"/>
              <a:gd name="connsiteX3" fmla="*/ 1451513 w 1451513"/>
              <a:gd name="connsiteY3" fmla="*/ 241924 h 2365382"/>
              <a:gd name="connsiteX4" fmla="*/ 1451513 w 1451513"/>
              <a:gd name="connsiteY4" fmla="*/ 2123458 h 2365382"/>
              <a:gd name="connsiteX5" fmla="*/ 1209589 w 1451513"/>
              <a:gd name="connsiteY5" fmla="*/ 2365382 h 2365382"/>
              <a:gd name="connsiteX6" fmla="*/ 241924 w 1451513"/>
              <a:gd name="connsiteY6" fmla="*/ 2365382 h 2365382"/>
              <a:gd name="connsiteX7" fmla="*/ 0 w 1451513"/>
              <a:gd name="connsiteY7" fmla="*/ 2123458 h 2365382"/>
              <a:gd name="connsiteX8" fmla="*/ 0 w 1451513"/>
              <a:gd name="connsiteY8" fmla="*/ 241924 h 2365382"/>
              <a:gd name="connsiteX0" fmla="*/ 241924 w 1451513"/>
              <a:gd name="connsiteY0" fmla="*/ 2365382 h 2365382"/>
              <a:gd name="connsiteX1" fmla="*/ 0 w 1451513"/>
              <a:gd name="connsiteY1" fmla="*/ 2123458 h 2365382"/>
              <a:gd name="connsiteX2" fmla="*/ 0 w 1451513"/>
              <a:gd name="connsiteY2" fmla="*/ 241924 h 2365382"/>
              <a:gd name="connsiteX3" fmla="*/ 241924 w 1451513"/>
              <a:gd name="connsiteY3" fmla="*/ 0 h 2365382"/>
              <a:gd name="connsiteX4" fmla="*/ 1209589 w 1451513"/>
              <a:gd name="connsiteY4" fmla="*/ 0 h 2365382"/>
              <a:gd name="connsiteX5" fmla="*/ 1451513 w 1451513"/>
              <a:gd name="connsiteY5" fmla="*/ 241924 h 2365382"/>
              <a:gd name="connsiteX0" fmla="*/ 0 w 1451513"/>
              <a:gd name="connsiteY0" fmla="*/ 241924 h 2365382"/>
              <a:gd name="connsiteX1" fmla="*/ 241924 w 1451513"/>
              <a:gd name="connsiteY1" fmla="*/ 0 h 2365382"/>
              <a:gd name="connsiteX2" fmla="*/ 1209589 w 1451513"/>
              <a:gd name="connsiteY2" fmla="*/ 0 h 2365382"/>
              <a:gd name="connsiteX3" fmla="*/ 1451513 w 1451513"/>
              <a:gd name="connsiteY3" fmla="*/ 241924 h 2365382"/>
              <a:gd name="connsiteX4" fmla="*/ 1451513 w 1451513"/>
              <a:gd name="connsiteY4" fmla="*/ 2123458 h 2365382"/>
              <a:gd name="connsiteX5" fmla="*/ 1209589 w 1451513"/>
              <a:gd name="connsiteY5" fmla="*/ 2365382 h 2365382"/>
              <a:gd name="connsiteX6" fmla="*/ 241924 w 1451513"/>
              <a:gd name="connsiteY6" fmla="*/ 2365382 h 2365382"/>
              <a:gd name="connsiteX7" fmla="*/ 0 w 1451513"/>
              <a:gd name="connsiteY7" fmla="*/ 2123458 h 2365382"/>
              <a:gd name="connsiteX8" fmla="*/ 0 w 1451513"/>
              <a:gd name="connsiteY8" fmla="*/ 241924 h 2365382"/>
              <a:gd name="connsiteX0" fmla="*/ 241924 w 1451513"/>
              <a:gd name="connsiteY0" fmla="*/ 2365382 h 2365382"/>
              <a:gd name="connsiteX1" fmla="*/ 0 w 1451513"/>
              <a:gd name="connsiteY1" fmla="*/ 2123458 h 2365382"/>
              <a:gd name="connsiteX2" fmla="*/ 0 w 1451513"/>
              <a:gd name="connsiteY2" fmla="*/ 241924 h 2365382"/>
              <a:gd name="connsiteX3" fmla="*/ 241924 w 1451513"/>
              <a:gd name="connsiteY3" fmla="*/ 0 h 236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1513" h="2365382" stroke="0" extrusionOk="0">
                <a:moveTo>
                  <a:pt x="0" y="241924"/>
                </a:moveTo>
                <a:cubicBezTo>
                  <a:pt x="0" y="108313"/>
                  <a:pt x="108313" y="0"/>
                  <a:pt x="241924" y="0"/>
                </a:cubicBezTo>
                <a:lnTo>
                  <a:pt x="1209589" y="0"/>
                </a:lnTo>
                <a:cubicBezTo>
                  <a:pt x="1343200" y="0"/>
                  <a:pt x="1451513" y="108313"/>
                  <a:pt x="1451513" y="241924"/>
                </a:cubicBezTo>
                <a:lnTo>
                  <a:pt x="1451513" y="2123458"/>
                </a:lnTo>
                <a:cubicBezTo>
                  <a:pt x="1451513" y="2257069"/>
                  <a:pt x="1343200" y="2365382"/>
                  <a:pt x="1209589" y="2365382"/>
                </a:cubicBezTo>
                <a:lnTo>
                  <a:pt x="241924" y="2365382"/>
                </a:lnTo>
                <a:cubicBezTo>
                  <a:pt x="108313" y="2365382"/>
                  <a:pt x="0" y="2257069"/>
                  <a:pt x="0" y="2123458"/>
                </a:cubicBezTo>
                <a:lnTo>
                  <a:pt x="0" y="241924"/>
                </a:lnTo>
                <a:close/>
              </a:path>
              <a:path w="1451513" h="2365382" fill="none">
                <a:moveTo>
                  <a:pt x="241924" y="2365382"/>
                </a:moveTo>
                <a:cubicBezTo>
                  <a:pt x="108313" y="2365382"/>
                  <a:pt x="0" y="2257069"/>
                  <a:pt x="0" y="2123458"/>
                </a:cubicBezTo>
                <a:lnTo>
                  <a:pt x="0" y="241924"/>
                </a:lnTo>
                <a:cubicBezTo>
                  <a:pt x="0" y="108313"/>
                  <a:pt x="108313" y="0"/>
                  <a:pt x="241924" y="0"/>
                </a:cubicBezTo>
              </a:path>
            </a:pathLst>
          </a:custGeom>
          <a:ln w="1905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2" name="Ellipse 91">
            <a:extLst>
              <a:ext uri="{FF2B5EF4-FFF2-40B4-BE49-F238E27FC236}">
                <a16:creationId xmlns:a16="http://schemas.microsoft.com/office/drawing/2014/main" id="{0F6E9BEC-384F-D347-BA17-072A5FB538CE}"/>
              </a:ext>
            </a:extLst>
          </p:cNvPr>
          <p:cNvSpPr/>
          <p:nvPr/>
        </p:nvSpPr>
        <p:spPr>
          <a:xfrm rot="20112447">
            <a:off x="2954605" y="3480458"/>
            <a:ext cx="1859756" cy="1251156"/>
          </a:xfrm>
          <a:prstGeom prst="ellipse">
            <a:avLst/>
          </a:prstGeom>
          <a:solidFill>
            <a:schemeClr val="accent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0" name="Titre 1">
            <a:extLst>
              <a:ext uri="{FF2B5EF4-FFF2-40B4-BE49-F238E27FC236}">
                <a16:creationId xmlns:a16="http://schemas.microsoft.com/office/drawing/2014/main" id="{16434E7F-2BB5-DB4A-9A99-14D31B1BAFA1}"/>
              </a:ext>
            </a:extLst>
          </p:cNvPr>
          <p:cNvSpPr txBox="1">
            <a:spLocks/>
          </p:cNvSpPr>
          <p:nvPr/>
        </p:nvSpPr>
        <p:spPr>
          <a:xfrm>
            <a:off x="3203948" y="4003958"/>
            <a:ext cx="1345626" cy="2462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defRPr/>
            </a:pPr>
            <a:r>
              <a:rPr lang="fr-FR" sz="2000" b="1" cap="all" dirty="0">
                <a:solidFill>
                  <a:schemeClr val="bg1"/>
                </a:solidFill>
                <a:latin typeface="Arial" panose="020B0604020202020204"/>
              </a:rPr>
              <a:t>ACTIVITÉS</a:t>
            </a:r>
          </a:p>
        </p:txBody>
      </p:sp>
      <p:sp>
        <p:nvSpPr>
          <p:cNvPr id="11" name="Rectangle : avec coin arrondi 10">
            <a:extLst>
              <a:ext uri="{FF2B5EF4-FFF2-40B4-BE49-F238E27FC236}">
                <a16:creationId xmlns:a16="http://schemas.microsoft.com/office/drawing/2014/main" id="{E6C3621C-A6B8-2C4A-942F-91075C17A351}"/>
              </a:ext>
            </a:extLst>
          </p:cNvPr>
          <p:cNvSpPr/>
          <p:nvPr/>
        </p:nvSpPr>
        <p:spPr>
          <a:xfrm>
            <a:off x="8522239" y="2075827"/>
            <a:ext cx="1795728" cy="1815388"/>
          </a:xfrm>
          <a:prstGeom prst="round1Rect">
            <a:avLst>
              <a:gd name="adj" fmla="val 35572"/>
            </a:avLst>
          </a:prstGeom>
          <a:solidFill>
            <a:schemeClr val="accent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5" name="Rectangle : avec coin arrondi 94">
            <a:extLst>
              <a:ext uri="{FF2B5EF4-FFF2-40B4-BE49-F238E27FC236}">
                <a16:creationId xmlns:a16="http://schemas.microsoft.com/office/drawing/2014/main" id="{D0EC52CE-67AE-164E-9C8B-735B36588F23}"/>
              </a:ext>
            </a:extLst>
          </p:cNvPr>
          <p:cNvSpPr/>
          <p:nvPr/>
        </p:nvSpPr>
        <p:spPr>
          <a:xfrm rot="10800000" flipH="1">
            <a:off x="8523612" y="4054829"/>
            <a:ext cx="1796431" cy="1859205"/>
          </a:xfrm>
          <a:prstGeom prst="round1Rect">
            <a:avLst>
              <a:gd name="adj" fmla="val 35572"/>
            </a:avLst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40CAB896-2E6A-5140-84FA-D75EB49411E1}"/>
              </a:ext>
            </a:extLst>
          </p:cNvPr>
          <p:cNvCxnSpPr>
            <a:cxnSpLocks/>
          </p:cNvCxnSpPr>
          <p:nvPr/>
        </p:nvCxnSpPr>
        <p:spPr>
          <a:xfrm flipH="1">
            <a:off x="6553200" y="3973768"/>
            <a:ext cx="3764768" cy="0"/>
          </a:xfrm>
          <a:prstGeom prst="line">
            <a:avLst/>
          </a:prstGeom>
          <a:ln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itre 1">
            <a:extLst>
              <a:ext uri="{FF2B5EF4-FFF2-40B4-BE49-F238E27FC236}">
                <a16:creationId xmlns:a16="http://schemas.microsoft.com/office/drawing/2014/main" id="{E424BD24-F726-674E-8EA0-39BCF2583CBE}"/>
              </a:ext>
            </a:extLst>
          </p:cNvPr>
          <p:cNvSpPr txBox="1">
            <a:spLocks/>
          </p:cNvSpPr>
          <p:nvPr/>
        </p:nvSpPr>
        <p:spPr>
          <a:xfrm>
            <a:off x="2146390" y="3448431"/>
            <a:ext cx="1280863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defRPr/>
            </a:pPr>
            <a:r>
              <a:rPr lang="fr-FR" sz="1000" b="1" dirty="0">
                <a:solidFill>
                  <a:schemeClr val="bg1"/>
                </a:solidFill>
                <a:latin typeface="Arial" panose="020B0604020202020204"/>
              </a:rPr>
              <a:t>TRANSPORT ROUTIER DE MARCHANDISES</a:t>
            </a:r>
          </a:p>
        </p:txBody>
      </p:sp>
      <p:sp>
        <p:nvSpPr>
          <p:cNvPr id="94" name="Ellipse 93">
            <a:extLst>
              <a:ext uri="{FF2B5EF4-FFF2-40B4-BE49-F238E27FC236}">
                <a16:creationId xmlns:a16="http://schemas.microsoft.com/office/drawing/2014/main" id="{8B2EDDD7-59DE-9044-9087-E0751D5673CE}"/>
              </a:ext>
            </a:extLst>
          </p:cNvPr>
          <p:cNvSpPr/>
          <p:nvPr/>
        </p:nvSpPr>
        <p:spPr>
          <a:xfrm>
            <a:off x="2072343" y="266271"/>
            <a:ext cx="66857" cy="668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fr-FR" dirty="0">
              <a:solidFill>
                <a:srgbClr val="FFFFFF"/>
              </a:solidFill>
              <a:latin typeface="Arial" panose="020B0604020202020204"/>
            </a:endParaRPr>
          </a:p>
        </p:txBody>
      </p: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DCB25FF6-0DCB-4F9B-8D67-8873B0095C2C}"/>
              </a:ext>
            </a:extLst>
          </p:cNvPr>
          <p:cNvCxnSpPr/>
          <p:nvPr/>
        </p:nvCxnSpPr>
        <p:spPr>
          <a:xfrm>
            <a:off x="1524000" y="6550146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itre 1">
            <a:extLst>
              <a:ext uri="{FF2B5EF4-FFF2-40B4-BE49-F238E27FC236}">
                <a16:creationId xmlns:a16="http://schemas.microsoft.com/office/drawing/2014/main" id="{D8C7A9BC-013B-9746-B0A2-CB3DD7C5D7A4}"/>
              </a:ext>
            </a:extLst>
          </p:cNvPr>
          <p:cNvSpPr txBox="1">
            <a:spLocks/>
          </p:cNvSpPr>
          <p:nvPr/>
        </p:nvSpPr>
        <p:spPr>
          <a:xfrm>
            <a:off x="8699170" y="2774233"/>
            <a:ext cx="1583729" cy="36625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  <a:defRPr/>
            </a:pPr>
            <a:r>
              <a:rPr lang="fr-FR" sz="1400" dirty="0">
                <a:solidFill>
                  <a:srgbClr val="FFFFFF"/>
                </a:solidFill>
                <a:latin typeface="Arial" panose="020B0604020202020204"/>
              </a:rPr>
              <a:t>ENTREPRISES </a:t>
            </a:r>
            <a:r>
              <a:rPr lang="fr-FR" sz="1400" b="1" i="1" dirty="0">
                <a:solidFill>
                  <a:srgbClr val="FFFFFF"/>
                </a:solidFill>
                <a:latin typeface="Arial" panose="020B0604020202020204"/>
              </a:rPr>
              <a:t>SPÉCIALISÉES</a:t>
            </a:r>
          </a:p>
        </p:txBody>
      </p:sp>
      <p:sp>
        <p:nvSpPr>
          <p:cNvPr id="112" name="Titre 1">
            <a:extLst>
              <a:ext uri="{FF2B5EF4-FFF2-40B4-BE49-F238E27FC236}">
                <a16:creationId xmlns:a16="http://schemas.microsoft.com/office/drawing/2014/main" id="{71ADCC55-22A4-3D4C-939A-74CAB5F96F46}"/>
              </a:ext>
            </a:extLst>
          </p:cNvPr>
          <p:cNvSpPr txBox="1">
            <a:spLocks/>
          </p:cNvSpPr>
          <p:nvPr/>
        </p:nvSpPr>
        <p:spPr>
          <a:xfrm>
            <a:off x="8699170" y="4542802"/>
            <a:ext cx="1583729" cy="91563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  <a:defRPr/>
            </a:pPr>
            <a:r>
              <a:rPr lang="fr-FR" sz="1400" dirty="0">
                <a:solidFill>
                  <a:srgbClr val="FFFFFF"/>
                </a:solidFill>
                <a:latin typeface="Arial" panose="020B0604020202020204"/>
              </a:rPr>
              <a:t>PRESTATIONS</a:t>
            </a:r>
            <a:br>
              <a:rPr lang="fr-FR" sz="1400" dirty="0">
                <a:solidFill>
                  <a:srgbClr val="FFFFFF"/>
                </a:solidFill>
                <a:latin typeface="Arial" panose="020B0604020202020204"/>
              </a:rPr>
            </a:br>
            <a:r>
              <a:rPr lang="fr-FR" sz="1400" dirty="0">
                <a:solidFill>
                  <a:srgbClr val="FFFFFF"/>
                </a:solidFill>
                <a:latin typeface="Arial" panose="020B0604020202020204"/>
              </a:rPr>
              <a:t>DE TRANSPORT ET DE LOGISTIQUE </a:t>
            </a:r>
            <a:r>
              <a:rPr lang="fr-FR" sz="1400" b="1" i="1" dirty="0">
                <a:solidFill>
                  <a:srgbClr val="FFFFFF"/>
                </a:solidFill>
                <a:latin typeface="Arial" panose="020B0604020202020204"/>
              </a:rPr>
              <a:t>INTERNALISÉES</a:t>
            </a:r>
          </a:p>
        </p:txBody>
      </p:sp>
      <p:sp>
        <p:nvSpPr>
          <p:cNvPr id="6" name="Titre 6">
            <a:extLst>
              <a:ext uri="{FF2B5EF4-FFF2-40B4-BE49-F238E27FC236}">
                <a16:creationId xmlns:a16="http://schemas.microsoft.com/office/drawing/2014/main" id="{7C28B3EC-0053-F428-98FD-123D2AB45A5A}"/>
              </a:ext>
            </a:extLst>
          </p:cNvPr>
          <p:cNvSpPr txBox="1">
            <a:spLocks/>
          </p:cNvSpPr>
          <p:nvPr/>
        </p:nvSpPr>
        <p:spPr>
          <a:xfrm>
            <a:off x="1536049" y="93325"/>
            <a:ext cx="9119901" cy="667892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b="1" dirty="0">
                <a:solidFill>
                  <a:srgbClr val="002060"/>
                </a:solidFill>
              </a:rPr>
              <a:t>Un secteur transversal au cœur de l’économie</a:t>
            </a:r>
            <a:endParaRPr lang="fr-FR" b="1" dirty="0"/>
          </a:p>
        </p:txBody>
      </p:sp>
      <p:sp>
        <p:nvSpPr>
          <p:cNvPr id="13" name="Rectangle : avec coins arrondis en haut 12">
            <a:extLst>
              <a:ext uri="{FF2B5EF4-FFF2-40B4-BE49-F238E27FC236}">
                <a16:creationId xmlns:a16="http://schemas.microsoft.com/office/drawing/2014/main" id="{09B1832A-D467-245D-9756-B178D9270CDF}"/>
              </a:ext>
            </a:extLst>
          </p:cNvPr>
          <p:cNvSpPr/>
          <p:nvPr/>
        </p:nvSpPr>
        <p:spPr>
          <a:xfrm rot="16200000" flipH="1">
            <a:off x="4135357" y="-1747498"/>
            <a:ext cx="446572" cy="5669281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fr-FR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C396B5E-A4A1-2B5D-CF7E-6003E96FF361}"/>
              </a:ext>
            </a:extLst>
          </p:cNvPr>
          <p:cNvSpPr txBox="1"/>
          <p:nvPr/>
        </p:nvSpPr>
        <p:spPr>
          <a:xfrm>
            <a:off x="2275720" y="848764"/>
            <a:ext cx="4152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</a:rPr>
              <a:t>Une diversité d’acteurs</a:t>
            </a:r>
          </a:p>
        </p:txBody>
      </p:sp>
    </p:spTree>
    <p:extLst>
      <p:ext uri="{BB962C8B-B14F-4D97-AF65-F5344CB8AC3E}">
        <p14:creationId xmlns:p14="http://schemas.microsoft.com/office/powerpoint/2010/main" val="212443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avec coins arrondis en haut 7">
            <a:extLst>
              <a:ext uri="{FF2B5EF4-FFF2-40B4-BE49-F238E27FC236}">
                <a16:creationId xmlns:a16="http://schemas.microsoft.com/office/drawing/2014/main" id="{A9EF4C8D-64F6-E278-D515-F5DCF7B288A0}"/>
              </a:ext>
            </a:extLst>
          </p:cNvPr>
          <p:cNvSpPr/>
          <p:nvPr/>
        </p:nvSpPr>
        <p:spPr>
          <a:xfrm rot="16200000" flipH="1">
            <a:off x="4144394" y="-1642761"/>
            <a:ext cx="446572" cy="5669281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fr-FR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80C2C92-BA8F-0C4E-B7E0-95B656DB5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5CC887C-F669-C74B-BC12-FE413605F451}" type="slidenum">
              <a:rPr lang="fr-FR" noProof="0" smtClean="0"/>
              <a:pPr lvl="0"/>
              <a:t>6</a:t>
            </a:fld>
            <a:endParaRPr lang="fr-FR" noProof="0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5353BB5-CB12-F748-89B3-799304E3295A}"/>
              </a:ext>
            </a:extLst>
          </p:cNvPr>
          <p:cNvSpPr/>
          <p:nvPr/>
        </p:nvSpPr>
        <p:spPr>
          <a:xfrm>
            <a:off x="2875129" y="1849042"/>
            <a:ext cx="5907653" cy="5831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fr-FR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18" name="Espace réservé du contenu 2">
            <a:extLst>
              <a:ext uri="{FF2B5EF4-FFF2-40B4-BE49-F238E27FC236}">
                <a16:creationId xmlns:a16="http://schemas.microsoft.com/office/drawing/2014/main" id="{BAE8B2E9-B25D-744C-B3C9-22155A7CBBD4}"/>
              </a:ext>
            </a:extLst>
          </p:cNvPr>
          <p:cNvSpPr txBox="1">
            <a:spLocks/>
          </p:cNvSpPr>
          <p:nvPr/>
        </p:nvSpPr>
        <p:spPr>
          <a:xfrm>
            <a:off x="2797310" y="1785971"/>
            <a:ext cx="1404734" cy="66479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4800" b="1" dirty="0">
                <a:solidFill>
                  <a:schemeClr val="bg1"/>
                </a:solidFill>
                <a:latin typeface="Arial" panose="020B0604020202020204"/>
              </a:rPr>
              <a:t>1,8</a:t>
            </a:r>
            <a:endParaRPr lang="fr-FR" sz="1800" dirty="0">
              <a:solidFill>
                <a:schemeClr val="bg1"/>
              </a:solidFill>
              <a:latin typeface="Arial" panose="020B0604020202020204"/>
            </a:endParaRPr>
          </a:p>
        </p:txBody>
      </p:sp>
      <p:sp>
        <p:nvSpPr>
          <p:cNvPr id="158" name="Espace réservé du contenu 2">
            <a:extLst>
              <a:ext uri="{FF2B5EF4-FFF2-40B4-BE49-F238E27FC236}">
                <a16:creationId xmlns:a16="http://schemas.microsoft.com/office/drawing/2014/main" id="{154DC6C4-7EEF-134C-9624-DEDB8F9A5E3D}"/>
              </a:ext>
            </a:extLst>
          </p:cNvPr>
          <p:cNvSpPr txBox="1">
            <a:spLocks/>
          </p:cNvSpPr>
          <p:nvPr/>
        </p:nvSpPr>
        <p:spPr>
          <a:xfrm>
            <a:off x="3739271" y="1848103"/>
            <a:ext cx="1873335" cy="52322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5000"/>
              </a:lnSpc>
              <a:defRPr/>
            </a:pPr>
            <a:r>
              <a:rPr lang="fr-FR" sz="2000" dirty="0">
                <a:solidFill>
                  <a:schemeClr val="bg1"/>
                </a:solidFill>
                <a:latin typeface="Arial" panose="020B0604020202020204"/>
              </a:rPr>
              <a:t>MILLION </a:t>
            </a:r>
            <a:br>
              <a:rPr lang="fr-FR" sz="2000" dirty="0">
                <a:solidFill>
                  <a:schemeClr val="bg1"/>
                </a:solidFill>
                <a:latin typeface="Arial" panose="020B0604020202020204"/>
              </a:rPr>
            </a:br>
            <a:r>
              <a:rPr lang="fr-FR" sz="2000" dirty="0">
                <a:solidFill>
                  <a:schemeClr val="bg1"/>
                </a:solidFill>
                <a:latin typeface="Arial" panose="020B0604020202020204"/>
              </a:rPr>
              <a:t>DE SALARIÉS</a:t>
            </a:r>
          </a:p>
        </p:txBody>
      </p:sp>
      <p:sp>
        <p:nvSpPr>
          <p:cNvPr id="89" name="Titre 1">
            <a:extLst>
              <a:ext uri="{FF2B5EF4-FFF2-40B4-BE49-F238E27FC236}">
                <a16:creationId xmlns:a16="http://schemas.microsoft.com/office/drawing/2014/main" id="{9003A311-A380-0F4F-BF95-3CE8912FEC03}"/>
              </a:ext>
            </a:extLst>
          </p:cNvPr>
          <p:cNvSpPr txBox="1">
            <a:spLocks/>
          </p:cNvSpPr>
          <p:nvPr/>
        </p:nvSpPr>
        <p:spPr>
          <a:xfrm>
            <a:off x="1889552" y="4952029"/>
            <a:ext cx="1210271" cy="14773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defRPr/>
            </a:pPr>
            <a:r>
              <a:rPr lang="fr-FR" sz="1200" b="1" dirty="0">
                <a:solidFill>
                  <a:schemeClr val="bg1"/>
                </a:solidFill>
                <a:latin typeface="Arial" panose="020B0604020202020204"/>
              </a:rPr>
              <a:t>LOGISTIQUE</a:t>
            </a:r>
          </a:p>
        </p:txBody>
      </p:sp>
      <p:sp>
        <p:nvSpPr>
          <p:cNvPr id="90" name="Titre 1">
            <a:extLst>
              <a:ext uri="{FF2B5EF4-FFF2-40B4-BE49-F238E27FC236}">
                <a16:creationId xmlns:a16="http://schemas.microsoft.com/office/drawing/2014/main" id="{5AC1224F-620B-3745-8211-CAB6BE3EA81C}"/>
              </a:ext>
            </a:extLst>
          </p:cNvPr>
          <p:cNvSpPr txBox="1">
            <a:spLocks/>
          </p:cNvSpPr>
          <p:nvPr/>
        </p:nvSpPr>
        <p:spPr>
          <a:xfrm>
            <a:off x="1889551" y="5770551"/>
            <a:ext cx="1259068" cy="2954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defRPr/>
            </a:pPr>
            <a:r>
              <a:rPr lang="fr-FR" sz="1200" dirty="0">
                <a:solidFill>
                  <a:schemeClr val="bg1"/>
                </a:solidFill>
                <a:latin typeface="Arial" panose="020B0604020202020204"/>
              </a:rPr>
              <a:t>TRANSPORT </a:t>
            </a:r>
            <a:br>
              <a:rPr lang="fr-FR" sz="1200" dirty="0">
                <a:solidFill>
                  <a:schemeClr val="bg1"/>
                </a:solidFill>
                <a:latin typeface="Arial" panose="020B0604020202020204"/>
              </a:rPr>
            </a:br>
            <a:r>
              <a:rPr lang="fr-FR" sz="1200" dirty="0">
                <a:solidFill>
                  <a:schemeClr val="bg1"/>
                </a:solidFill>
                <a:latin typeface="Arial" panose="020B0604020202020204"/>
              </a:rPr>
              <a:t>DE PERSONNES</a:t>
            </a:r>
          </a:p>
        </p:txBody>
      </p:sp>
      <p:sp>
        <p:nvSpPr>
          <p:cNvPr id="88" name="Titre 1">
            <a:extLst>
              <a:ext uri="{FF2B5EF4-FFF2-40B4-BE49-F238E27FC236}">
                <a16:creationId xmlns:a16="http://schemas.microsoft.com/office/drawing/2014/main" id="{E424BD24-F726-674E-8EA0-39BCF2583CBE}"/>
              </a:ext>
            </a:extLst>
          </p:cNvPr>
          <p:cNvSpPr txBox="1">
            <a:spLocks/>
          </p:cNvSpPr>
          <p:nvPr/>
        </p:nvSpPr>
        <p:spPr>
          <a:xfrm>
            <a:off x="1889552" y="3993340"/>
            <a:ext cx="1348423" cy="2954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defRPr/>
            </a:pPr>
            <a:r>
              <a:rPr lang="fr-FR" sz="1200" b="1" dirty="0">
                <a:solidFill>
                  <a:schemeClr val="bg1"/>
                </a:solidFill>
                <a:latin typeface="Arial" panose="020B0604020202020204"/>
              </a:rPr>
              <a:t>TRANSPORT DE MARCHANDISES</a:t>
            </a:r>
          </a:p>
        </p:txBody>
      </p:sp>
      <p:sp>
        <p:nvSpPr>
          <p:cNvPr id="140" name="Espace réservé du contenu 2">
            <a:extLst>
              <a:ext uri="{FF2B5EF4-FFF2-40B4-BE49-F238E27FC236}">
                <a16:creationId xmlns:a16="http://schemas.microsoft.com/office/drawing/2014/main" id="{459A03B9-B9E4-DD46-B740-56A21CB6FEBE}"/>
              </a:ext>
            </a:extLst>
          </p:cNvPr>
          <p:cNvSpPr txBox="1">
            <a:spLocks/>
          </p:cNvSpPr>
          <p:nvPr/>
        </p:nvSpPr>
        <p:spPr>
          <a:xfrm>
            <a:off x="6532220" y="3268911"/>
            <a:ext cx="2794724" cy="32585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" indent="-6350" algn="r">
              <a:lnSpc>
                <a:spcPct val="70000"/>
              </a:lnSpc>
              <a:defRPr/>
            </a:pPr>
            <a:r>
              <a:rPr lang="fr-FR" sz="1800" b="1" dirty="0">
                <a:solidFill>
                  <a:schemeClr val="bg1"/>
                </a:solidFill>
                <a:latin typeface="Arial" panose="020B0604020202020204"/>
              </a:rPr>
              <a:t>910 000</a:t>
            </a:r>
            <a:r>
              <a:rPr lang="fr-FR" sz="1600" b="1" dirty="0">
                <a:solidFill>
                  <a:schemeClr val="bg1"/>
                </a:solidFill>
                <a:latin typeface="Arial" panose="020B0604020202020204"/>
              </a:rPr>
              <a:t> </a:t>
            </a:r>
            <a:br>
              <a:rPr lang="fr-FR" sz="1600" b="1" dirty="0">
                <a:solidFill>
                  <a:schemeClr val="bg1"/>
                </a:solidFill>
                <a:latin typeface="Arial" panose="020B0604020202020204"/>
              </a:rPr>
            </a:br>
            <a:r>
              <a:rPr lang="fr-FR" sz="1200" dirty="0">
                <a:solidFill>
                  <a:schemeClr val="bg1"/>
                </a:solidFill>
                <a:latin typeface="Arial" panose="020B0604020202020204"/>
              </a:rPr>
              <a:t>salariés</a:t>
            </a:r>
            <a:endParaRPr lang="fr-FR" sz="1800" dirty="0">
              <a:solidFill>
                <a:schemeClr val="bg1"/>
              </a:solidFill>
              <a:latin typeface="Arial" panose="020B0604020202020204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E2E7AC1-DC0E-3448-AE54-D4EE45C4BC03}"/>
              </a:ext>
            </a:extLst>
          </p:cNvPr>
          <p:cNvSpPr/>
          <p:nvPr/>
        </p:nvSpPr>
        <p:spPr>
          <a:xfrm>
            <a:off x="6459910" y="2970698"/>
            <a:ext cx="2867035" cy="21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fr-FR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49" name="Titre 1">
            <a:extLst>
              <a:ext uri="{FF2B5EF4-FFF2-40B4-BE49-F238E27FC236}">
                <a16:creationId xmlns:a16="http://schemas.microsoft.com/office/drawing/2014/main" id="{518C5CE9-48AE-5E41-8EB2-52D89CEB2124}"/>
              </a:ext>
            </a:extLst>
          </p:cNvPr>
          <p:cNvSpPr txBox="1">
            <a:spLocks/>
          </p:cNvSpPr>
          <p:nvPr/>
        </p:nvSpPr>
        <p:spPr>
          <a:xfrm>
            <a:off x="6527501" y="3021568"/>
            <a:ext cx="2799443" cy="13080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85000"/>
              </a:lnSpc>
              <a:defRPr/>
            </a:pPr>
            <a:r>
              <a:rPr lang="fr-FR" sz="1000" b="1" dirty="0">
                <a:solidFill>
                  <a:srgbClr val="FFFFFF"/>
                </a:solidFill>
                <a:latin typeface="Arial" panose="020B0604020202020204"/>
              </a:rPr>
              <a:t>ENTREPRISES COMMERCIALES</a:t>
            </a:r>
          </a:p>
        </p:txBody>
      </p:sp>
      <p:grpSp>
        <p:nvGrpSpPr>
          <p:cNvPr id="198" name="Groupe 197">
            <a:extLst>
              <a:ext uri="{FF2B5EF4-FFF2-40B4-BE49-F238E27FC236}">
                <a16:creationId xmlns:a16="http://schemas.microsoft.com/office/drawing/2014/main" id="{451B081E-4F33-6B4D-9FCA-7DF75CD74D98}"/>
              </a:ext>
            </a:extLst>
          </p:cNvPr>
          <p:cNvGrpSpPr/>
          <p:nvPr/>
        </p:nvGrpSpPr>
        <p:grpSpPr>
          <a:xfrm>
            <a:off x="6463615" y="2524802"/>
            <a:ext cx="342251" cy="417785"/>
            <a:chOff x="5980522" y="8462610"/>
            <a:chExt cx="570403" cy="696290"/>
          </a:xfrm>
          <a:solidFill>
            <a:schemeClr val="accent2"/>
          </a:solidFill>
        </p:grpSpPr>
        <p:sp>
          <p:nvSpPr>
            <p:cNvPr id="117" name="Forme libre 116">
              <a:extLst>
                <a:ext uri="{FF2B5EF4-FFF2-40B4-BE49-F238E27FC236}">
                  <a16:creationId xmlns:a16="http://schemas.microsoft.com/office/drawing/2014/main" id="{B49D6D07-1037-9A4C-8129-A9584E71B00E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121" name="Forme libre 120">
              <a:extLst>
                <a:ext uri="{FF2B5EF4-FFF2-40B4-BE49-F238E27FC236}">
                  <a16:creationId xmlns:a16="http://schemas.microsoft.com/office/drawing/2014/main" id="{7B9FA9C9-10B5-C641-BEBA-7B6F297AB126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205" name="Groupe 204">
            <a:extLst>
              <a:ext uri="{FF2B5EF4-FFF2-40B4-BE49-F238E27FC236}">
                <a16:creationId xmlns:a16="http://schemas.microsoft.com/office/drawing/2014/main" id="{0A7929E6-0DE1-6542-ABE0-8F05815A855D}"/>
              </a:ext>
            </a:extLst>
          </p:cNvPr>
          <p:cNvGrpSpPr/>
          <p:nvPr/>
        </p:nvGrpSpPr>
        <p:grpSpPr>
          <a:xfrm>
            <a:off x="6882412" y="2524802"/>
            <a:ext cx="342251" cy="417785"/>
            <a:chOff x="5980522" y="8462610"/>
            <a:chExt cx="570403" cy="696290"/>
          </a:xfrm>
          <a:solidFill>
            <a:schemeClr val="accent2"/>
          </a:solidFill>
        </p:grpSpPr>
        <p:sp>
          <p:nvSpPr>
            <p:cNvPr id="206" name="Forme libre 205">
              <a:extLst>
                <a:ext uri="{FF2B5EF4-FFF2-40B4-BE49-F238E27FC236}">
                  <a16:creationId xmlns:a16="http://schemas.microsoft.com/office/drawing/2014/main" id="{C5A1BEC8-87BE-C042-A67E-600F98581A8F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207" name="Forme libre 206">
              <a:extLst>
                <a:ext uri="{FF2B5EF4-FFF2-40B4-BE49-F238E27FC236}">
                  <a16:creationId xmlns:a16="http://schemas.microsoft.com/office/drawing/2014/main" id="{875E4AD3-A912-2A4F-BE2F-E844FD7CA532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208" name="Groupe 207">
            <a:extLst>
              <a:ext uri="{FF2B5EF4-FFF2-40B4-BE49-F238E27FC236}">
                <a16:creationId xmlns:a16="http://schemas.microsoft.com/office/drawing/2014/main" id="{5EEE64AF-635E-CF47-847C-F75BA55C438D}"/>
              </a:ext>
            </a:extLst>
          </p:cNvPr>
          <p:cNvGrpSpPr/>
          <p:nvPr/>
        </p:nvGrpSpPr>
        <p:grpSpPr>
          <a:xfrm>
            <a:off x="7301209" y="2524802"/>
            <a:ext cx="342251" cy="417785"/>
            <a:chOff x="5980522" y="8462610"/>
            <a:chExt cx="570403" cy="696290"/>
          </a:xfrm>
          <a:solidFill>
            <a:schemeClr val="accent2"/>
          </a:solidFill>
        </p:grpSpPr>
        <p:sp>
          <p:nvSpPr>
            <p:cNvPr id="209" name="Forme libre 208">
              <a:extLst>
                <a:ext uri="{FF2B5EF4-FFF2-40B4-BE49-F238E27FC236}">
                  <a16:creationId xmlns:a16="http://schemas.microsoft.com/office/drawing/2014/main" id="{DEBA18D5-5A8D-094D-BAD5-6BBD0E61CF9A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210" name="Forme libre 209">
              <a:extLst>
                <a:ext uri="{FF2B5EF4-FFF2-40B4-BE49-F238E27FC236}">
                  <a16:creationId xmlns:a16="http://schemas.microsoft.com/office/drawing/2014/main" id="{F0490249-0F72-3F47-8CDA-FF4AED3C2665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211" name="Groupe 210">
            <a:extLst>
              <a:ext uri="{FF2B5EF4-FFF2-40B4-BE49-F238E27FC236}">
                <a16:creationId xmlns:a16="http://schemas.microsoft.com/office/drawing/2014/main" id="{BAB26403-7CA3-CE4F-8894-60CDD41122CF}"/>
              </a:ext>
            </a:extLst>
          </p:cNvPr>
          <p:cNvGrpSpPr/>
          <p:nvPr/>
        </p:nvGrpSpPr>
        <p:grpSpPr>
          <a:xfrm>
            <a:off x="7720006" y="2524802"/>
            <a:ext cx="342251" cy="417785"/>
            <a:chOff x="5980522" y="8462610"/>
            <a:chExt cx="570403" cy="696290"/>
          </a:xfrm>
          <a:solidFill>
            <a:schemeClr val="accent2"/>
          </a:solidFill>
        </p:grpSpPr>
        <p:sp>
          <p:nvSpPr>
            <p:cNvPr id="212" name="Forme libre 211">
              <a:extLst>
                <a:ext uri="{FF2B5EF4-FFF2-40B4-BE49-F238E27FC236}">
                  <a16:creationId xmlns:a16="http://schemas.microsoft.com/office/drawing/2014/main" id="{7BD8FFF1-11B7-B940-80BE-850B3346789D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213" name="Forme libre 212">
              <a:extLst>
                <a:ext uri="{FF2B5EF4-FFF2-40B4-BE49-F238E27FC236}">
                  <a16:creationId xmlns:a16="http://schemas.microsoft.com/office/drawing/2014/main" id="{5BF08834-0332-A245-AAE6-F182E0197E39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214" name="Groupe 213">
            <a:extLst>
              <a:ext uri="{FF2B5EF4-FFF2-40B4-BE49-F238E27FC236}">
                <a16:creationId xmlns:a16="http://schemas.microsoft.com/office/drawing/2014/main" id="{D58848FD-59E1-C74F-8A0B-2722D73B22B6}"/>
              </a:ext>
            </a:extLst>
          </p:cNvPr>
          <p:cNvGrpSpPr/>
          <p:nvPr/>
        </p:nvGrpSpPr>
        <p:grpSpPr>
          <a:xfrm>
            <a:off x="8138803" y="2524802"/>
            <a:ext cx="342251" cy="417785"/>
            <a:chOff x="5980522" y="8462610"/>
            <a:chExt cx="570403" cy="696290"/>
          </a:xfrm>
          <a:solidFill>
            <a:schemeClr val="accent2"/>
          </a:solidFill>
        </p:grpSpPr>
        <p:sp>
          <p:nvSpPr>
            <p:cNvPr id="215" name="Forme libre 214">
              <a:extLst>
                <a:ext uri="{FF2B5EF4-FFF2-40B4-BE49-F238E27FC236}">
                  <a16:creationId xmlns:a16="http://schemas.microsoft.com/office/drawing/2014/main" id="{FEEAEBDD-CE0D-CC4C-BF67-B24B9FE46D7B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216" name="Forme libre 215">
              <a:extLst>
                <a:ext uri="{FF2B5EF4-FFF2-40B4-BE49-F238E27FC236}">
                  <a16:creationId xmlns:a16="http://schemas.microsoft.com/office/drawing/2014/main" id="{CE698CEB-131E-B047-AA3C-C1025CBAC14F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217" name="Groupe 216">
            <a:extLst>
              <a:ext uri="{FF2B5EF4-FFF2-40B4-BE49-F238E27FC236}">
                <a16:creationId xmlns:a16="http://schemas.microsoft.com/office/drawing/2014/main" id="{3FCE0C24-9B09-304A-812C-CBEA94761020}"/>
              </a:ext>
            </a:extLst>
          </p:cNvPr>
          <p:cNvGrpSpPr/>
          <p:nvPr/>
        </p:nvGrpSpPr>
        <p:grpSpPr>
          <a:xfrm>
            <a:off x="8557600" y="2524802"/>
            <a:ext cx="342251" cy="417785"/>
            <a:chOff x="5980522" y="8462610"/>
            <a:chExt cx="570403" cy="696290"/>
          </a:xfrm>
          <a:solidFill>
            <a:schemeClr val="accent2"/>
          </a:solidFill>
        </p:grpSpPr>
        <p:sp>
          <p:nvSpPr>
            <p:cNvPr id="218" name="Forme libre 217">
              <a:extLst>
                <a:ext uri="{FF2B5EF4-FFF2-40B4-BE49-F238E27FC236}">
                  <a16:creationId xmlns:a16="http://schemas.microsoft.com/office/drawing/2014/main" id="{0A92EA22-6B33-F343-9F85-79F855C1E62A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219" name="Forme libre 218">
              <a:extLst>
                <a:ext uri="{FF2B5EF4-FFF2-40B4-BE49-F238E27FC236}">
                  <a16:creationId xmlns:a16="http://schemas.microsoft.com/office/drawing/2014/main" id="{FD3C64D7-7896-CF4C-940B-A1251478C443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220" name="Groupe 219">
            <a:extLst>
              <a:ext uri="{FF2B5EF4-FFF2-40B4-BE49-F238E27FC236}">
                <a16:creationId xmlns:a16="http://schemas.microsoft.com/office/drawing/2014/main" id="{748006C8-F024-F645-8F51-69CE74C72279}"/>
              </a:ext>
            </a:extLst>
          </p:cNvPr>
          <p:cNvGrpSpPr/>
          <p:nvPr/>
        </p:nvGrpSpPr>
        <p:grpSpPr>
          <a:xfrm>
            <a:off x="8976397" y="2524802"/>
            <a:ext cx="342251" cy="417785"/>
            <a:chOff x="5980522" y="8462610"/>
            <a:chExt cx="570403" cy="696290"/>
          </a:xfrm>
          <a:solidFill>
            <a:schemeClr val="accent2"/>
          </a:solidFill>
        </p:grpSpPr>
        <p:sp>
          <p:nvSpPr>
            <p:cNvPr id="221" name="Forme libre 220">
              <a:extLst>
                <a:ext uri="{FF2B5EF4-FFF2-40B4-BE49-F238E27FC236}">
                  <a16:creationId xmlns:a16="http://schemas.microsoft.com/office/drawing/2014/main" id="{8E9CDE5E-480E-0D42-85E0-869098A60811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222" name="Forme libre 221">
              <a:extLst>
                <a:ext uri="{FF2B5EF4-FFF2-40B4-BE49-F238E27FC236}">
                  <a16:creationId xmlns:a16="http://schemas.microsoft.com/office/drawing/2014/main" id="{513CB1C0-403E-1445-B996-14403FB8EAF1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aphicFrame>
        <p:nvGraphicFramePr>
          <p:cNvPr id="126" name="Graphique 125">
            <a:extLst>
              <a:ext uri="{FF2B5EF4-FFF2-40B4-BE49-F238E27FC236}">
                <a16:creationId xmlns:a16="http://schemas.microsoft.com/office/drawing/2014/main" id="{DD19B3E2-4EBE-234A-8430-1C031F3640AE}"/>
              </a:ext>
            </a:extLst>
          </p:cNvPr>
          <p:cNvGraphicFramePr/>
          <p:nvPr/>
        </p:nvGraphicFramePr>
        <p:xfrm>
          <a:off x="7095243" y="4526163"/>
          <a:ext cx="1602266" cy="6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5" name="Titre 1">
            <a:extLst>
              <a:ext uri="{FF2B5EF4-FFF2-40B4-BE49-F238E27FC236}">
                <a16:creationId xmlns:a16="http://schemas.microsoft.com/office/drawing/2014/main" id="{3C7E799B-2037-3649-8810-705FCB5451A5}"/>
              </a:ext>
            </a:extLst>
          </p:cNvPr>
          <p:cNvSpPr txBox="1">
            <a:spLocks/>
          </p:cNvSpPr>
          <p:nvPr/>
        </p:nvSpPr>
        <p:spPr>
          <a:xfrm>
            <a:off x="7144115" y="5094591"/>
            <a:ext cx="1502657" cy="2954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80000"/>
              </a:lnSpc>
              <a:defRPr/>
            </a:pPr>
            <a:r>
              <a:rPr lang="fr-FR" sz="2400" b="1" dirty="0">
                <a:solidFill>
                  <a:schemeClr val="bg1"/>
                </a:solidFill>
                <a:latin typeface="Arial" panose="020B0604020202020204"/>
              </a:rPr>
              <a:t>580 558</a:t>
            </a:r>
          </a:p>
        </p:txBody>
      </p:sp>
      <p:graphicFrame>
        <p:nvGraphicFramePr>
          <p:cNvPr id="135" name="Graphique 134">
            <a:extLst>
              <a:ext uri="{FF2B5EF4-FFF2-40B4-BE49-F238E27FC236}">
                <a16:creationId xmlns:a16="http://schemas.microsoft.com/office/drawing/2014/main" id="{0ED2EB8F-25D4-2046-B20B-9D77990E21B7}"/>
              </a:ext>
            </a:extLst>
          </p:cNvPr>
          <p:cNvGraphicFramePr/>
          <p:nvPr/>
        </p:nvGraphicFramePr>
        <p:xfrm>
          <a:off x="7095243" y="5383925"/>
          <a:ext cx="1602266" cy="6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4" name="Titre 1">
            <a:extLst>
              <a:ext uri="{FF2B5EF4-FFF2-40B4-BE49-F238E27FC236}">
                <a16:creationId xmlns:a16="http://schemas.microsoft.com/office/drawing/2014/main" id="{8CAAC41A-71ED-1F4E-AF69-BB710BDA9D9F}"/>
              </a:ext>
            </a:extLst>
          </p:cNvPr>
          <p:cNvSpPr txBox="1">
            <a:spLocks/>
          </p:cNvSpPr>
          <p:nvPr/>
        </p:nvSpPr>
        <p:spPr>
          <a:xfrm>
            <a:off x="7418882" y="5978259"/>
            <a:ext cx="959907" cy="2954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80000"/>
              </a:lnSpc>
              <a:defRPr/>
            </a:pPr>
            <a:r>
              <a:rPr lang="fr-FR" sz="2400" b="1" dirty="0">
                <a:solidFill>
                  <a:schemeClr val="bg1"/>
                </a:solidFill>
                <a:latin typeface="Arial" panose="020B0604020202020204"/>
              </a:rPr>
              <a:t>84 219</a:t>
            </a:r>
          </a:p>
        </p:txBody>
      </p:sp>
      <p:graphicFrame>
        <p:nvGraphicFramePr>
          <p:cNvPr id="112" name="Graphique 111">
            <a:extLst>
              <a:ext uri="{FF2B5EF4-FFF2-40B4-BE49-F238E27FC236}">
                <a16:creationId xmlns:a16="http://schemas.microsoft.com/office/drawing/2014/main" id="{F7DD6A08-A2F4-AD4E-B0BF-1457C745929D}"/>
              </a:ext>
            </a:extLst>
          </p:cNvPr>
          <p:cNvGraphicFramePr/>
          <p:nvPr/>
        </p:nvGraphicFramePr>
        <p:xfrm>
          <a:off x="7423595" y="3616533"/>
          <a:ext cx="945562" cy="6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9" name="Titre 1">
            <a:extLst>
              <a:ext uri="{FF2B5EF4-FFF2-40B4-BE49-F238E27FC236}">
                <a16:creationId xmlns:a16="http://schemas.microsoft.com/office/drawing/2014/main" id="{1A5D1130-8F27-C646-8360-3D0514C23744}"/>
              </a:ext>
            </a:extLst>
          </p:cNvPr>
          <p:cNvSpPr txBox="1">
            <a:spLocks/>
          </p:cNvSpPr>
          <p:nvPr/>
        </p:nvSpPr>
        <p:spPr>
          <a:xfrm>
            <a:off x="7298049" y="4214034"/>
            <a:ext cx="1194786" cy="2954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80000"/>
              </a:lnSpc>
              <a:defRPr/>
            </a:pPr>
            <a:r>
              <a:rPr lang="fr-FR" sz="2400" b="1" dirty="0">
                <a:solidFill>
                  <a:schemeClr val="bg1"/>
                </a:solidFill>
                <a:latin typeface="Arial" panose="020B0604020202020204"/>
              </a:rPr>
              <a:t>244 556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A454E2D-9999-4846-9581-4D07450305A1}"/>
              </a:ext>
            </a:extLst>
          </p:cNvPr>
          <p:cNvGrpSpPr/>
          <p:nvPr/>
        </p:nvGrpSpPr>
        <p:grpSpPr>
          <a:xfrm>
            <a:off x="1889551" y="4583632"/>
            <a:ext cx="7307736" cy="858348"/>
            <a:chOff x="365551" y="4583632"/>
            <a:chExt cx="7307736" cy="858348"/>
          </a:xfrm>
        </p:grpSpPr>
        <p:cxnSp>
          <p:nvCxnSpPr>
            <p:cNvPr id="184" name="Connecteur droit 183">
              <a:extLst>
                <a:ext uri="{FF2B5EF4-FFF2-40B4-BE49-F238E27FC236}">
                  <a16:creationId xmlns:a16="http://schemas.microsoft.com/office/drawing/2014/main" id="{4804F06F-5DA7-4945-AFBD-4D315105088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5551" y="4583632"/>
              <a:ext cx="7307736" cy="1"/>
            </a:xfrm>
            <a:prstGeom prst="line">
              <a:avLst/>
            </a:prstGeom>
            <a:ln>
              <a:solidFill>
                <a:schemeClr val="accent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necteur droit 193">
              <a:extLst>
                <a:ext uri="{FF2B5EF4-FFF2-40B4-BE49-F238E27FC236}">
                  <a16:creationId xmlns:a16="http://schemas.microsoft.com/office/drawing/2014/main" id="{F0B06845-0CA6-904C-845A-AA34878072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5551" y="5441979"/>
              <a:ext cx="7307736" cy="1"/>
            </a:xfrm>
            <a:prstGeom prst="line">
              <a:avLst/>
            </a:prstGeom>
            <a:ln>
              <a:solidFill>
                <a:schemeClr val="accent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1" name="Rectangle 100">
            <a:extLst>
              <a:ext uri="{FF2B5EF4-FFF2-40B4-BE49-F238E27FC236}">
                <a16:creationId xmlns:a16="http://schemas.microsoft.com/office/drawing/2014/main" id="{C2C766D9-585F-DA49-88B1-EB0C64373262}"/>
              </a:ext>
            </a:extLst>
          </p:cNvPr>
          <p:cNvSpPr/>
          <p:nvPr/>
        </p:nvSpPr>
        <p:spPr>
          <a:xfrm>
            <a:off x="3399752" y="2970698"/>
            <a:ext cx="2166881" cy="2159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fr-FR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02" name="Espace réservé du contenu 2">
            <a:extLst>
              <a:ext uri="{FF2B5EF4-FFF2-40B4-BE49-F238E27FC236}">
                <a16:creationId xmlns:a16="http://schemas.microsoft.com/office/drawing/2014/main" id="{275224F9-E9F3-3E40-867A-E8B09FD42DEC}"/>
              </a:ext>
            </a:extLst>
          </p:cNvPr>
          <p:cNvSpPr txBox="1">
            <a:spLocks/>
          </p:cNvSpPr>
          <p:nvPr/>
        </p:nvSpPr>
        <p:spPr>
          <a:xfrm>
            <a:off x="3469573" y="3268911"/>
            <a:ext cx="917238" cy="32585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" indent="-6350">
              <a:lnSpc>
                <a:spcPct val="70000"/>
              </a:lnSpc>
              <a:defRPr/>
            </a:pPr>
            <a:r>
              <a:rPr lang="fr-FR" sz="1800" b="1" dirty="0">
                <a:solidFill>
                  <a:srgbClr val="00A0F0"/>
                </a:solidFill>
                <a:latin typeface="Arial" panose="020B0604020202020204"/>
              </a:rPr>
              <a:t>790 000</a:t>
            </a:r>
            <a:r>
              <a:rPr lang="fr-FR" sz="1800" dirty="0">
                <a:solidFill>
                  <a:srgbClr val="00A0F0"/>
                </a:solidFill>
                <a:latin typeface="Arial" panose="020B0604020202020204"/>
              </a:rPr>
              <a:t> </a:t>
            </a:r>
            <a:br>
              <a:rPr lang="fr-FR" sz="1800" dirty="0">
                <a:solidFill>
                  <a:srgbClr val="00A0F0"/>
                </a:solidFill>
                <a:latin typeface="Arial" panose="020B0604020202020204"/>
              </a:rPr>
            </a:br>
            <a:r>
              <a:rPr lang="fr-FR" sz="1200" dirty="0">
                <a:solidFill>
                  <a:srgbClr val="00A0F0"/>
                </a:solidFill>
                <a:latin typeface="Arial" panose="020B0604020202020204"/>
              </a:rPr>
              <a:t>salariés</a:t>
            </a:r>
            <a:endParaRPr lang="fr-FR" sz="1800" dirty="0">
              <a:solidFill>
                <a:srgbClr val="00A0F0"/>
              </a:solidFill>
              <a:latin typeface="Arial" panose="020B0604020202020204"/>
            </a:endParaRPr>
          </a:p>
        </p:txBody>
      </p:sp>
      <p:sp>
        <p:nvSpPr>
          <p:cNvPr id="103" name="Espace réservé du contenu 2">
            <a:extLst>
              <a:ext uri="{FF2B5EF4-FFF2-40B4-BE49-F238E27FC236}">
                <a16:creationId xmlns:a16="http://schemas.microsoft.com/office/drawing/2014/main" id="{B28D2A07-16F6-2142-80B2-4DEDE71DF5D9}"/>
              </a:ext>
            </a:extLst>
          </p:cNvPr>
          <p:cNvSpPr txBox="1">
            <a:spLocks/>
          </p:cNvSpPr>
          <p:nvPr/>
        </p:nvSpPr>
        <p:spPr>
          <a:xfrm>
            <a:off x="5677542" y="3268911"/>
            <a:ext cx="753566" cy="32585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0000"/>
              </a:lnSpc>
              <a:defRPr/>
            </a:pPr>
            <a:r>
              <a:rPr lang="fr-FR" sz="1800" b="1" dirty="0">
                <a:solidFill>
                  <a:srgbClr val="00A0F0">
                    <a:lumMod val="60000"/>
                    <a:lumOff val="40000"/>
                  </a:srgbClr>
                </a:solidFill>
                <a:latin typeface="Arial" panose="020B0604020202020204"/>
              </a:rPr>
              <a:t>93 000 </a:t>
            </a:r>
            <a:br>
              <a:rPr lang="fr-FR" sz="1800" b="1" dirty="0">
                <a:solidFill>
                  <a:srgbClr val="00A0F0">
                    <a:lumMod val="60000"/>
                    <a:lumOff val="40000"/>
                  </a:srgbClr>
                </a:solidFill>
                <a:latin typeface="Arial" panose="020B0604020202020204"/>
              </a:rPr>
            </a:br>
            <a:r>
              <a:rPr lang="fr-FR" sz="1200" dirty="0">
                <a:solidFill>
                  <a:srgbClr val="00A0F0">
                    <a:lumMod val="60000"/>
                    <a:lumOff val="40000"/>
                  </a:srgbClr>
                </a:solidFill>
                <a:latin typeface="Arial" panose="020B0604020202020204"/>
              </a:rPr>
              <a:t>personnes</a:t>
            </a:r>
            <a:endParaRPr lang="fr-FR" sz="1800" dirty="0">
              <a:solidFill>
                <a:srgbClr val="00A0F0">
                  <a:lumMod val="60000"/>
                  <a:lumOff val="40000"/>
                </a:srgbClr>
              </a:solidFill>
              <a:latin typeface="Arial" panose="020B0604020202020204"/>
            </a:endParaRPr>
          </a:p>
        </p:txBody>
      </p:sp>
      <p:sp>
        <p:nvSpPr>
          <p:cNvPr id="104" name="Titre 1">
            <a:extLst>
              <a:ext uri="{FF2B5EF4-FFF2-40B4-BE49-F238E27FC236}">
                <a16:creationId xmlns:a16="http://schemas.microsoft.com/office/drawing/2014/main" id="{4DDF8063-8A60-A643-8747-BD4EBBD67869}"/>
              </a:ext>
            </a:extLst>
          </p:cNvPr>
          <p:cNvSpPr txBox="1">
            <a:spLocks/>
          </p:cNvSpPr>
          <p:nvPr/>
        </p:nvSpPr>
        <p:spPr>
          <a:xfrm>
            <a:off x="3466200" y="3021568"/>
            <a:ext cx="2100433" cy="13080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  <a:defRPr/>
            </a:pPr>
            <a:r>
              <a:rPr lang="fr-FR" sz="1000" b="1" dirty="0">
                <a:solidFill>
                  <a:srgbClr val="FFFFFF"/>
                </a:solidFill>
                <a:latin typeface="Arial" panose="020B0604020202020204"/>
              </a:rPr>
              <a:t>ENTREPRISES SPÉCIALISÉES TL</a:t>
            </a:r>
          </a:p>
        </p:txBody>
      </p:sp>
      <p:grpSp>
        <p:nvGrpSpPr>
          <p:cNvPr id="105" name="Groupe 104">
            <a:extLst>
              <a:ext uri="{FF2B5EF4-FFF2-40B4-BE49-F238E27FC236}">
                <a16:creationId xmlns:a16="http://schemas.microsoft.com/office/drawing/2014/main" id="{F4570B94-918F-1442-8976-21F1D6296FBD}"/>
              </a:ext>
            </a:extLst>
          </p:cNvPr>
          <p:cNvGrpSpPr/>
          <p:nvPr/>
        </p:nvGrpSpPr>
        <p:grpSpPr>
          <a:xfrm>
            <a:off x="3466200" y="2524802"/>
            <a:ext cx="342251" cy="417785"/>
            <a:chOff x="5980522" y="8462610"/>
            <a:chExt cx="570403" cy="696290"/>
          </a:xfrm>
          <a:solidFill>
            <a:schemeClr val="accent1"/>
          </a:solidFill>
        </p:grpSpPr>
        <p:sp>
          <p:nvSpPr>
            <p:cNvPr id="178" name="Forme libre 177">
              <a:extLst>
                <a:ext uri="{FF2B5EF4-FFF2-40B4-BE49-F238E27FC236}">
                  <a16:creationId xmlns:a16="http://schemas.microsoft.com/office/drawing/2014/main" id="{C8FC7658-C1A0-F045-B542-7EDD980F30E0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180" name="Forme libre 179">
              <a:extLst>
                <a:ext uri="{FF2B5EF4-FFF2-40B4-BE49-F238E27FC236}">
                  <a16:creationId xmlns:a16="http://schemas.microsoft.com/office/drawing/2014/main" id="{2857B569-79D8-284D-B4C0-93FBF9532643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106" name="Groupe 105">
            <a:extLst>
              <a:ext uri="{FF2B5EF4-FFF2-40B4-BE49-F238E27FC236}">
                <a16:creationId xmlns:a16="http://schemas.microsoft.com/office/drawing/2014/main" id="{60D9EF8D-63C8-5946-AA42-9397F75D4B88}"/>
              </a:ext>
            </a:extLst>
          </p:cNvPr>
          <p:cNvGrpSpPr/>
          <p:nvPr/>
        </p:nvGrpSpPr>
        <p:grpSpPr>
          <a:xfrm>
            <a:off x="3884997" y="2524802"/>
            <a:ext cx="342251" cy="417785"/>
            <a:chOff x="5980522" y="8462610"/>
            <a:chExt cx="570403" cy="696290"/>
          </a:xfrm>
          <a:solidFill>
            <a:schemeClr val="accent1"/>
          </a:solidFill>
        </p:grpSpPr>
        <p:sp>
          <p:nvSpPr>
            <p:cNvPr id="176" name="Forme libre 175">
              <a:extLst>
                <a:ext uri="{FF2B5EF4-FFF2-40B4-BE49-F238E27FC236}">
                  <a16:creationId xmlns:a16="http://schemas.microsoft.com/office/drawing/2014/main" id="{86C8A39F-242D-8542-9681-FBAF411811D3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177" name="Forme libre 176">
              <a:extLst>
                <a:ext uri="{FF2B5EF4-FFF2-40B4-BE49-F238E27FC236}">
                  <a16:creationId xmlns:a16="http://schemas.microsoft.com/office/drawing/2014/main" id="{31D3ABD5-AB18-7C49-8DCE-A6B49587BC1C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107" name="Groupe 106">
            <a:extLst>
              <a:ext uri="{FF2B5EF4-FFF2-40B4-BE49-F238E27FC236}">
                <a16:creationId xmlns:a16="http://schemas.microsoft.com/office/drawing/2014/main" id="{A9857C06-2F38-6840-A878-C388B4B2D86B}"/>
              </a:ext>
            </a:extLst>
          </p:cNvPr>
          <p:cNvGrpSpPr/>
          <p:nvPr/>
        </p:nvGrpSpPr>
        <p:grpSpPr>
          <a:xfrm>
            <a:off x="4303794" y="2524802"/>
            <a:ext cx="342251" cy="417785"/>
            <a:chOff x="5980522" y="8462610"/>
            <a:chExt cx="570403" cy="696290"/>
          </a:xfrm>
          <a:solidFill>
            <a:schemeClr val="accent1"/>
          </a:solidFill>
        </p:grpSpPr>
        <p:sp>
          <p:nvSpPr>
            <p:cNvPr id="173" name="Forme libre 172">
              <a:extLst>
                <a:ext uri="{FF2B5EF4-FFF2-40B4-BE49-F238E27FC236}">
                  <a16:creationId xmlns:a16="http://schemas.microsoft.com/office/drawing/2014/main" id="{42F49CF7-1B84-7342-A980-ABCA68A1CE8E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175" name="Forme libre 174">
              <a:extLst>
                <a:ext uri="{FF2B5EF4-FFF2-40B4-BE49-F238E27FC236}">
                  <a16:creationId xmlns:a16="http://schemas.microsoft.com/office/drawing/2014/main" id="{9EACEA55-BB96-6541-8328-F52EFAABB0F2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108" name="Groupe 107">
            <a:extLst>
              <a:ext uri="{FF2B5EF4-FFF2-40B4-BE49-F238E27FC236}">
                <a16:creationId xmlns:a16="http://schemas.microsoft.com/office/drawing/2014/main" id="{FFFA30FA-3871-A14F-BCC2-CDA0E0BF0C5F}"/>
              </a:ext>
            </a:extLst>
          </p:cNvPr>
          <p:cNvGrpSpPr/>
          <p:nvPr/>
        </p:nvGrpSpPr>
        <p:grpSpPr>
          <a:xfrm>
            <a:off x="4722591" y="2524802"/>
            <a:ext cx="342251" cy="417785"/>
            <a:chOff x="5980522" y="8462610"/>
            <a:chExt cx="570403" cy="696290"/>
          </a:xfrm>
          <a:solidFill>
            <a:schemeClr val="accent1"/>
          </a:solidFill>
        </p:grpSpPr>
        <p:sp>
          <p:nvSpPr>
            <p:cNvPr id="171" name="Forme libre 170">
              <a:extLst>
                <a:ext uri="{FF2B5EF4-FFF2-40B4-BE49-F238E27FC236}">
                  <a16:creationId xmlns:a16="http://schemas.microsoft.com/office/drawing/2014/main" id="{0CF6E77A-A340-2A45-94A0-B9A6D29A7598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172" name="Forme libre 171">
              <a:extLst>
                <a:ext uri="{FF2B5EF4-FFF2-40B4-BE49-F238E27FC236}">
                  <a16:creationId xmlns:a16="http://schemas.microsoft.com/office/drawing/2014/main" id="{B8659874-A8D8-294F-B0FD-57115EED32B2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111" name="Groupe 110">
            <a:extLst>
              <a:ext uri="{FF2B5EF4-FFF2-40B4-BE49-F238E27FC236}">
                <a16:creationId xmlns:a16="http://schemas.microsoft.com/office/drawing/2014/main" id="{0F20D2F9-0D42-444E-A275-3FFAF297421B}"/>
              </a:ext>
            </a:extLst>
          </p:cNvPr>
          <p:cNvGrpSpPr/>
          <p:nvPr/>
        </p:nvGrpSpPr>
        <p:grpSpPr>
          <a:xfrm>
            <a:off x="5141388" y="2524802"/>
            <a:ext cx="342251" cy="417785"/>
            <a:chOff x="5980522" y="8462610"/>
            <a:chExt cx="570403" cy="696290"/>
          </a:xfrm>
          <a:solidFill>
            <a:schemeClr val="accent1"/>
          </a:solidFill>
        </p:grpSpPr>
        <p:sp>
          <p:nvSpPr>
            <p:cNvPr id="169" name="Forme libre 168">
              <a:extLst>
                <a:ext uri="{FF2B5EF4-FFF2-40B4-BE49-F238E27FC236}">
                  <a16:creationId xmlns:a16="http://schemas.microsoft.com/office/drawing/2014/main" id="{61BFD164-0159-1B4F-83CE-0B805F42BBA7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170" name="Forme libre 169">
              <a:extLst>
                <a:ext uri="{FF2B5EF4-FFF2-40B4-BE49-F238E27FC236}">
                  <a16:creationId xmlns:a16="http://schemas.microsoft.com/office/drawing/2014/main" id="{CE133D68-56E7-6F46-A039-A9CC6019234A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113" name="Groupe 112">
            <a:extLst>
              <a:ext uri="{FF2B5EF4-FFF2-40B4-BE49-F238E27FC236}">
                <a16:creationId xmlns:a16="http://schemas.microsoft.com/office/drawing/2014/main" id="{42B876EB-4CCC-394D-9623-1CF6AA9127E6}"/>
              </a:ext>
            </a:extLst>
          </p:cNvPr>
          <p:cNvGrpSpPr/>
          <p:nvPr/>
        </p:nvGrpSpPr>
        <p:grpSpPr>
          <a:xfrm>
            <a:off x="6046711" y="2524802"/>
            <a:ext cx="342251" cy="417785"/>
            <a:chOff x="5980522" y="8462610"/>
            <a:chExt cx="570403" cy="69629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67" name="Forme libre 166">
              <a:extLst>
                <a:ext uri="{FF2B5EF4-FFF2-40B4-BE49-F238E27FC236}">
                  <a16:creationId xmlns:a16="http://schemas.microsoft.com/office/drawing/2014/main" id="{20D0B231-F89B-9F4B-ADA1-2FD76A9D64D7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168" name="Forme libre 167">
              <a:extLst>
                <a:ext uri="{FF2B5EF4-FFF2-40B4-BE49-F238E27FC236}">
                  <a16:creationId xmlns:a16="http://schemas.microsoft.com/office/drawing/2014/main" id="{EF9617BB-C494-EB44-A8C6-1C3292FF5BC3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114" name="Groupe 113">
            <a:extLst>
              <a:ext uri="{FF2B5EF4-FFF2-40B4-BE49-F238E27FC236}">
                <a16:creationId xmlns:a16="http://schemas.microsoft.com/office/drawing/2014/main" id="{D2EDBB06-622D-7044-BE73-7FA515F332BC}"/>
              </a:ext>
            </a:extLst>
          </p:cNvPr>
          <p:cNvGrpSpPr/>
          <p:nvPr/>
        </p:nvGrpSpPr>
        <p:grpSpPr>
          <a:xfrm>
            <a:off x="5627913" y="2524802"/>
            <a:ext cx="342251" cy="417785"/>
            <a:chOff x="5980522" y="8462610"/>
            <a:chExt cx="570403" cy="69629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65" name="Forme libre 164">
              <a:extLst>
                <a:ext uri="{FF2B5EF4-FFF2-40B4-BE49-F238E27FC236}">
                  <a16:creationId xmlns:a16="http://schemas.microsoft.com/office/drawing/2014/main" id="{1CCB324A-F2B5-A24D-AC45-A02546CAD951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166" name="Forme libre 165">
              <a:extLst>
                <a:ext uri="{FF2B5EF4-FFF2-40B4-BE49-F238E27FC236}">
                  <a16:creationId xmlns:a16="http://schemas.microsoft.com/office/drawing/2014/main" id="{E1B73135-F560-4945-8D9B-A8452C1615C0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sp>
        <p:nvSpPr>
          <p:cNvPr id="144" name="Rectangle 143">
            <a:extLst>
              <a:ext uri="{FF2B5EF4-FFF2-40B4-BE49-F238E27FC236}">
                <a16:creationId xmlns:a16="http://schemas.microsoft.com/office/drawing/2014/main" id="{797A9313-0DB4-BE45-BBC0-3116170CFD29}"/>
              </a:ext>
            </a:extLst>
          </p:cNvPr>
          <p:cNvSpPr/>
          <p:nvPr/>
        </p:nvSpPr>
        <p:spPr>
          <a:xfrm>
            <a:off x="5628379" y="2970698"/>
            <a:ext cx="773816" cy="216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fr-FR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45" name="Titre 1">
            <a:extLst>
              <a:ext uri="{FF2B5EF4-FFF2-40B4-BE49-F238E27FC236}">
                <a16:creationId xmlns:a16="http://schemas.microsoft.com/office/drawing/2014/main" id="{2407CC6C-A736-B843-B872-3848A466C40B}"/>
              </a:ext>
            </a:extLst>
          </p:cNvPr>
          <p:cNvSpPr txBox="1">
            <a:spLocks/>
          </p:cNvSpPr>
          <p:nvPr/>
        </p:nvSpPr>
        <p:spPr>
          <a:xfrm>
            <a:off x="5691800" y="3021568"/>
            <a:ext cx="646413" cy="13080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  <a:defRPr/>
            </a:pPr>
            <a:r>
              <a:rPr lang="fr-FR" sz="1000" b="1" dirty="0">
                <a:solidFill>
                  <a:srgbClr val="FFFFFF"/>
                </a:solidFill>
                <a:latin typeface="Arial" panose="020B0604020202020204"/>
              </a:rPr>
              <a:t>INTÉRIM</a:t>
            </a:r>
          </a:p>
        </p:txBody>
      </p:sp>
      <p:graphicFrame>
        <p:nvGraphicFramePr>
          <p:cNvPr id="146" name="Graphique 145">
            <a:extLst>
              <a:ext uri="{FF2B5EF4-FFF2-40B4-BE49-F238E27FC236}">
                <a16:creationId xmlns:a16="http://schemas.microsoft.com/office/drawing/2014/main" id="{1155DDCF-96D2-3D4C-8B7D-B538A761F3C1}"/>
              </a:ext>
            </a:extLst>
          </p:cNvPr>
          <p:cNvGraphicFramePr/>
          <p:nvPr/>
        </p:nvGraphicFramePr>
        <p:xfrm>
          <a:off x="5216616" y="4526163"/>
          <a:ext cx="1602266" cy="6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7" name="Titre 1">
            <a:extLst>
              <a:ext uri="{FF2B5EF4-FFF2-40B4-BE49-F238E27FC236}">
                <a16:creationId xmlns:a16="http://schemas.microsoft.com/office/drawing/2014/main" id="{23A8001B-7080-C843-9C70-C3C3B9AF2713}"/>
              </a:ext>
            </a:extLst>
          </p:cNvPr>
          <p:cNvSpPr txBox="1">
            <a:spLocks/>
          </p:cNvSpPr>
          <p:nvPr/>
        </p:nvSpPr>
        <p:spPr>
          <a:xfrm>
            <a:off x="5349237" y="5094591"/>
            <a:ext cx="1340634" cy="2954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80000"/>
              </a:lnSpc>
              <a:defRPr/>
            </a:pPr>
            <a:r>
              <a:rPr lang="fr-FR" sz="2400" b="1" dirty="0">
                <a:solidFill>
                  <a:srgbClr val="00A0F0">
                    <a:lumMod val="60000"/>
                    <a:lumOff val="40000"/>
                  </a:srgbClr>
                </a:solidFill>
                <a:latin typeface="Arial" panose="020B0604020202020204"/>
              </a:rPr>
              <a:t>71 128</a:t>
            </a:r>
          </a:p>
        </p:txBody>
      </p:sp>
      <p:graphicFrame>
        <p:nvGraphicFramePr>
          <p:cNvPr id="148" name="Graphique 147">
            <a:extLst>
              <a:ext uri="{FF2B5EF4-FFF2-40B4-BE49-F238E27FC236}">
                <a16:creationId xmlns:a16="http://schemas.microsoft.com/office/drawing/2014/main" id="{D35ACFA5-BB85-8C41-9FF5-A4ECE26111AD}"/>
              </a:ext>
            </a:extLst>
          </p:cNvPr>
          <p:cNvGraphicFramePr/>
          <p:nvPr/>
        </p:nvGraphicFramePr>
        <p:xfrm>
          <a:off x="3801654" y="4526163"/>
          <a:ext cx="1602266" cy="6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0" name="Titre 1">
            <a:extLst>
              <a:ext uri="{FF2B5EF4-FFF2-40B4-BE49-F238E27FC236}">
                <a16:creationId xmlns:a16="http://schemas.microsoft.com/office/drawing/2014/main" id="{B36864A3-59C3-4E49-8E03-55BDB9E95FA4}"/>
              </a:ext>
            </a:extLst>
          </p:cNvPr>
          <p:cNvSpPr txBox="1">
            <a:spLocks/>
          </p:cNvSpPr>
          <p:nvPr/>
        </p:nvSpPr>
        <p:spPr>
          <a:xfrm>
            <a:off x="4001644" y="5094591"/>
            <a:ext cx="1191047" cy="2954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80000"/>
              </a:lnSpc>
              <a:defRPr/>
            </a:pPr>
            <a:r>
              <a:rPr lang="fr-FR" sz="2400" b="1" dirty="0">
                <a:solidFill>
                  <a:srgbClr val="00A0F0"/>
                </a:solidFill>
                <a:latin typeface="Arial" panose="020B0604020202020204"/>
              </a:rPr>
              <a:t>108 434</a:t>
            </a:r>
          </a:p>
        </p:txBody>
      </p:sp>
      <p:graphicFrame>
        <p:nvGraphicFramePr>
          <p:cNvPr id="156" name="Graphique 155">
            <a:extLst>
              <a:ext uri="{FF2B5EF4-FFF2-40B4-BE49-F238E27FC236}">
                <a16:creationId xmlns:a16="http://schemas.microsoft.com/office/drawing/2014/main" id="{BCC9B78A-BA87-7F4B-8A82-8F31A580C2E1}"/>
              </a:ext>
            </a:extLst>
          </p:cNvPr>
          <p:cNvGraphicFramePr/>
          <p:nvPr/>
        </p:nvGraphicFramePr>
        <p:xfrm>
          <a:off x="5216616" y="5383925"/>
          <a:ext cx="1602266" cy="6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57" name="Graphique 156">
            <a:extLst>
              <a:ext uri="{FF2B5EF4-FFF2-40B4-BE49-F238E27FC236}">
                <a16:creationId xmlns:a16="http://schemas.microsoft.com/office/drawing/2014/main" id="{BAD8D03E-C861-CF45-BF9C-6B7106EAED46}"/>
              </a:ext>
            </a:extLst>
          </p:cNvPr>
          <p:cNvGraphicFramePr/>
          <p:nvPr/>
        </p:nvGraphicFramePr>
        <p:xfrm>
          <a:off x="3781024" y="5383925"/>
          <a:ext cx="1602266" cy="6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59" name="Titre 1">
            <a:extLst>
              <a:ext uri="{FF2B5EF4-FFF2-40B4-BE49-F238E27FC236}">
                <a16:creationId xmlns:a16="http://schemas.microsoft.com/office/drawing/2014/main" id="{2686DF63-B4FA-2E46-AE50-71A1104476D9}"/>
              </a:ext>
            </a:extLst>
          </p:cNvPr>
          <p:cNvSpPr txBox="1">
            <a:spLocks/>
          </p:cNvSpPr>
          <p:nvPr/>
        </p:nvSpPr>
        <p:spPr>
          <a:xfrm>
            <a:off x="3790741" y="5978259"/>
            <a:ext cx="1612850" cy="2954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80000"/>
              </a:lnSpc>
              <a:defRPr/>
            </a:pPr>
            <a:r>
              <a:rPr lang="fr-FR" sz="2400" b="1" dirty="0">
                <a:solidFill>
                  <a:srgbClr val="00A0F0"/>
                </a:solidFill>
                <a:latin typeface="Arial" panose="020B0604020202020204"/>
              </a:rPr>
              <a:t>308 900</a:t>
            </a:r>
          </a:p>
        </p:txBody>
      </p:sp>
      <p:sp>
        <p:nvSpPr>
          <p:cNvPr id="160" name="Titre 1">
            <a:extLst>
              <a:ext uri="{FF2B5EF4-FFF2-40B4-BE49-F238E27FC236}">
                <a16:creationId xmlns:a16="http://schemas.microsoft.com/office/drawing/2014/main" id="{0FBC0EF9-76AF-4E49-B2F6-60F8EB86D2A7}"/>
              </a:ext>
            </a:extLst>
          </p:cNvPr>
          <p:cNvSpPr txBox="1">
            <a:spLocks/>
          </p:cNvSpPr>
          <p:nvPr/>
        </p:nvSpPr>
        <p:spPr>
          <a:xfrm>
            <a:off x="5349237" y="5978259"/>
            <a:ext cx="1340634" cy="2954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80000"/>
              </a:lnSpc>
              <a:defRPr/>
            </a:pPr>
            <a:r>
              <a:rPr lang="fr-FR" sz="2400" b="1" dirty="0">
                <a:solidFill>
                  <a:srgbClr val="00A0F0">
                    <a:lumMod val="60000"/>
                    <a:lumOff val="40000"/>
                  </a:srgbClr>
                </a:solidFill>
                <a:latin typeface="Arial" panose="020B0604020202020204"/>
              </a:rPr>
              <a:t>4 168</a:t>
            </a:r>
          </a:p>
        </p:txBody>
      </p:sp>
      <p:graphicFrame>
        <p:nvGraphicFramePr>
          <p:cNvPr id="161" name="Graphique 160">
            <a:extLst>
              <a:ext uri="{FF2B5EF4-FFF2-40B4-BE49-F238E27FC236}">
                <a16:creationId xmlns:a16="http://schemas.microsoft.com/office/drawing/2014/main" id="{97DB5F66-5C4A-5E48-85F7-063F9310273F}"/>
              </a:ext>
            </a:extLst>
          </p:cNvPr>
          <p:cNvGraphicFramePr/>
          <p:nvPr/>
        </p:nvGraphicFramePr>
        <p:xfrm>
          <a:off x="5216616" y="3616533"/>
          <a:ext cx="1602266" cy="6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62" name="Titre 1">
            <a:extLst>
              <a:ext uri="{FF2B5EF4-FFF2-40B4-BE49-F238E27FC236}">
                <a16:creationId xmlns:a16="http://schemas.microsoft.com/office/drawing/2014/main" id="{AFD45BDB-93F9-894E-A608-9082F1318722}"/>
              </a:ext>
            </a:extLst>
          </p:cNvPr>
          <p:cNvSpPr txBox="1">
            <a:spLocks/>
          </p:cNvSpPr>
          <p:nvPr/>
        </p:nvSpPr>
        <p:spPr>
          <a:xfrm>
            <a:off x="5349237" y="4214034"/>
            <a:ext cx="1340634" cy="2954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80000"/>
              </a:lnSpc>
              <a:defRPr/>
            </a:pPr>
            <a:r>
              <a:rPr lang="fr-FR" sz="2400" b="1" dirty="0">
                <a:solidFill>
                  <a:srgbClr val="00A0F0">
                    <a:lumMod val="60000"/>
                    <a:lumOff val="40000"/>
                  </a:srgbClr>
                </a:solidFill>
                <a:latin typeface="Arial" panose="020B0604020202020204"/>
              </a:rPr>
              <a:t>17 831</a:t>
            </a:r>
          </a:p>
        </p:txBody>
      </p:sp>
      <p:graphicFrame>
        <p:nvGraphicFramePr>
          <p:cNvPr id="163" name="Graphique 162">
            <a:extLst>
              <a:ext uri="{FF2B5EF4-FFF2-40B4-BE49-F238E27FC236}">
                <a16:creationId xmlns:a16="http://schemas.microsoft.com/office/drawing/2014/main" id="{A4AAAB74-35E7-F247-8BD3-76F7ADE8BA08}"/>
              </a:ext>
            </a:extLst>
          </p:cNvPr>
          <p:cNvGraphicFramePr/>
          <p:nvPr/>
        </p:nvGraphicFramePr>
        <p:xfrm>
          <a:off x="3801654" y="3616533"/>
          <a:ext cx="1602266" cy="6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64" name="Titre 1">
            <a:extLst>
              <a:ext uri="{FF2B5EF4-FFF2-40B4-BE49-F238E27FC236}">
                <a16:creationId xmlns:a16="http://schemas.microsoft.com/office/drawing/2014/main" id="{E7EB78DD-1C8C-504A-93E9-20FFC105E5BA}"/>
              </a:ext>
            </a:extLst>
          </p:cNvPr>
          <p:cNvSpPr txBox="1">
            <a:spLocks/>
          </p:cNvSpPr>
          <p:nvPr/>
        </p:nvSpPr>
        <p:spPr>
          <a:xfrm>
            <a:off x="3790741" y="4214034"/>
            <a:ext cx="1612850" cy="2954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80000"/>
              </a:lnSpc>
              <a:defRPr/>
            </a:pPr>
            <a:r>
              <a:rPr lang="fr-FR" sz="2400" b="1" dirty="0">
                <a:solidFill>
                  <a:srgbClr val="00A0F0"/>
                </a:solidFill>
                <a:latin typeface="Arial" panose="020B0604020202020204"/>
              </a:rPr>
              <a:t>370 983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D4AAA86C-1F4C-CF40-9E5E-D13A26BC5A13}"/>
              </a:ext>
            </a:extLst>
          </p:cNvPr>
          <p:cNvSpPr/>
          <p:nvPr/>
        </p:nvSpPr>
        <p:spPr>
          <a:xfrm>
            <a:off x="7631429" y="6346930"/>
            <a:ext cx="2698099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r">
              <a:defRPr/>
            </a:pPr>
            <a:r>
              <a:rPr lang="fr-FR" sz="800" dirty="0">
                <a:solidFill>
                  <a:srgbClr val="595959"/>
                </a:solidFill>
                <a:latin typeface="Helvetica" panose="020B0604020202020204" pitchFamily="34" charset="0"/>
              </a:rPr>
              <a:t>* Source : INSEE, Recensement population 2015</a:t>
            </a:r>
            <a:endParaRPr lang="fr-FR" sz="800" dirty="0">
              <a:solidFill>
                <a:srgbClr val="595959"/>
              </a:solidFill>
              <a:latin typeface="Arial" panose="020B0604020202020204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A767381-D9CC-DF70-3F55-4BCFCF653048}"/>
              </a:ext>
            </a:extLst>
          </p:cNvPr>
          <p:cNvSpPr txBox="1"/>
          <p:nvPr/>
        </p:nvSpPr>
        <p:spPr>
          <a:xfrm>
            <a:off x="1845716" y="906518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2800" b="1" dirty="0">
                <a:solidFill>
                  <a:schemeClr val="bg1"/>
                </a:solidFill>
              </a:rPr>
              <a:t>Quelques chiffres clés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2A298FA-3D70-4619-AFD5-24A98ADF960E}"/>
              </a:ext>
            </a:extLst>
          </p:cNvPr>
          <p:cNvSpPr txBox="1">
            <a:spLocks/>
          </p:cNvSpPr>
          <p:nvPr/>
        </p:nvSpPr>
        <p:spPr>
          <a:xfrm>
            <a:off x="960036" y="90457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b="1" dirty="0">
                <a:solidFill>
                  <a:schemeClr val="tx2"/>
                </a:solidFill>
              </a:rPr>
              <a:t>Un poids économique majeur </a:t>
            </a:r>
          </a:p>
        </p:txBody>
      </p:sp>
    </p:spTree>
    <p:extLst>
      <p:ext uri="{BB962C8B-B14F-4D97-AF65-F5344CB8AC3E}">
        <p14:creationId xmlns:p14="http://schemas.microsoft.com/office/powerpoint/2010/main" val="216857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>
            <a:extLst>
              <a:ext uri="{FF2B5EF4-FFF2-40B4-BE49-F238E27FC236}">
                <a16:creationId xmlns:a16="http://schemas.microsoft.com/office/drawing/2014/main" id="{537D1018-6AA4-474D-9664-2B5FC68C89B2}"/>
              </a:ext>
            </a:extLst>
          </p:cNvPr>
          <p:cNvSpPr/>
          <p:nvPr/>
        </p:nvSpPr>
        <p:spPr>
          <a:xfrm>
            <a:off x="1524000" y="3205503"/>
            <a:ext cx="9144000" cy="33546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fr-FR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80C2C92-BA8F-0C4E-B7E0-95B656DB5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5CC887C-F669-C74B-BC12-FE413605F451}" type="slidenum">
              <a:rPr lang="fr-FR" noProof="0" smtClean="0"/>
              <a:pPr lvl="0"/>
              <a:t>7</a:t>
            </a:fld>
            <a:endParaRPr lang="fr-FR" noProof="0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5353BB5-CB12-F748-89B3-799304E3295A}"/>
              </a:ext>
            </a:extLst>
          </p:cNvPr>
          <p:cNvSpPr/>
          <p:nvPr/>
        </p:nvSpPr>
        <p:spPr>
          <a:xfrm>
            <a:off x="2875129" y="1849042"/>
            <a:ext cx="5907653" cy="5831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fr-FR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E2E7AC1-DC0E-3448-AE54-D4EE45C4BC03}"/>
              </a:ext>
            </a:extLst>
          </p:cNvPr>
          <p:cNvSpPr/>
          <p:nvPr/>
        </p:nvSpPr>
        <p:spPr>
          <a:xfrm>
            <a:off x="2815473" y="2970698"/>
            <a:ext cx="2867035" cy="21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fr-FR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49" name="Titre 1">
            <a:extLst>
              <a:ext uri="{FF2B5EF4-FFF2-40B4-BE49-F238E27FC236}">
                <a16:creationId xmlns:a16="http://schemas.microsoft.com/office/drawing/2014/main" id="{518C5CE9-48AE-5E41-8EB2-52D89CEB2124}"/>
              </a:ext>
            </a:extLst>
          </p:cNvPr>
          <p:cNvSpPr txBox="1">
            <a:spLocks/>
          </p:cNvSpPr>
          <p:nvPr/>
        </p:nvSpPr>
        <p:spPr>
          <a:xfrm>
            <a:off x="2905750" y="3016157"/>
            <a:ext cx="2511855" cy="14388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  <a:defRPr/>
            </a:pPr>
            <a:r>
              <a:rPr lang="fr-FR" sz="1100" b="1" dirty="0">
                <a:solidFill>
                  <a:srgbClr val="FFFFFF"/>
                </a:solidFill>
                <a:latin typeface="Arial" panose="020B0604020202020204"/>
              </a:rPr>
              <a:t>ENTREPRISES COMMERCIALES</a:t>
            </a: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A7D0D774-69D4-B24F-9B63-127403A97934}"/>
              </a:ext>
            </a:extLst>
          </p:cNvPr>
          <p:cNvSpPr/>
          <p:nvPr/>
        </p:nvSpPr>
        <p:spPr>
          <a:xfrm>
            <a:off x="5748196" y="2970698"/>
            <a:ext cx="2019999" cy="216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fr-FR" dirty="0">
              <a:solidFill>
                <a:srgbClr val="FFFFFF"/>
              </a:solidFill>
              <a:latin typeface="Arial" panose="020B0604020202020204"/>
            </a:endParaRPr>
          </a:p>
        </p:txBody>
      </p:sp>
      <p:grpSp>
        <p:nvGrpSpPr>
          <p:cNvPr id="198" name="Groupe 197">
            <a:extLst>
              <a:ext uri="{FF2B5EF4-FFF2-40B4-BE49-F238E27FC236}">
                <a16:creationId xmlns:a16="http://schemas.microsoft.com/office/drawing/2014/main" id="{451B081E-4F33-6B4D-9FCA-7DF75CD74D98}"/>
              </a:ext>
            </a:extLst>
          </p:cNvPr>
          <p:cNvGrpSpPr/>
          <p:nvPr/>
        </p:nvGrpSpPr>
        <p:grpSpPr>
          <a:xfrm>
            <a:off x="2819178" y="2524802"/>
            <a:ext cx="342251" cy="417785"/>
            <a:chOff x="5980522" y="8462610"/>
            <a:chExt cx="570403" cy="696290"/>
          </a:xfrm>
          <a:solidFill>
            <a:schemeClr val="accent2"/>
          </a:solidFill>
        </p:grpSpPr>
        <p:sp>
          <p:nvSpPr>
            <p:cNvPr id="117" name="Forme libre 116">
              <a:extLst>
                <a:ext uri="{FF2B5EF4-FFF2-40B4-BE49-F238E27FC236}">
                  <a16:creationId xmlns:a16="http://schemas.microsoft.com/office/drawing/2014/main" id="{B49D6D07-1037-9A4C-8129-A9584E71B00E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121" name="Forme libre 120">
              <a:extLst>
                <a:ext uri="{FF2B5EF4-FFF2-40B4-BE49-F238E27FC236}">
                  <a16:creationId xmlns:a16="http://schemas.microsoft.com/office/drawing/2014/main" id="{7B9FA9C9-10B5-C641-BEBA-7B6F297AB126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205" name="Groupe 204">
            <a:extLst>
              <a:ext uri="{FF2B5EF4-FFF2-40B4-BE49-F238E27FC236}">
                <a16:creationId xmlns:a16="http://schemas.microsoft.com/office/drawing/2014/main" id="{0A7929E6-0DE1-6542-ABE0-8F05815A855D}"/>
              </a:ext>
            </a:extLst>
          </p:cNvPr>
          <p:cNvGrpSpPr/>
          <p:nvPr/>
        </p:nvGrpSpPr>
        <p:grpSpPr>
          <a:xfrm>
            <a:off x="3237975" y="2524802"/>
            <a:ext cx="342251" cy="417785"/>
            <a:chOff x="5980522" y="8462610"/>
            <a:chExt cx="570403" cy="696290"/>
          </a:xfrm>
          <a:solidFill>
            <a:schemeClr val="accent2"/>
          </a:solidFill>
        </p:grpSpPr>
        <p:sp>
          <p:nvSpPr>
            <p:cNvPr id="206" name="Forme libre 205">
              <a:extLst>
                <a:ext uri="{FF2B5EF4-FFF2-40B4-BE49-F238E27FC236}">
                  <a16:creationId xmlns:a16="http://schemas.microsoft.com/office/drawing/2014/main" id="{C5A1BEC8-87BE-C042-A67E-600F98581A8F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207" name="Forme libre 206">
              <a:extLst>
                <a:ext uri="{FF2B5EF4-FFF2-40B4-BE49-F238E27FC236}">
                  <a16:creationId xmlns:a16="http://schemas.microsoft.com/office/drawing/2014/main" id="{875E4AD3-A912-2A4F-BE2F-E844FD7CA532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208" name="Groupe 207">
            <a:extLst>
              <a:ext uri="{FF2B5EF4-FFF2-40B4-BE49-F238E27FC236}">
                <a16:creationId xmlns:a16="http://schemas.microsoft.com/office/drawing/2014/main" id="{5EEE64AF-635E-CF47-847C-F75BA55C438D}"/>
              </a:ext>
            </a:extLst>
          </p:cNvPr>
          <p:cNvGrpSpPr/>
          <p:nvPr/>
        </p:nvGrpSpPr>
        <p:grpSpPr>
          <a:xfrm>
            <a:off x="3656772" y="2524802"/>
            <a:ext cx="342251" cy="417785"/>
            <a:chOff x="5980522" y="8462610"/>
            <a:chExt cx="570403" cy="696290"/>
          </a:xfrm>
          <a:solidFill>
            <a:schemeClr val="accent2"/>
          </a:solidFill>
        </p:grpSpPr>
        <p:sp>
          <p:nvSpPr>
            <p:cNvPr id="209" name="Forme libre 208">
              <a:extLst>
                <a:ext uri="{FF2B5EF4-FFF2-40B4-BE49-F238E27FC236}">
                  <a16:creationId xmlns:a16="http://schemas.microsoft.com/office/drawing/2014/main" id="{DEBA18D5-5A8D-094D-BAD5-6BBD0E61CF9A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210" name="Forme libre 209">
              <a:extLst>
                <a:ext uri="{FF2B5EF4-FFF2-40B4-BE49-F238E27FC236}">
                  <a16:creationId xmlns:a16="http://schemas.microsoft.com/office/drawing/2014/main" id="{F0490249-0F72-3F47-8CDA-FF4AED3C2665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211" name="Groupe 210">
            <a:extLst>
              <a:ext uri="{FF2B5EF4-FFF2-40B4-BE49-F238E27FC236}">
                <a16:creationId xmlns:a16="http://schemas.microsoft.com/office/drawing/2014/main" id="{BAB26403-7CA3-CE4F-8894-60CDD41122CF}"/>
              </a:ext>
            </a:extLst>
          </p:cNvPr>
          <p:cNvGrpSpPr/>
          <p:nvPr/>
        </p:nvGrpSpPr>
        <p:grpSpPr>
          <a:xfrm>
            <a:off x="4075569" y="2524802"/>
            <a:ext cx="342251" cy="417785"/>
            <a:chOff x="5980522" y="8462610"/>
            <a:chExt cx="570403" cy="696290"/>
          </a:xfrm>
          <a:solidFill>
            <a:schemeClr val="accent2"/>
          </a:solidFill>
        </p:grpSpPr>
        <p:sp>
          <p:nvSpPr>
            <p:cNvPr id="212" name="Forme libre 211">
              <a:extLst>
                <a:ext uri="{FF2B5EF4-FFF2-40B4-BE49-F238E27FC236}">
                  <a16:creationId xmlns:a16="http://schemas.microsoft.com/office/drawing/2014/main" id="{7BD8FFF1-11B7-B940-80BE-850B3346789D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213" name="Forme libre 212">
              <a:extLst>
                <a:ext uri="{FF2B5EF4-FFF2-40B4-BE49-F238E27FC236}">
                  <a16:creationId xmlns:a16="http://schemas.microsoft.com/office/drawing/2014/main" id="{5BF08834-0332-A245-AAE6-F182E0197E39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214" name="Groupe 213">
            <a:extLst>
              <a:ext uri="{FF2B5EF4-FFF2-40B4-BE49-F238E27FC236}">
                <a16:creationId xmlns:a16="http://schemas.microsoft.com/office/drawing/2014/main" id="{D58848FD-59E1-C74F-8A0B-2722D73B22B6}"/>
              </a:ext>
            </a:extLst>
          </p:cNvPr>
          <p:cNvGrpSpPr/>
          <p:nvPr/>
        </p:nvGrpSpPr>
        <p:grpSpPr>
          <a:xfrm>
            <a:off x="4494366" y="2524802"/>
            <a:ext cx="342251" cy="417785"/>
            <a:chOff x="5980522" y="8462610"/>
            <a:chExt cx="570403" cy="696290"/>
          </a:xfrm>
          <a:solidFill>
            <a:schemeClr val="accent2"/>
          </a:solidFill>
        </p:grpSpPr>
        <p:sp>
          <p:nvSpPr>
            <p:cNvPr id="215" name="Forme libre 214">
              <a:extLst>
                <a:ext uri="{FF2B5EF4-FFF2-40B4-BE49-F238E27FC236}">
                  <a16:creationId xmlns:a16="http://schemas.microsoft.com/office/drawing/2014/main" id="{FEEAEBDD-CE0D-CC4C-BF67-B24B9FE46D7B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216" name="Forme libre 215">
              <a:extLst>
                <a:ext uri="{FF2B5EF4-FFF2-40B4-BE49-F238E27FC236}">
                  <a16:creationId xmlns:a16="http://schemas.microsoft.com/office/drawing/2014/main" id="{CE698CEB-131E-B047-AA3C-C1025CBAC14F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217" name="Groupe 216">
            <a:extLst>
              <a:ext uri="{FF2B5EF4-FFF2-40B4-BE49-F238E27FC236}">
                <a16:creationId xmlns:a16="http://schemas.microsoft.com/office/drawing/2014/main" id="{3FCE0C24-9B09-304A-812C-CBEA94761020}"/>
              </a:ext>
            </a:extLst>
          </p:cNvPr>
          <p:cNvGrpSpPr/>
          <p:nvPr/>
        </p:nvGrpSpPr>
        <p:grpSpPr>
          <a:xfrm>
            <a:off x="4913163" y="2524802"/>
            <a:ext cx="342251" cy="417785"/>
            <a:chOff x="5980522" y="8462610"/>
            <a:chExt cx="570403" cy="696290"/>
          </a:xfrm>
          <a:solidFill>
            <a:schemeClr val="accent2"/>
          </a:solidFill>
        </p:grpSpPr>
        <p:sp>
          <p:nvSpPr>
            <p:cNvPr id="218" name="Forme libre 217">
              <a:extLst>
                <a:ext uri="{FF2B5EF4-FFF2-40B4-BE49-F238E27FC236}">
                  <a16:creationId xmlns:a16="http://schemas.microsoft.com/office/drawing/2014/main" id="{0A92EA22-6B33-F343-9F85-79F855C1E62A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219" name="Forme libre 218">
              <a:extLst>
                <a:ext uri="{FF2B5EF4-FFF2-40B4-BE49-F238E27FC236}">
                  <a16:creationId xmlns:a16="http://schemas.microsoft.com/office/drawing/2014/main" id="{FD3C64D7-7896-CF4C-940B-A1251478C443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220" name="Groupe 219">
            <a:extLst>
              <a:ext uri="{FF2B5EF4-FFF2-40B4-BE49-F238E27FC236}">
                <a16:creationId xmlns:a16="http://schemas.microsoft.com/office/drawing/2014/main" id="{748006C8-F024-F645-8F51-69CE74C72279}"/>
              </a:ext>
            </a:extLst>
          </p:cNvPr>
          <p:cNvGrpSpPr/>
          <p:nvPr/>
        </p:nvGrpSpPr>
        <p:grpSpPr>
          <a:xfrm>
            <a:off x="5331960" y="2524802"/>
            <a:ext cx="342251" cy="417785"/>
            <a:chOff x="5980522" y="8462610"/>
            <a:chExt cx="570403" cy="696290"/>
          </a:xfrm>
          <a:solidFill>
            <a:schemeClr val="accent2"/>
          </a:solidFill>
        </p:grpSpPr>
        <p:sp>
          <p:nvSpPr>
            <p:cNvPr id="221" name="Forme libre 220">
              <a:extLst>
                <a:ext uri="{FF2B5EF4-FFF2-40B4-BE49-F238E27FC236}">
                  <a16:creationId xmlns:a16="http://schemas.microsoft.com/office/drawing/2014/main" id="{8E9CDE5E-480E-0D42-85E0-869098A60811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222" name="Forme libre 221">
              <a:extLst>
                <a:ext uri="{FF2B5EF4-FFF2-40B4-BE49-F238E27FC236}">
                  <a16:creationId xmlns:a16="http://schemas.microsoft.com/office/drawing/2014/main" id="{513CB1C0-403E-1445-B996-14403FB8EAF1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223" name="Groupe 222">
            <a:extLst>
              <a:ext uri="{FF2B5EF4-FFF2-40B4-BE49-F238E27FC236}">
                <a16:creationId xmlns:a16="http://schemas.microsoft.com/office/drawing/2014/main" id="{DCD91A5B-0ACB-9A40-8B82-31A1985ED097}"/>
              </a:ext>
            </a:extLst>
          </p:cNvPr>
          <p:cNvGrpSpPr/>
          <p:nvPr/>
        </p:nvGrpSpPr>
        <p:grpSpPr>
          <a:xfrm>
            <a:off x="5750757" y="2524802"/>
            <a:ext cx="342251" cy="417785"/>
            <a:chOff x="5980522" y="8462610"/>
            <a:chExt cx="570403" cy="696290"/>
          </a:xfrm>
          <a:solidFill>
            <a:schemeClr val="bg1">
              <a:lumMod val="85000"/>
            </a:schemeClr>
          </a:solidFill>
        </p:grpSpPr>
        <p:sp>
          <p:nvSpPr>
            <p:cNvPr id="224" name="Forme libre 223">
              <a:extLst>
                <a:ext uri="{FF2B5EF4-FFF2-40B4-BE49-F238E27FC236}">
                  <a16:creationId xmlns:a16="http://schemas.microsoft.com/office/drawing/2014/main" id="{588D4E38-178D-8E4C-8F0D-7418BB982BD9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225" name="Forme libre 224">
              <a:extLst>
                <a:ext uri="{FF2B5EF4-FFF2-40B4-BE49-F238E27FC236}">
                  <a16:creationId xmlns:a16="http://schemas.microsoft.com/office/drawing/2014/main" id="{2C56C77C-7D22-8F4D-9C75-37349F779B1E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226" name="Groupe 225">
            <a:extLst>
              <a:ext uri="{FF2B5EF4-FFF2-40B4-BE49-F238E27FC236}">
                <a16:creationId xmlns:a16="http://schemas.microsoft.com/office/drawing/2014/main" id="{4D5011A6-2ADA-9743-B5CC-18F2484433A7}"/>
              </a:ext>
            </a:extLst>
          </p:cNvPr>
          <p:cNvGrpSpPr/>
          <p:nvPr/>
        </p:nvGrpSpPr>
        <p:grpSpPr>
          <a:xfrm>
            <a:off x="6169554" y="2524802"/>
            <a:ext cx="342251" cy="417785"/>
            <a:chOff x="5980522" y="8462610"/>
            <a:chExt cx="570403" cy="696290"/>
          </a:xfrm>
          <a:solidFill>
            <a:schemeClr val="bg1">
              <a:lumMod val="85000"/>
            </a:schemeClr>
          </a:solidFill>
        </p:grpSpPr>
        <p:sp>
          <p:nvSpPr>
            <p:cNvPr id="227" name="Forme libre 226">
              <a:extLst>
                <a:ext uri="{FF2B5EF4-FFF2-40B4-BE49-F238E27FC236}">
                  <a16:creationId xmlns:a16="http://schemas.microsoft.com/office/drawing/2014/main" id="{FA141A2E-39A8-9640-94BF-5D41B3564987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228" name="Forme libre 227">
              <a:extLst>
                <a:ext uri="{FF2B5EF4-FFF2-40B4-BE49-F238E27FC236}">
                  <a16:creationId xmlns:a16="http://schemas.microsoft.com/office/drawing/2014/main" id="{A1855C35-D0CC-DA48-BA75-25978548B892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229" name="Groupe 228">
            <a:extLst>
              <a:ext uri="{FF2B5EF4-FFF2-40B4-BE49-F238E27FC236}">
                <a16:creationId xmlns:a16="http://schemas.microsoft.com/office/drawing/2014/main" id="{CF672612-85D9-0848-AD8C-5D8EBE1EAFFE}"/>
              </a:ext>
            </a:extLst>
          </p:cNvPr>
          <p:cNvGrpSpPr/>
          <p:nvPr/>
        </p:nvGrpSpPr>
        <p:grpSpPr>
          <a:xfrm>
            <a:off x="6588351" y="2524802"/>
            <a:ext cx="342251" cy="417785"/>
            <a:chOff x="5980522" y="8462610"/>
            <a:chExt cx="570403" cy="696290"/>
          </a:xfrm>
          <a:solidFill>
            <a:schemeClr val="bg1">
              <a:lumMod val="85000"/>
            </a:schemeClr>
          </a:solidFill>
        </p:grpSpPr>
        <p:sp>
          <p:nvSpPr>
            <p:cNvPr id="230" name="Forme libre 229">
              <a:extLst>
                <a:ext uri="{FF2B5EF4-FFF2-40B4-BE49-F238E27FC236}">
                  <a16:creationId xmlns:a16="http://schemas.microsoft.com/office/drawing/2014/main" id="{63F3CE9E-03AF-1E4A-A127-512E132C9133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231" name="Forme libre 230">
              <a:extLst>
                <a:ext uri="{FF2B5EF4-FFF2-40B4-BE49-F238E27FC236}">
                  <a16:creationId xmlns:a16="http://schemas.microsoft.com/office/drawing/2014/main" id="{3AAD0355-C739-3D4A-8E01-F5933DE867C9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232" name="Groupe 231">
            <a:extLst>
              <a:ext uri="{FF2B5EF4-FFF2-40B4-BE49-F238E27FC236}">
                <a16:creationId xmlns:a16="http://schemas.microsoft.com/office/drawing/2014/main" id="{5C9FAC32-094E-8D48-AEFC-E8DE57DE3009}"/>
              </a:ext>
            </a:extLst>
          </p:cNvPr>
          <p:cNvGrpSpPr/>
          <p:nvPr/>
        </p:nvGrpSpPr>
        <p:grpSpPr>
          <a:xfrm>
            <a:off x="7007148" y="2524802"/>
            <a:ext cx="342251" cy="417785"/>
            <a:chOff x="5980522" y="8462610"/>
            <a:chExt cx="570403" cy="696290"/>
          </a:xfrm>
          <a:solidFill>
            <a:schemeClr val="bg1">
              <a:lumMod val="85000"/>
            </a:schemeClr>
          </a:solidFill>
        </p:grpSpPr>
        <p:sp>
          <p:nvSpPr>
            <p:cNvPr id="233" name="Forme libre 232">
              <a:extLst>
                <a:ext uri="{FF2B5EF4-FFF2-40B4-BE49-F238E27FC236}">
                  <a16:creationId xmlns:a16="http://schemas.microsoft.com/office/drawing/2014/main" id="{D3D9F5EB-5625-A445-83F8-11E01BC89D92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234" name="Forme libre 233">
              <a:extLst>
                <a:ext uri="{FF2B5EF4-FFF2-40B4-BE49-F238E27FC236}">
                  <a16:creationId xmlns:a16="http://schemas.microsoft.com/office/drawing/2014/main" id="{8B73CECD-19E0-454A-A1A9-F084C5C0518A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235" name="Groupe 234">
            <a:extLst>
              <a:ext uri="{FF2B5EF4-FFF2-40B4-BE49-F238E27FC236}">
                <a16:creationId xmlns:a16="http://schemas.microsoft.com/office/drawing/2014/main" id="{3B8D99E2-9486-0E44-8A9B-C9A560845A15}"/>
              </a:ext>
            </a:extLst>
          </p:cNvPr>
          <p:cNvGrpSpPr/>
          <p:nvPr/>
        </p:nvGrpSpPr>
        <p:grpSpPr>
          <a:xfrm>
            <a:off x="7425945" y="2524802"/>
            <a:ext cx="342251" cy="417785"/>
            <a:chOff x="5980522" y="8462610"/>
            <a:chExt cx="570403" cy="696290"/>
          </a:xfrm>
          <a:solidFill>
            <a:schemeClr val="bg1">
              <a:lumMod val="85000"/>
            </a:schemeClr>
          </a:solidFill>
        </p:grpSpPr>
        <p:sp>
          <p:nvSpPr>
            <p:cNvPr id="236" name="Forme libre 235">
              <a:extLst>
                <a:ext uri="{FF2B5EF4-FFF2-40B4-BE49-F238E27FC236}">
                  <a16:creationId xmlns:a16="http://schemas.microsoft.com/office/drawing/2014/main" id="{5BF6CC85-1C85-DB48-BCBB-7D2510918598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237" name="Forme libre 236">
              <a:extLst>
                <a:ext uri="{FF2B5EF4-FFF2-40B4-BE49-F238E27FC236}">
                  <a16:creationId xmlns:a16="http://schemas.microsoft.com/office/drawing/2014/main" id="{CC75301C-356E-F54B-95FB-A78F812A2C68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238" name="Groupe 237">
            <a:extLst>
              <a:ext uri="{FF2B5EF4-FFF2-40B4-BE49-F238E27FC236}">
                <a16:creationId xmlns:a16="http://schemas.microsoft.com/office/drawing/2014/main" id="{AF21FFD6-9DC2-044C-83DD-01ABF05C2375}"/>
              </a:ext>
            </a:extLst>
          </p:cNvPr>
          <p:cNvGrpSpPr/>
          <p:nvPr/>
        </p:nvGrpSpPr>
        <p:grpSpPr>
          <a:xfrm>
            <a:off x="8263540" y="2524802"/>
            <a:ext cx="342251" cy="417785"/>
            <a:chOff x="5980522" y="8462610"/>
            <a:chExt cx="570403" cy="696290"/>
          </a:xfrm>
          <a:solidFill>
            <a:schemeClr val="bg1">
              <a:lumMod val="85000"/>
            </a:schemeClr>
          </a:solidFill>
        </p:grpSpPr>
        <p:sp>
          <p:nvSpPr>
            <p:cNvPr id="239" name="Forme libre 238">
              <a:extLst>
                <a:ext uri="{FF2B5EF4-FFF2-40B4-BE49-F238E27FC236}">
                  <a16:creationId xmlns:a16="http://schemas.microsoft.com/office/drawing/2014/main" id="{0A52CB82-0C1F-7D42-AA39-C4C8D7107A45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240" name="Forme libre 239">
              <a:extLst>
                <a:ext uri="{FF2B5EF4-FFF2-40B4-BE49-F238E27FC236}">
                  <a16:creationId xmlns:a16="http://schemas.microsoft.com/office/drawing/2014/main" id="{83074A28-BB4C-694B-BE43-308DE7890E01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241" name="Groupe 240">
            <a:extLst>
              <a:ext uri="{FF2B5EF4-FFF2-40B4-BE49-F238E27FC236}">
                <a16:creationId xmlns:a16="http://schemas.microsoft.com/office/drawing/2014/main" id="{F5119774-80F5-7147-97B2-3CAA2870C876}"/>
              </a:ext>
            </a:extLst>
          </p:cNvPr>
          <p:cNvGrpSpPr/>
          <p:nvPr/>
        </p:nvGrpSpPr>
        <p:grpSpPr>
          <a:xfrm>
            <a:off x="7844742" y="2524802"/>
            <a:ext cx="342251" cy="417785"/>
            <a:chOff x="5980522" y="8462610"/>
            <a:chExt cx="570403" cy="696290"/>
          </a:xfrm>
          <a:solidFill>
            <a:schemeClr val="bg1">
              <a:lumMod val="85000"/>
            </a:schemeClr>
          </a:solidFill>
        </p:grpSpPr>
        <p:sp>
          <p:nvSpPr>
            <p:cNvPr id="242" name="Forme libre 241">
              <a:extLst>
                <a:ext uri="{FF2B5EF4-FFF2-40B4-BE49-F238E27FC236}">
                  <a16:creationId xmlns:a16="http://schemas.microsoft.com/office/drawing/2014/main" id="{107E5BD0-B427-114E-9E2D-461B2CF92643}"/>
                </a:ext>
              </a:extLst>
            </p:cNvPr>
            <p:cNvSpPr/>
            <p:nvPr/>
          </p:nvSpPr>
          <p:spPr>
            <a:xfrm>
              <a:off x="6086997" y="8462610"/>
              <a:ext cx="361255" cy="360969"/>
            </a:xfrm>
            <a:custGeom>
              <a:avLst/>
              <a:gdLst>
                <a:gd name="connsiteX0" fmla="*/ 365058 w 361255"/>
                <a:gd name="connsiteY0" fmla="*/ 182384 h 360969"/>
                <a:gd name="connsiteX1" fmla="*/ 182529 w 361255"/>
                <a:gd name="connsiteY1" fmla="*/ 364769 h 360969"/>
                <a:gd name="connsiteX2" fmla="*/ 0 w 361255"/>
                <a:gd name="connsiteY2" fmla="*/ 182384 h 360969"/>
                <a:gd name="connsiteX3" fmla="*/ 182529 w 361255"/>
                <a:gd name="connsiteY3" fmla="*/ 0 h 360969"/>
                <a:gd name="connsiteX4" fmla="*/ 365058 w 361255"/>
                <a:gd name="connsiteY4" fmla="*/ 182384 h 36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255" h="360969">
                  <a:moveTo>
                    <a:pt x="365058" y="182384"/>
                  </a:moveTo>
                  <a:cubicBezTo>
                    <a:pt x="365058" y="283113"/>
                    <a:pt x="283337" y="364769"/>
                    <a:pt x="182529" y="364769"/>
                  </a:cubicBezTo>
                  <a:cubicBezTo>
                    <a:pt x="81721" y="364769"/>
                    <a:pt x="0" y="283112"/>
                    <a:pt x="0" y="182384"/>
                  </a:cubicBezTo>
                  <a:cubicBezTo>
                    <a:pt x="0" y="81656"/>
                    <a:pt x="81721" y="0"/>
                    <a:pt x="182529" y="0"/>
                  </a:cubicBezTo>
                  <a:cubicBezTo>
                    <a:pt x="283337" y="0"/>
                    <a:pt x="365058" y="81656"/>
                    <a:pt x="365058" y="182384"/>
                  </a:cubicBez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243" name="Forme libre 242">
              <a:extLst>
                <a:ext uri="{FF2B5EF4-FFF2-40B4-BE49-F238E27FC236}">
                  <a16:creationId xmlns:a16="http://schemas.microsoft.com/office/drawing/2014/main" id="{D8A0A5D6-7B46-BF4A-BD15-F4AB4C8328FA}"/>
                </a:ext>
              </a:extLst>
            </p:cNvPr>
            <p:cNvSpPr/>
            <p:nvPr/>
          </p:nvSpPr>
          <p:spPr>
            <a:xfrm>
              <a:off x="5980522" y="8845427"/>
              <a:ext cx="570403" cy="313473"/>
            </a:xfrm>
            <a:custGeom>
              <a:avLst/>
              <a:gdLst>
                <a:gd name="connsiteX0" fmla="*/ 578008 w 570403"/>
                <a:gd name="connsiteY0" fmla="*/ 320123 h 313473"/>
                <a:gd name="connsiteX1" fmla="*/ 289004 w 570403"/>
                <a:gd name="connsiteY1" fmla="*/ 0 h 313473"/>
                <a:gd name="connsiteX2" fmla="*/ 0 w 570403"/>
                <a:gd name="connsiteY2" fmla="*/ 320123 h 313473"/>
                <a:gd name="connsiteX3" fmla="*/ 578008 w 570403"/>
                <a:gd name="connsiteY3" fmla="*/ 320123 h 31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0403" h="313473">
                  <a:moveTo>
                    <a:pt x="578008" y="320123"/>
                  </a:moveTo>
                  <a:cubicBezTo>
                    <a:pt x="578008" y="143438"/>
                    <a:pt x="448717" y="0"/>
                    <a:pt x="289004" y="0"/>
                  </a:cubicBezTo>
                  <a:cubicBezTo>
                    <a:pt x="129291" y="0"/>
                    <a:pt x="0" y="143438"/>
                    <a:pt x="0" y="320123"/>
                  </a:cubicBezTo>
                  <a:lnTo>
                    <a:pt x="578008" y="320123"/>
                  </a:lnTo>
                  <a:close/>
                </a:path>
              </a:pathLst>
            </a:custGeom>
            <a:grpFill/>
            <a:ln w="95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457200">
                <a:defRPr/>
              </a:pPr>
              <a:endParaRPr lang="fr-FR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sp>
        <p:nvSpPr>
          <p:cNvPr id="245" name="Rectangle 244">
            <a:extLst>
              <a:ext uri="{FF2B5EF4-FFF2-40B4-BE49-F238E27FC236}">
                <a16:creationId xmlns:a16="http://schemas.microsoft.com/office/drawing/2014/main" id="{7B43ECD6-42BD-084F-9AB9-627571490672}"/>
              </a:ext>
            </a:extLst>
          </p:cNvPr>
          <p:cNvSpPr/>
          <p:nvPr/>
        </p:nvSpPr>
        <p:spPr>
          <a:xfrm>
            <a:off x="7845208" y="2970698"/>
            <a:ext cx="773816" cy="216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fr-FR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39" name="Rectangle : avec coins arrondis en haut 138">
            <a:extLst>
              <a:ext uri="{FF2B5EF4-FFF2-40B4-BE49-F238E27FC236}">
                <a16:creationId xmlns:a16="http://schemas.microsoft.com/office/drawing/2014/main" id="{391EB66E-1005-AB48-BDC9-83F7D44B932C}"/>
              </a:ext>
            </a:extLst>
          </p:cNvPr>
          <p:cNvSpPr/>
          <p:nvPr/>
        </p:nvSpPr>
        <p:spPr>
          <a:xfrm rot="16200000" flipH="1">
            <a:off x="4670933" y="-1365772"/>
            <a:ext cx="446572" cy="5486404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fr-FR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41" name="Rectangle : avec coins arrondis en haut 140">
            <a:extLst>
              <a:ext uri="{FF2B5EF4-FFF2-40B4-BE49-F238E27FC236}">
                <a16:creationId xmlns:a16="http://schemas.microsoft.com/office/drawing/2014/main" id="{BC46661D-962E-154C-945B-1A7EEAB664B8}"/>
              </a:ext>
            </a:extLst>
          </p:cNvPr>
          <p:cNvSpPr/>
          <p:nvPr/>
        </p:nvSpPr>
        <p:spPr>
          <a:xfrm rot="16200000" flipH="1">
            <a:off x="4135357" y="-1747498"/>
            <a:ext cx="446572" cy="5669281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fr-FR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42" name="Titre 1">
            <a:extLst>
              <a:ext uri="{FF2B5EF4-FFF2-40B4-BE49-F238E27FC236}">
                <a16:creationId xmlns:a16="http://schemas.microsoft.com/office/drawing/2014/main" id="{292EE359-7CC6-2C4B-93B8-56B4011F0F35}"/>
              </a:ext>
            </a:extLst>
          </p:cNvPr>
          <p:cNvSpPr txBox="1">
            <a:spLocks/>
          </p:cNvSpPr>
          <p:nvPr/>
        </p:nvSpPr>
        <p:spPr>
          <a:xfrm>
            <a:off x="1870416" y="932032"/>
            <a:ext cx="8396990" cy="61555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fr-FR" sz="2000" dirty="0">
                <a:solidFill>
                  <a:schemeClr val="bg1"/>
                </a:solidFill>
                <a:latin typeface="Arial" panose="020B0604020202020204"/>
              </a:rPr>
              <a:t>DES </a:t>
            </a:r>
            <a:r>
              <a:rPr lang="fr-FR" sz="2000" b="1" dirty="0">
                <a:solidFill>
                  <a:schemeClr val="bg1"/>
                </a:solidFill>
                <a:latin typeface="Arial" panose="020B0604020202020204"/>
              </a:rPr>
              <a:t>SALARIÉS</a:t>
            </a:r>
            <a:r>
              <a:rPr lang="fr-FR" sz="2000" dirty="0">
                <a:solidFill>
                  <a:schemeClr val="bg1"/>
                </a:solidFill>
                <a:latin typeface="Arial" panose="020B0604020202020204"/>
              </a:rPr>
              <a:t> TRANSPORT-LOGISTIQUE</a:t>
            </a:r>
            <a:br>
              <a:rPr lang="fr-FR" sz="2000" dirty="0">
                <a:solidFill>
                  <a:schemeClr val="bg1"/>
                </a:solidFill>
                <a:latin typeface="Arial" panose="020B0604020202020204"/>
              </a:rPr>
            </a:br>
            <a:r>
              <a:rPr lang="fr-FR" sz="2000" dirty="0">
                <a:solidFill>
                  <a:schemeClr val="bg1"/>
                </a:solidFill>
                <a:latin typeface="Arial" panose="020B0604020202020204"/>
              </a:rPr>
              <a:t>       DANS TOUS LES SECTEURS D’ACTIVITÉS</a:t>
            </a:r>
          </a:p>
        </p:txBody>
      </p:sp>
      <p:sp>
        <p:nvSpPr>
          <p:cNvPr id="99" name="Espace réservé du contenu 2">
            <a:extLst>
              <a:ext uri="{FF2B5EF4-FFF2-40B4-BE49-F238E27FC236}">
                <a16:creationId xmlns:a16="http://schemas.microsoft.com/office/drawing/2014/main" id="{FF42B4AE-D6DD-C746-9E1D-CAAFFA6B6FAE}"/>
              </a:ext>
            </a:extLst>
          </p:cNvPr>
          <p:cNvSpPr txBox="1">
            <a:spLocks/>
          </p:cNvSpPr>
          <p:nvPr/>
        </p:nvSpPr>
        <p:spPr>
          <a:xfrm>
            <a:off x="5331959" y="4881307"/>
            <a:ext cx="3173081" cy="3046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2200" b="1" dirty="0">
                <a:solidFill>
                  <a:srgbClr val="1E1950">
                    <a:alpha val="60000"/>
                  </a:srgbClr>
                </a:solidFill>
                <a:latin typeface="Arial" panose="020B0604020202020204"/>
              </a:rPr>
              <a:t>25%    </a:t>
            </a:r>
            <a:r>
              <a:rPr lang="fr-FR" sz="2200" dirty="0">
                <a:solidFill>
                  <a:srgbClr val="1E1950">
                    <a:alpha val="60000"/>
                  </a:srgbClr>
                </a:solidFill>
                <a:latin typeface="Arial" panose="020B0604020202020204"/>
              </a:rPr>
              <a:t>INDUSTRIE</a:t>
            </a:r>
            <a:endParaRPr lang="fr-FR" sz="2200" b="1" dirty="0">
              <a:solidFill>
                <a:srgbClr val="1E1950">
                  <a:alpha val="60000"/>
                </a:srgbClr>
              </a:solidFill>
              <a:latin typeface="Arial" panose="020B0604020202020204"/>
            </a:endParaRPr>
          </a:p>
        </p:txBody>
      </p:sp>
      <p:sp>
        <p:nvSpPr>
          <p:cNvPr id="101" name="Espace réservé du contenu 2">
            <a:extLst>
              <a:ext uri="{FF2B5EF4-FFF2-40B4-BE49-F238E27FC236}">
                <a16:creationId xmlns:a16="http://schemas.microsoft.com/office/drawing/2014/main" id="{C204C3D4-33D8-2B45-BDEB-4A33439DD666}"/>
              </a:ext>
            </a:extLst>
          </p:cNvPr>
          <p:cNvSpPr txBox="1">
            <a:spLocks/>
          </p:cNvSpPr>
          <p:nvPr/>
        </p:nvSpPr>
        <p:spPr>
          <a:xfrm>
            <a:off x="5331959" y="5319250"/>
            <a:ext cx="3644686" cy="3046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2200" b="1" dirty="0">
                <a:solidFill>
                  <a:srgbClr val="1E1950">
                    <a:alpha val="40000"/>
                  </a:srgbClr>
                </a:solidFill>
                <a:latin typeface="Arial" panose="020B0604020202020204"/>
              </a:rPr>
              <a:t>4,3%   </a:t>
            </a:r>
            <a:r>
              <a:rPr lang="fr-FR" sz="2200" dirty="0">
                <a:solidFill>
                  <a:srgbClr val="1E1950">
                    <a:alpha val="40000"/>
                  </a:srgbClr>
                </a:solidFill>
                <a:latin typeface="Arial" panose="020B0604020202020204"/>
              </a:rPr>
              <a:t>CONSTRUCTION</a:t>
            </a:r>
          </a:p>
        </p:txBody>
      </p:sp>
      <p:sp>
        <p:nvSpPr>
          <p:cNvPr id="103" name="Espace réservé du contenu 2">
            <a:extLst>
              <a:ext uri="{FF2B5EF4-FFF2-40B4-BE49-F238E27FC236}">
                <a16:creationId xmlns:a16="http://schemas.microsoft.com/office/drawing/2014/main" id="{6BB8CD30-1B50-F44B-AC36-3BA1DF328C55}"/>
              </a:ext>
            </a:extLst>
          </p:cNvPr>
          <p:cNvSpPr txBox="1">
            <a:spLocks/>
          </p:cNvSpPr>
          <p:nvPr/>
        </p:nvSpPr>
        <p:spPr>
          <a:xfrm>
            <a:off x="5331960" y="4443365"/>
            <a:ext cx="4255287" cy="3046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0" indent="-889000">
              <a:defRPr/>
            </a:pPr>
            <a:r>
              <a:rPr lang="fr-FR" sz="2200" b="1" dirty="0">
                <a:solidFill>
                  <a:srgbClr val="1E1950">
                    <a:alpha val="80000"/>
                  </a:srgbClr>
                </a:solidFill>
                <a:latin typeface="Arial" panose="020B0604020202020204"/>
              </a:rPr>
              <a:t>32,1% </a:t>
            </a:r>
            <a:r>
              <a:rPr lang="fr-FR" sz="2200" dirty="0">
                <a:solidFill>
                  <a:srgbClr val="1E1950">
                    <a:alpha val="80000"/>
                  </a:srgbClr>
                </a:solidFill>
                <a:latin typeface="Arial" panose="020B0604020202020204"/>
              </a:rPr>
              <a:t>COMMERCE</a:t>
            </a:r>
          </a:p>
        </p:txBody>
      </p:sp>
      <p:sp>
        <p:nvSpPr>
          <p:cNvPr id="105" name="Espace réservé du contenu 2">
            <a:extLst>
              <a:ext uri="{FF2B5EF4-FFF2-40B4-BE49-F238E27FC236}">
                <a16:creationId xmlns:a16="http://schemas.microsoft.com/office/drawing/2014/main" id="{CED3BEE3-D19A-BA4F-B4B4-D74874BB1687}"/>
              </a:ext>
            </a:extLst>
          </p:cNvPr>
          <p:cNvSpPr txBox="1">
            <a:spLocks/>
          </p:cNvSpPr>
          <p:nvPr/>
        </p:nvSpPr>
        <p:spPr>
          <a:xfrm>
            <a:off x="5331959" y="4005423"/>
            <a:ext cx="4663462" cy="304699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2200" b="1" dirty="0">
                <a:solidFill>
                  <a:srgbClr val="1E1950"/>
                </a:solidFill>
                <a:latin typeface="Arial" panose="020B0604020202020204"/>
              </a:rPr>
              <a:t>38,6% </a:t>
            </a:r>
            <a:r>
              <a:rPr lang="fr-FR" sz="2200" dirty="0">
                <a:solidFill>
                  <a:srgbClr val="1E1950"/>
                </a:solidFill>
                <a:latin typeface="Arial" panose="020B0604020202020204"/>
              </a:rPr>
              <a:t>SERVICES MARCHANDS</a:t>
            </a:r>
            <a:endParaRPr lang="fr-FR" sz="2200" b="1" dirty="0">
              <a:solidFill>
                <a:srgbClr val="1E1950"/>
              </a:solidFill>
              <a:latin typeface="Arial" panose="020B0604020202020204"/>
            </a:endParaRP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08A163E3-8067-FA45-A977-A3C3115A15B9}"/>
              </a:ext>
            </a:extLst>
          </p:cNvPr>
          <p:cNvGrpSpPr/>
          <p:nvPr/>
        </p:nvGrpSpPr>
        <p:grpSpPr>
          <a:xfrm>
            <a:off x="5325973" y="4385221"/>
            <a:ext cx="4189088" cy="840884"/>
            <a:chOff x="3058471" y="3611088"/>
            <a:chExt cx="4030144" cy="840884"/>
          </a:xfrm>
        </p:grpSpPr>
        <p:cxnSp>
          <p:nvCxnSpPr>
            <p:cNvPr id="107" name="Connecteur droit 106">
              <a:extLst>
                <a:ext uri="{FF2B5EF4-FFF2-40B4-BE49-F238E27FC236}">
                  <a16:creationId xmlns:a16="http://schemas.microsoft.com/office/drawing/2014/main" id="{9961A248-0D04-5F44-B9D2-B99524D991EB}"/>
                </a:ext>
              </a:extLst>
            </p:cNvPr>
            <p:cNvCxnSpPr>
              <a:cxnSpLocks/>
            </p:cNvCxnSpPr>
            <p:nvPr/>
          </p:nvCxnSpPr>
          <p:spPr>
            <a:xfrm>
              <a:off x="3058471" y="3611088"/>
              <a:ext cx="4002479" cy="0"/>
            </a:xfrm>
            <a:prstGeom prst="line">
              <a:avLst/>
            </a:prstGeom>
            <a:ln>
              <a:solidFill>
                <a:schemeClr val="accent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Connecteur droit 107">
              <a:extLst>
                <a:ext uri="{FF2B5EF4-FFF2-40B4-BE49-F238E27FC236}">
                  <a16:creationId xmlns:a16="http://schemas.microsoft.com/office/drawing/2014/main" id="{6379EC78-615E-3540-929F-5728214E2D90}"/>
                </a:ext>
              </a:extLst>
            </p:cNvPr>
            <p:cNvCxnSpPr>
              <a:cxnSpLocks/>
            </p:cNvCxnSpPr>
            <p:nvPr/>
          </p:nvCxnSpPr>
          <p:spPr>
            <a:xfrm>
              <a:off x="3086136" y="4018418"/>
              <a:ext cx="4002479" cy="0"/>
            </a:xfrm>
            <a:prstGeom prst="line">
              <a:avLst/>
            </a:prstGeom>
            <a:ln>
              <a:solidFill>
                <a:schemeClr val="accent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Connecteur droit 108">
              <a:extLst>
                <a:ext uri="{FF2B5EF4-FFF2-40B4-BE49-F238E27FC236}">
                  <a16:creationId xmlns:a16="http://schemas.microsoft.com/office/drawing/2014/main" id="{1159FC10-DAEC-1D4C-98D2-29D9E18D5FFA}"/>
                </a:ext>
              </a:extLst>
            </p:cNvPr>
            <p:cNvCxnSpPr>
              <a:cxnSpLocks/>
            </p:cNvCxnSpPr>
            <p:nvPr/>
          </p:nvCxnSpPr>
          <p:spPr>
            <a:xfrm>
              <a:off x="3058471" y="4451972"/>
              <a:ext cx="4002479" cy="0"/>
            </a:xfrm>
            <a:prstGeom prst="line">
              <a:avLst/>
            </a:prstGeom>
            <a:ln>
              <a:solidFill>
                <a:schemeClr val="accent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" name="Rectangle 110">
            <a:extLst>
              <a:ext uri="{FF2B5EF4-FFF2-40B4-BE49-F238E27FC236}">
                <a16:creationId xmlns:a16="http://schemas.microsoft.com/office/drawing/2014/main" id="{0FF5FA05-9C41-044A-823A-60C2E0403BEE}"/>
              </a:ext>
            </a:extLst>
          </p:cNvPr>
          <p:cNvSpPr/>
          <p:nvPr/>
        </p:nvSpPr>
        <p:spPr>
          <a:xfrm>
            <a:off x="3988921" y="6558951"/>
            <a:ext cx="2686076" cy="292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fr-FR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D9D6C6C1-392A-9547-A9B4-B119621A10D9}"/>
              </a:ext>
            </a:extLst>
          </p:cNvPr>
          <p:cNvSpPr/>
          <p:nvPr/>
        </p:nvSpPr>
        <p:spPr>
          <a:xfrm>
            <a:off x="1524000" y="6174036"/>
            <a:ext cx="9144000" cy="3730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>
              <a:defRPr/>
            </a:pPr>
            <a:r>
              <a:rPr lang="fr-FR" dirty="0">
                <a:solidFill>
                  <a:srgbClr val="FFFFFF"/>
                </a:solidFill>
                <a:latin typeface="Arial" panose="020B0604020202020204"/>
              </a:rPr>
              <a:t>   </a:t>
            </a:r>
          </a:p>
        </p:txBody>
      </p:sp>
      <p:cxnSp>
        <p:nvCxnSpPr>
          <p:cNvPr id="100" name="Connecteur droit 99">
            <a:extLst>
              <a:ext uri="{FF2B5EF4-FFF2-40B4-BE49-F238E27FC236}">
                <a16:creationId xmlns:a16="http://schemas.microsoft.com/office/drawing/2014/main" id="{242EA522-57F7-1047-86BE-0952AB51223F}"/>
              </a:ext>
            </a:extLst>
          </p:cNvPr>
          <p:cNvCxnSpPr/>
          <p:nvPr/>
        </p:nvCxnSpPr>
        <p:spPr>
          <a:xfrm>
            <a:off x="1521007" y="6550146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Espace réservé du contenu 2">
            <a:extLst>
              <a:ext uri="{FF2B5EF4-FFF2-40B4-BE49-F238E27FC236}">
                <a16:creationId xmlns:a16="http://schemas.microsoft.com/office/drawing/2014/main" id="{AAF5E020-6957-FA48-9844-B59C09BA8B68}"/>
              </a:ext>
            </a:extLst>
          </p:cNvPr>
          <p:cNvSpPr txBox="1">
            <a:spLocks/>
          </p:cNvSpPr>
          <p:nvPr/>
        </p:nvSpPr>
        <p:spPr>
          <a:xfrm>
            <a:off x="2911823" y="3268911"/>
            <a:ext cx="2064814" cy="32585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" indent="-6350">
              <a:lnSpc>
                <a:spcPct val="70000"/>
              </a:lnSpc>
              <a:defRPr/>
            </a:pPr>
            <a:r>
              <a:rPr lang="fr-FR" sz="1800" b="1" dirty="0">
                <a:solidFill>
                  <a:srgbClr val="1E1950"/>
                </a:solidFill>
                <a:latin typeface="Arial" panose="020B0604020202020204"/>
              </a:rPr>
              <a:t>910 000</a:t>
            </a:r>
            <a:r>
              <a:rPr lang="fr-FR" sz="1600" b="1" dirty="0">
                <a:solidFill>
                  <a:srgbClr val="1E1950"/>
                </a:solidFill>
                <a:latin typeface="Arial" panose="020B0604020202020204"/>
              </a:rPr>
              <a:t> </a:t>
            </a:r>
            <a:br>
              <a:rPr lang="fr-FR" sz="1600" b="1" dirty="0">
                <a:solidFill>
                  <a:srgbClr val="1E1950"/>
                </a:solidFill>
                <a:latin typeface="Arial" panose="020B0604020202020204"/>
              </a:rPr>
            </a:br>
            <a:r>
              <a:rPr lang="fr-FR" sz="1200" dirty="0">
                <a:solidFill>
                  <a:srgbClr val="1E1950"/>
                </a:solidFill>
                <a:latin typeface="Arial" panose="020B0604020202020204"/>
              </a:rPr>
              <a:t>salariés</a:t>
            </a:r>
            <a:endParaRPr lang="fr-FR" sz="1800" dirty="0">
              <a:solidFill>
                <a:srgbClr val="1E1950"/>
              </a:solidFill>
              <a:latin typeface="Arial" panose="020B0604020202020204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262177F-1C30-2441-97F7-60D0496D36A6}"/>
              </a:ext>
            </a:extLst>
          </p:cNvPr>
          <p:cNvGrpSpPr/>
          <p:nvPr/>
        </p:nvGrpSpPr>
        <p:grpSpPr>
          <a:xfrm>
            <a:off x="2815472" y="3624023"/>
            <a:ext cx="2247814" cy="2299002"/>
            <a:chOff x="1614166" y="3707252"/>
            <a:chExt cx="2059932" cy="2106844"/>
          </a:xfrm>
        </p:grpSpPr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E0BC6C89-FE01-E44F-8591-2C1E504DFA52}"/>
                </a:ext>
              </a:extLst>
            </p:cNvPr>
            <p:cNvSpPr/>
            <p:nvPr/>
          </p:nvSpPr>
          <p:spPr>
            <a:xfrm>
              <a:off x="2365879" y="4344178"/>
              <a:ext cx="126422" cy="456241"/>
            </a:xfrm>
            <a:custGeom>
              <a:avLst/>
              <a:gdLst>
                <a:gd name="connsiteX0" fmla="*/ 77152 w 76200"/>
                <a:gd name="connsiteY0" fmla="*/ 278790 h 274997"/>
                <a:gd name="connsiteX1" fmla="*/ 0 w 76200"/>
                <a:gd name="connsiteY1" fmla="*/ 10431 h 274997"/>
                <a:gd name="connsiteX2" fmla="*/ 77152 w 76200"/>
                <a:gd name="connsiteY2" fmla="*/ 0 h 274997"/>
                <a:gd name="connsiteX3" fmla="*/ 77152 w 76200"/>
                <a:gd name="connsiteY3" fmla="*/ 278790 h 274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274997">
                  <a:moveTo>
                    <a:pt x="77152" y="278790"/>
                  </a:moveTo>
                  <a:lnTo>
                    <a:pt x="0" y="10431"/>
                  </a:lnTo>
                  <a:cubicBezTo>
                    <a:pt x="25717" y="2845"/>
                    <a:pt x="50482" y="0"/>
                    <a:pt x="77152" y="0"/>
                  </a:cubicBezTo>
                  <a:lnTo>
                    <a:pt x="77152" y="278790"/>
                  </a:lnTo>
                  <a:close/>
                </a:path>
              </a:pathLst>
            </a:custGeom>
            <a:solidFill>
              <a:schemeClr val="accent2">
                <a:alpha val="40000"/>
              </a:schemeClr>
            </a:solidFill>
            <a:ln w="3175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>
                <a:solidFill>
                  <a:schemeClr val="tx1">
                    <a:alpha val="34000"/>
                  </a:schemeClr>
                </a:solidFill>
              </a:endParaRPr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C2B26EC6-93C3-2341-B00C-022FEC0592E5}"/>
                </a:ext>
              </a:extLst>
            </p:cNvPr>
            <p:cNvSpPr/>
            <p:nvPr/>
          </p:nvSpPr>
          <p:spPr>
            <a:xfrm>
              <a:off x="1724011" y="4145180"/>
              <a:ext cx="733425" cy="910336"/>
            </a:xfrm>
            <a:custGeom>
              <a:avLst/>
              <a:gdLst>
                <a:gd name="connsiteX0" fmla="*/ 735424 w 733425"/>
                <a:gd name="connsiteY0" fmla="*/ 692235 h 910336"/>
                <a:gd name="connsiteX1" fmla="*/ 36289 w 733425"/>
                <a:gd name="connsiteY1" fmla="*/ 914129 h 910336"/>
                <a:gd name="connsiteX2" fmla="*/ 508729 w 733425"/>
                <a:gd name="connsiteY2" fmla="*/ 7586 h 910336"/>
                <a:gd name="connsiteX3" fmla="*/ 533494 w 733425"/>
                <a:gd name="connsiteY3" fmla="*/ 0 h 910336"/>
                <a:gd name="connsiteX4" fmla="*/ 735424 w 733425"/>
                <a:gd name="connsiteY4" fmla="*/ 692235 h 910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3425" h="910336">
                  <a:moveTo>
                    <a:pt x="735424" y="692235"/>
                  </a:moveTo>
                  <a:lnTo>
                    <a:pt x="36289" y="914129"/>
                  </a:lnTo>
                  <a:cubicBezTo>
                    <a:pt x="-89441" y="536719"/>
                    <a:pt x="122014" y="130861"/>
                    <a:pt x="508729" y="7586"/>
                  </a:cubicBezTo>
                  <a:cubicBezTo>
                    <a:pt x="516349" y="4741"/>
                    <a:pt x="525874" y="2845"/>
                    <a:pt x="533494" y="0"/>
                  </a:cubicBezTo>
                  <a:lnTo>
                    <a:pt x="735424" y="692235"/>
                  </a:lnTo>
                  <a:close/>
                </a:path>
              </a:pathLst>
            </a:custGeom>
            <a:solidFill>
              <a:schemeClr val="accent2">
                <a:alpha val="61000"/>
              </a:schemeClr>
            </a:solidFill>
            <a:ln w="3175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>
                <a:solidFill>
                  <a:schemeClr val="tx1">
                    <a:alpha val="60000"/>
                  </a:schemeClr>
                </a:solidFill>
              </a:endParaRPr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06906969-545A-CD4E-9853-50B6C3FF4C9E}"/>
                </a:ext>
              </a:extLst>
            </p:cNvPr>
            <p:cNvSpPr/>
            <p:nvPr/>
          </p:nvSpPr>
          <p:spPr>
            <a:xfrm>
              <a:off x="1614166" y="4884795"/>
              <a:ext cx="1562100" cy="929301"/>
            </a:xfrm>
            <a:custGeom>
              <a:avLst/>
              <a:gdLst>
                <a:gd name="connsiteX0" fmla="*/ 890588 w 1562100"/>
                <a:gd name="connsiteY0" fmla="*/ 0 h 929301"/>
                <a:gd name="connsiteX1" fmla="*/ 1564958 w 1562100"/>
                <a:gd name="connsiteY1" fmla="*/ 648614 h 929301"/>
                <a:gd name="connsiteX2" fmla="*/ 240030 w 1562100"/>
                <a:gd name="connsiteY2" fmla="*/ 671373 h 929301"/>
                <a:gd name="connsiteX3" fmla="*/ 0 w 1562100"/>
                <a:gd name="connsiteY3" fmla="*/ 288273 h 929301"/>
                <a:gd name="connsiteX4" fmla="*/ 890588 w 1562100"/>
                <a:gd name="connsiteY4" fmla="*/ 0 h 929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2100" h="929301">
                  <a:moveTo>
                    <a:pt x="890588" y="0"/>
                  </a:moveTo>
                  <a:lnTo>
                    <a:pt x="1564958" y="648614"/>
                  </a:lnTo>
                  <a:cubicBezTo>
                    <a:pt x="1204913" y="1019387"/>
                    <a:pt x="612458" y="1029818"/>
                    <a:pt x="240030" y="671373"/>
                  </a:cubicBezTo>
                  <a:cubicBezTo>
                    <a:pt x="124778" y="560426"/>
                    <a:pt x="49530" y="439996"/>
                    <a:pt x="0" y="288273"/>
                  </a:cubicBezTo>
                  <a:lnTo>
                    <a:pt x="890588" y="0"/>
                  </a:lnTo>
                  <a:close/>
                </a:path>
              </a:pathLst>
            </a:custGeom>
            <a:solidFill>
              <a:schemeClr val="accent2">
                <a:alpha val="80000"/>
              </a:schemeClr>
            </a:solidFill>
            <a:ln w="3175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>
                <a:solidFill>
                  <a:schemeClr val="accent2">
                    <a:alpha val="80000"/>
                  </a:schemeClr>
                </a:solidFill>
              </a:endParaRPr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3E5B86AD-EEFB-ED47-AF8E-3C8405E3A5D2}"/>
                </a:ext>
              </a:extLst>
            </p:cNvPr>
            <p:cNvSpPr/>
            <p:nvPr/>
          </p:nvSpPr>
          <p:spPr>
            <a:xfrm>
              <a:off x="2540623" y="3707252"/>
              <a:ext cx="1133475" cy="1924981"/>
            </a:xfrm>
            <a:custGeom>
              <a:avLst/>
              <a:gdLst>
                <a:gd name="connsiteX0" fmla="*/ 0 w 1133475"/>
                <a:gd name="connsiteY0" fmla="*/ 1136972 h 1924981"/>
                <a:gd name="connsiteX1" fmla="*/ 0 w 1133475"/>
                <a:gd name="connsiteY1" fmla="*/ 0 h 1924981"/>
                <a:gd name="connsiteX2" fmla="*/ 1142048 w 1133475"/>
                <a:gd name="connsiteY2" fmla="*/ 1136972 h 1924981"/>
                <a:gd name="connsiteX3" fmla="*/ 821055 w 1133475"/>
                <a:gd name="connsiteY3" fmla="*/ 1926878 h 1924981"/>
                <a:gd name="connsiteX4" fmla="*/ 0 w 1133475"/>
                <a:gd name="connsiteY4" fmla="*/ 1136972 h 1924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475" h="1924981">
                  <a:moveTo>
                    <a:pt x="0" y="1136972"/>
                  </a:moveTo>
                  <a:lnTo>
                    <a:pt x="0" y="0"/>
                  </a:lnTo>
                  <a:cubicBezTo>
                    <a:pt x="630555" y="0"/>
                    <a:pt x="1142048" y="509219"/>
                    <a:pt x="1142048" y="1136972"/>
                  </a:cubicBezTo>
                  <a:cubicBezTo>
                    <a:pt x="1142048" y="1447055"/>
                    <a:pt x="1037273" y="1704035"/>
                    <a:pt x="821055" y="1926878"/>
                  </a:cubicBezTo>
                  <a:lnTo>
                    <a:pt x="0" y="1136972"/>
                  </a:lnTo>
                  <a:close/>
                </a:path>
              </a:pathLst>
            </a:custGeom>
            <a:solidFill>
              <a:schemeClr val="accent2"/>
            </a:solidFill>
            <a:ln w="3175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6657EA47-F5E4-1E4C-A83E-AD3FD7AA55F3}"/>
              </a:ext>
            </a:extLst>
          </p:cNvPr>
          <p:cNvSpPr/>
          <p:nvPr/>
        </p:nvSpPr>
        <p:spPr>
          <a:xfrm>
            <a:off x="2151017" y="1842649"/>
            <a:ext cx="8793208" cy="2230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fr-FR" sz="1600" b="1" cap="all" dirty="0">
                <a:solidFill>
                  <a:schemeClr val="bg1"/>
                </a:solidFill>
              </a:rPr>
              <a:t>SALARIÉS Transport-Logistique EN COMPTE PROPRE DANS LES secteurS d’activités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3CE4D548-13F1-2340-B54C-485231523603}"/>
              </a:ext>
            </a:extLst>
          </p:cNvPr>
          <p:cNvSpPr/>
          <p:nvPr/>
        </p:nvSpPr>
        <p:spPr>
          <a:xfrm>
            <a:off x="5359537" y="6347464"/>
            <a:ext cx="4970408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457200">
              <a:defRPr/>
            </a:pPr>
            <a:r>
              <a:rPr lang="fr-FR" sz="800" dirty="0">
                <a:solidFill>
                  <a:srgbClr val="000000">
                    <a:lumMod val="65000"/>
                    <a:lumOff val="35000"/>
                  </a:srgbClr>
                </a:solidFill>
                <a:latin typeface="Helvetica" panose="020B0604020202020204" pitchFamily="34" charset="0"/>
              </a:rPr>
              <a:t>Source: AFILOG – panorama des emplois de la supply chain</a:t>
            </a:r>
            <a:endParaRPr lang="fr-FR" sz="800" dirty="0">
              <a:solidFill>
                <a:srgbClr val="000000">
                  <a:lumMod val="65000"/>
                  <a:lumOff val="35000"/>
                </a:srgb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42370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3625811-C367-AB65-028F-A4F5EE666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1950" y="646113"/>
            <a:ext cx="7908099" cy="1143000"/>
          </a:xfrm>
        </p:spPr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La logistique en BFC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AE4783C-3AA8-C562-E333-942E93C8CC5A}"/>
              </a:ext>
            </a:extLst>
          </p:cNvPr>
          <p:cNvSpPr txBox="1">
            <a:spLocks/>
          </p:cNvSpPr>
          <p:nvPr/>
        </p:nvSpPr>
        <p:spPr>
          <a:xfrm>
            <a:off x="704850" y="2103437"/>
            <a:ext cx="8601075" cy="132556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A0F0"/>
                </a:solidFill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fr-FR" sz="3600" dirty="0">
                <a:solidFill>
                  <a:schemeClr val="bg2"/>
                </a:solidFill>
              </a:rPr>
              <a:t>La BFC, un positionnement au cœur des échanges</a:t>
            </a:r>
          </a:p>
        </p:txBody>
      </p:sp>
    </p:spTree>
    <p:extLst>
      <p:ext uri="{BB962C8B-B14F-4D97-AF65-F5344CB8AC3E}">
        <p14:creationId xmlns:p14="http://schemas.microsoft.com/office/powerpoint/2010/main" val="1376004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84F6FFE-5FEE-78A9-7BAB-AE84763B8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488" y="1129126"/>
            <a:ext cx="6392049" cy="47940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B451EF3-6881-DC58-5129-E11A725E4D97}"/>
              </a:ext>
            </a:extLst>
          </p:cNvPr>
          <p:cNvSpPr txBox="1"/>
          <p:nvPr/>
        </p:nvSpPr>
        <p:spPr>
          <a:xfrm>
            <a:off x="8065008" y="6547104"/>
            <a:ext cx="55412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Source : DREAL BFC /Stratégie régionale de la logistique – Horizon 2023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3DD7472C-CBA7-D5A5-9676-938A9365B6D4}"/>
              </a:ext>
            </a:extLst>
          </p:cNvPr>
          <p:cNvCxnSpPr>
            <a:cxnSpLocks/>
          </p:cNvCxnSpPr>
          <p:nvPr/>
        </p:nvCxnSpPr>
        <p:spPr>
          <a:xfrm flipH="1" flipV="1">
            <a:off x="2377440" y="1043441"/>
            <a:ext cx="560832" cy="4778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BC1EB5DA-C1D6-141B-BE36-5FFD4175F879}"/>
              </a:ext>
            </a:extLst>
          </p:cNvPr>
          <p:cNvCxnSpPr>
            <a:cxnSpLocks/>
          </p:cNvCxnSpPr>
          <p:nvPr/>
        </p:nvCxnSpPr>
        <p:spPr>
          <a:xfrm flipV="1">
            <a:off x="8880446" y="2399657"/>
            <a:ext cx="1100132" cy="1819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63E35842-ECC0-23E0-2114-B8CF0DC59EC6}"/>
              </a:ext>
            </a:extLst>
          </p:cNvPr>
          <p:cNvCxnSpPr>
            <a:cxnSpLocks/>
          </p:cNvCxnSpPr>
          <p:nvPr/>
        </p:nvCxnSpPr>
        <p:spPr>
          <a:xfrm flipV="1">
            <a:off x="6772275" y="1429208"/>
            <a:ext cx="371094" cy="6377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A8C7D27D-585E-5CFF-5275-E72535F8567A}"/>
              </a:ext>
            </a:extLst>
          </p:cNvPr>
          <p:cNvSpPr txBox="1"/>
          <p:nvPr/>
        </p:nvSpPr>
        <p:spPr>
          <a:xfrm>
            <a:off x="10213848" y="2190168"/>
            <a:ext cx="124358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Allemagne, Europe de l’est, etc..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3CD4EE8-65B6-7CDC-C683-2605E08373C2}"/>
              </a:ext>
            </a:extLst>
          </p:cNvPr>
          <p:cNvSpPr txBox="1"/>
          <p:nvPr/>
        </p:nvSpPr>
        <p:spPr>
          <a:xfrm>
            <a:off x="9430512" y="4301199"/>
            <a:ext cx="12435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Suisse. … 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AB3F2979-41CA-DFEE-9453-B2DAC2D02ECD}"/>
              </a:ext>
            </a:extLst>
          </p:cNvPr>
          <p:cNvCxnSpPr>
            <a:cxnSpLocks/>
          </p:cNvCxnSpPr>
          <p:nvPr/>
        </p:nvCxnSpPr>
        <p:spPr>
          <a:xfrm>
            <a:off x="8119491" y="4358873"/>
            <a:ext cx="1272430" cy="731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0EE8301B-1152-ACA0-CA53-6EF2BC06A68D}"/>
              </a:ext>
            </a:extLst>
          </p:cNvPr>
          <p:cNvSpPr txBox="1"/>
          <p:nvPr/>
        </p:nvSpPr>
        <p:spPr>
          <a:xfrm>
            <a:off x="7143369" y="829044"/>
            <a:ext cx="15407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Nancy, Metz, Belgique, Luxembourg, etc..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7D387D4-9588-81EF-B6C3-26E7D30BFC79}"/>
              </a:ext>
            </a:extLst>
          </p:cNvPr>
          <p:cNvSpPr txBox="1"/>
          <p:nvPr/>
        </p:nvSpPr>
        <p:spPr>
          <a:xfrm>
            <a:off x="669227" y="781831"/>
            <a:ext cx="18771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Paris, Le Havre, Nord et NO . Royaume Uni,  </a:t>
            </a:r>
            <a:r>
              <a:rPr lang="fr-FR" sz="1100" dirty="0" err="1"/>
              <a:t>etc</a:t>
            </a:r>
            <a:r>
              <a:rPr lang="fr-FR" sz="1100" dirty="0"/>
              <a:t> … 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E7E45451-9D35-085F-FB53-16966E66831B}"/>
              </a:ext>
            </a:extLst>
          </p:cNvPr>
          <p:cNvCxnSpPr>
            <a:cxnSpLocks/>
          </p:cNvCxnSpPr>
          <p:nvPr/>
        </p:nvCxnSpPr>
        <p:spPr>
          <a:xfrm flipH="1">
            <a:off x="2377440" y="4759730"/>
            <a:ext cx="1689735" cy="60416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DD78C408-463F-C8A0-059C-FF914D9F50F3}"/>
              </a:ext>
            </a:extLst>
          </p:cNvPr>
          <p:cNvSpPr txBox="1"/>
          <p:nvPr/>
        </p:nvSpPr>
        <p:spPr>
          <a:xfrm>
            <a:off x="645917" y="5383672"/>
            <a:ext cx="18771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RCEA, ouest F, Espagne, Portugal etc. …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513F4A-B691-AE0B-6A37-2F8C0204542B}"/>
              </a:ext>
            </a:extLst>
          </p:cNvPr>
          <p:cNvSpPr txBox="1"/>
          <p:nvPr/>
        </p:nvSpPr>
        <p:spPr>
          <a:xfrm>
            <a:off x="4974541" y="6104328"/>
            <a:ext cx="12435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Lyon, Marseille, </a:t>
            </a: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BAA05664-A956-4878-96E1-C324F89451EB}"/>
              </a:ext>
            </a:extLst>
          </p:cNvPr>
          <p:cNvCxnSpPr>
            <a:cxnSpLocks/>
          </p:cNvCxnSpPr>
          <p:nvPr/>
        </p:nvCxnSpPr>
        <p:spPr>
          <a:xfrm>
            <a:off x="6746019" y="5266582"/>
            <a:ext cx="986503" cy="6650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1F5EEDE1-2ECA-F1DD-EE1B-BF41007AEAC1}"/>
              </a:ext>
            </a:extLst>
          </p:cNvPr>
          <p:cNvCxnSpPr>
            <a:cxnSpLocks/>
          </p:cNvCxnSpPr>
          <p:nvPr/>
        </p:nvCxnSpPr>
        <p:spPr>
          <a:xfrm>
            <a:off x="5596333" y="5683412"/>
            <a:ext cx="0" cy="4264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3CF3F623-CF4E-6A96-7C9C-E212F0CEDE4F}"/>
              </a:ext>
            </a:extLst>
          </p:cNvPr>
          <p:cNvSpPr txBox="1"/>
          <p:nvPr/>
        </p:nvSpPr>
        <p:spPr>
          <a:xfrm>
            <a:off x="7809386" y="6008847"/>
            <a:ext cx="12435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Italie,  </a:t>
            </a:r>
          </a:p>
        </p:txBody>
      </p:sp>
    </p:spTree>
    <p:extLst>
      <p:ext uri="{BB962C8B-B14F-4D97-AF65-F5344CB8AC3E}">
        <p14:creationId xmlns:p14="http://schemas.microsoft.com/office/powerpoint/2010/main" val="4267135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60FEEA1-E918-BE63-0C7C-9FFFD61E3F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243" y="311730"/>
            <a:ext cx="9454690" cy="623454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8737FFC-DA91-C4E6-2972-547AECCD1DD5}"/>
              </a:ext>
            </a:extLst>
          </p:cNvPr>
          <p:cNvSpPr txBox="1"/>
          <p:nvPr/>
        </p:nvSpPr>
        <p:spPr>
          <a:xfrm>
            <a:off x="8198358" y="6611779"/>
            <a:ext cx="55412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Source : DREAL BFC /Stratégie régionale de la logistique – Horizon 2023</a:t>
            </a:r>
          </a:p>
        </p:txBody>
      </p:sp>
    </p:spTree>
    <p:extLst>
      <p:ext uri="{BB962C8B-B14F-4D97-AF65-F5344CB8AC3E}">
        <p14:creationId xmlns:p14="http://schemas.microsoft.com/office/powerpoint/2010/main" val="1725330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ignalisation droite 156">
            <a:extLst>
              <a:ext uri="{FF2B5EF4-FFF2-40B4-BE49-F238E27FC236}">
                <a16:creationId xmlns:a16="http://schemas.microsoft.com/office/drawing/2014/main" id="{0CF12EEA-88F8-CE4F-825C-DF23AA65CD19}"/>
              </a:ext>
            </a:extLst>
          </p:cNvPr>
          <p:cNvSpPr/>
          <p:nvPr/>
        </p:nvSpPr>
        <p:spPr>
          <a:xfrm rot="5400000">
            <a:off x="4291801" y="4344694"/>
            <a:ext cx="1898001" cy="1767066"/>
          </a:xfrm>
          <a:prstGeom prst="homePlate">
            <a:avLst>
              <a:gd name="adj" fmla="val 1400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8" name="Signalisation droite 157">
            <a:extLst>
              <a:ext uri="{FF2B5EF4-FFF2-40B4-BE49-F238E27FC236}">
                <a16:creationId xmlns:a16="http://schemas.microsoft.com/office/drawing/2014/main" id="{BB13F461-0086-3D43-8CD4-E960D411B75F}"/>
              </a:ext>
            </a:extLst>
          </p:cNvPr>
          <p:cNvSpPr/>
          <p:nvPr/>
        </p:nvSpPr>
        <p:spPr>
          <a:xfrm rot="5400000">
            <a:off x="6326341" y="4346884"/>
            <a:ext cx="1898001" cy="1767066"/>
          </a:xfrm>
          <a:prstGeom prst="homePlate">
            <a:avLst>
              <a:gd name="adj" fmla="val 1400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9" name="Signalisation droite 158">
            <a:extLst>
              <a:ext uri="{FF2B5EF4-FFF2-40B4-BE49-F238E27FC236}">
                <a16:creationId xmlns:a16="http://schemas.microsoft.com/office/drawing/2014/main" id="{382544F6-DDF0-3547-90D1-D31C19619831}"/>
              </a:ext>
            </a:extLst>
          </p:cNvPr>
          <p:cNvSpPr/>
          <p:nvPr/>
        </p:nvSpPr>
        <p:spPr>
          <a:xfrm rot="5400000">
            <a:off x="8152643" y="4064754"/>
            <a:ext cx="2314475" cy="1767066"/>
          </a:xfrm>
          <a:prstGeom prst="homePlate">
            <a:avLst>
              <a:gd name="adj" fmla="val 1268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6" name="Signalisation droite 155">
            <a:extLst>
              <a:ext uri="{FF2B5EF4-FFF2-40B4-BE49-F238E27FC236}">
                <a16:creationId xmlns:a16="http://schemas.microsoft.com/office/drawing/2014/main" id="{C61A9098-A067-A94F-A54A-E71F7F93D7C7}"/>
              </a:ext>
            </a:extLst>
          </p:cNvPr>
          <p:cNvSpPr/>
          <p:nvPr/>
        </p:nvSpPr>
        <p:spPr>
          <a:xfrm rot="5400000">
            <a:off x="2095317" y="4182753"/>
            <a:ext cx="2221889" cy="1767066"/>
          </a:xfrm>
          <a:prstGeom prst="homePlate">
            <a:avLst>
              <a:gd name="adj" fmla="val 1400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Espace réservé du contenu 2">
            <a:extLst>
              <a:ext uri="{FF2B5EF4-FFF2-40B4-BE49-F238E27FC236}">
                <a16:creationId xmlns:a16="http://schemas.microsoft.com/office/drawing/2014/main" id="{1795302A-4F87-AF4E-98AC-1859DE407281}"/>
              </a:ext>
            </a:extLst>
          </p:cNvPr>
          <p:cNvSpPr txBox="1">
            <a:spLocks/>
          </p:cNvSpPr>
          <p:nvPr/>
        </p:nvSpPr>
        <p:spPr>
          <a:xfrm>
            <a:off x="2923363" y="1882525"/>
            <a:ext cx="7547413" cy="4708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5000"/>
              </a:lnSpc>
              <a:defRPr/>
            </a:pPr>
            <a:r>
              <a:rPr lang="fr-FR" sz="1800" b="1" dirty="0">
                <a:solidFill>
                  <a:schemeClr val="bg2"/>
                </a:solidFill>
                <a:latin typeface="Arial" panose="020B0604020202020204"/>
              </a:rPr>
              <a:t>UN ENVIRONNEMENT DE PLUS EN PLUS CONCURRENTIEL, </a:t>
            </a:r>
            <a:br>
              <a:rPr lang="fr-FR" sz="1800" b="1" dirty="0">
                <a:solidFill>
                  <a:schemeClr val="bg2"/>
                </a:solidFill>
                <a:latin typeface="Arial" panose="020B0604020202020204"/>
              </a:rPr>
            </a:br>
            <a:r>
              <a:rPr lang="fr-FR" sz="1800" b="1" dirty="0">
                <a:solidFill>
                  <a:schemeClr val="bg2"/>
                </a:solidFill>
                <a:latin typeface="Arial" panose="020B0604020202020204"/>
              </a:rPr>
              <a:t>COMPLEXE ET INTERNATIONAL  </a:t>
            </a:r>
          </a:p>
        </p:txBody>
      </p:sp>
      <p:sp>
        <p:nvSpPr>
          <p:cNvPr id="92" name="Espace réservé du contenu 2">
            <a:extLst>
              <a:ext uri="{FF2B5EF4-FFF2-40B4-BE49-F238E27FC236}">
                <a16:creationId xmlns:a16="http://schemas.microsoft.com/office/drawing/2014/main" id="{A3BB5715-C22E-E347-8EA5-6EB6AA093C6D}"/>
              </a:ext>
            </a:extLst>
          </p:cNvPr>
          <p:cNvSpPr txBox="1">
            <a:spLocks/>
          </p:cNvSpPr>
          <p:nvPr/>
        </p:nvSpPr>
        <p:spPr>
          <a:xfrm>
            <a:off x="2543046" y="5419885"/>
            <a:ext cx="1526887" cy="3139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5000"/>
              </a:lnSpc>
              <a:defRPr/>
            </a:pPr>
            <a:r>
              <a:rPr lang="fr-FR" sz="1200" dirty="0">
                <a:solidFill>
                  <a:schemeClr val="bg1"/>
                </a:solidFill>
                <a:latin typeface="Arial" panose="020B0604020202020204"/>
              </a:rPr>
              <a:t>Sécurité, traçabilité, </a:t>
            </a:r>
            <a:br>
              <a:rPr lang="fr-FR" sz="1200" dirty="0">
                <a:solidFill>
                  <a:schemeClr val="bg1"/>
                </a:solidFill>
                <a:latin typeface="Arial" panose="020B0604020202020204"/>
              </a:rPr>
            </a:br>
            <a:r>
              <a:rPr lang="fr-FR" sz="1200" dirty="0">
                <a:solidFill>
                  <a:schemeClr val="bg1"/>
                </a:solidFill>
                <a:latin typeface="Arial" panose="020B0604020202020204"/>
              </a:rPr>
              <a:t>réactivité, qualité</a:t>
            </a:r>
          </a:p>
        </p:txBody>
      </p:sp>
      <p:sp>
        <p:nvSpPr>
          <p:cNvPr id="52" name="Espace réservé du contenu 2">
            <a:extLst>
              <a:ext uri="{FF2B5EF4-FFF2-40B4-BE49-F238E27FC236}">
                <a16:creationId xmlns:a16="http://schemas.microsoft.com/office/drawing/2014/main" id="{9C2490ED-2B0C-9B40-BB52-559D1DB766DE}"/>
              </a:ext>
            </a:extLst>
          </p:cNvPr>
          <p:cNvSpPr txBox="1">
            <a:spLocks/>
          </p:cNvSpPr>
          <p:nvPr/>
        </p:nvSpPr>
        <p:spPr>
          <a:xfrm>
            <a:off x="4501003" y="5204062"/>
            <a:ext cx="1470129" cy="78816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85000"/>
              </a:lnSpc>
              <a:defRPr/>
            </a:pPr>
            <a:r>
              <a:rPr lang="fr-FR" sz="1200" dirty="0">
                <a:solidFill>
                  <a:schemeClr val="bg1"/>
                </a:solidFill>
              </a:rPr>
              <a:t>Numérisation </a:t>
            </a:r>
            <a:br>
              <a:rPr lang="fr-FR" sz="1200" dirty="0">
                <a:solidFill>
                  <a:schemeClr val="bg1"/>
                </a:solidFill>
              </a:rPr>
            </a:br>
            <a:r>
              <a:rPr lang="fr-FR" sz="1200" dirty="0">
                <a:solidFill>
                  <a:schemeClr val="bg1"/>
                </a:solidFill>
              </a:rPr>
              <a:t>et robotisation, IA aussi bien en Transport </a:t>
            </a:r>
            <a:br>
              <a:rPr lang="fr-FR" sz="1200" dirty="0">
                <a:solidFill>
                  <a:schemeClr val="bg1"/>
                </a:solidFill>
              </a:rPr>
            </a:br>
            <a:r>
              <a:rPr lang="fr-FR" sz="1200" dirty="0">
                <a:solidFill>
                  <a:schemeClr val="bg1"/>
                </a:solidFill>
              </a:rPr>
              <a:t>qu’en Logistique</a:t>
            </a:r>
          </a:p>
        </p:txBody>
      </p:sp>
      <p:sp>
        <p:nvSpPr>
          <p:cNvPr id="90" name="Espace réservé du contenu 2">
            <a:extLst>
              <a:ext uri="{FF2B5EF4-FFF2-40B4-BE49-F238E27FC236}">
                <a16:creationId xmlns:a16="http://schemas.microsoft.com/office/drawing/2014/main" id="{90941B3D-08F7-5A48-A277-FA94D79BE00C}"/>
              </a:ext>
            </a:extLst>
          </p:cNvPr>
          <p:cNvSpPr txBox="1">
            <a:spLocks/>
          </p:cNvSpPr>
          <p:nvPr/>
        </p:nvSpPr>
        <p:spPr>
          <a:xfrm>
            <a:off x="6750162" y="5282971"/>
            <a:ext cx="1161960" cy="62786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85000"/>
              </a:lnSpc>
              <a:defRPr/>
            </a:pPr>
            <a:r>
              <a:rPr lang="fr-FR" sz="1200" dirty="0">
                <a:solidFill>
                  <a:schemeClr val="bg1"/>
                </a:solidFill>
              </a:rPr>
              <a:t>Augmentation </a:t>
            </a:r>
            <a:br>
              <a:rPr lang="fr-FR" sz="1200" dirty="0">
                <a:solidFill>
                  <a:schemeClr val="bg1"/>
                </a:solidFill>
              </a:rPr>
            </a:br>
            <a:r>
              <a:rPr lang="fr-FR" sz="1200" dirty="0">
                <a:solidFill>
                  <a:schemeClr val="bg1"/>
                </a:solidFill>
              </a:rPr>
              <a:t>du e-commerce, développement du drive…</a:t>
            </a:r>
            <a:endParaRPr lang="fr-FR" sz="1200" dirty="0">
              <a:solidFill>
                <a:schemeClr val="bg1"/>
              </a:solidFill>
              <a:latin typeface="Arial" panose="020B0604020202020204"/>
            </a:endParaRPr>
          </a:p>
        </p:txBody>
      </p:sp>
      <p:sp>
        <p:nvSpPr>
          <p:cNvPr id="54" name="Espace réservé du contenu 2">
            <a:extLst>
              <a:ext uri="{FF2B5EF4-FFF2-40B4-BE49-F238E27FC236}">
                <a16:creationId xmlns:a16="http://schemas.microsoft.com/office/drawing/2014/main" id="{59E6B88E-BD1C-0944-8246-DFDCB8869E1C}"/>
              </a:ext>
            </a:extLst>
          </p:cNvPr>
          <p:cNvSpPr txBox="1">
            <a:spLocks/>
          </p:cNvSpPr>
          <p:nvPr/>
        </p:nvSpPr>
        <p:spPr>
          <a:xfrm>
            <a:off x="3626666" y="2599576"/>
            <a:ext cx="6161442" cy="4708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5000"/>
              </a:lnSpc>
              <a:defRPr/>
            </a:pPr>
            <a:r>
              <a:rPr lang="fr-FR" sz="1800" b="1" dirty="0">
                <a:solidFill>
                  <a:schemeClr val="bg2"/>
                </a:solidFill>
                <a:latin typeface="Arial" panose="020B0604020202020204"/>
              </a:rPr>
              <a:t>LES ÉVOLUTIONS </a:t>
            </a:r>
            <a:br>
              <a:rPr lang="fr-FR" sz="1800" b="1" dirty="0">
                <a:solidFill>
                  <a:schemeClr val="bg2"/>
                </a:solidFill>
                <a:latin typeface="Arial" panose="020B0604020202020204"/>
              </a:rPr>
            </a:br>
            <a:r>
              <a:rPr lang="fr-FR" sz="1800" b="1" dirty="0">
                <a:solidFill>
                  <a:schemeClr val="bg2"/>
                </a:solidFill>
                <a:latin typeface="Arial" panose="020B0604020202020204"/>
              </a:rPr>
              <a:t>POUR LE TRANSPORT-LOGISTIQUE</a:t>
            </a:r>
          </a:p>
        </p:txBody>
      </p:sp>
      <p:sp>
        <p:nvSpPr>
          <p:cNvPr id="11" name="Signalisation droite 10">
            <a:extLst>
              <a:ext uri="{FF2B5EF4-FFF2-40B4-BE49-F238E27FC236}">
                <a16:creationId xmlns:a16="http://schemas.microsoft.com/office/drawing/2014/main" id="{A1D6BC67-613D-FB4B-86B4-3245954D4EAA}"/>
              </a:ext>
            </a:extLst>
          </p:cNvPr>
          <p:cNvSpPr/>
          <p:nvPr/>
        </p:nvSpPr>
        <p:spPr>
          <a:xfrm rot="5400000">
            <a:off x="2521101" y="3586460"/>
            <a:ext cx="1370320" cy="1767066"/>
          </a:xfrm>
          <a:prstGeom prst="homePlate">
            <a:avLst>
              <a:gd name="adj" fmla="val 14009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6" name="Signalisation droite 95">
            <a:extLst>
              <a:ext uri="{FF2B5EF4-FFF2-40B4-BE49-F238E27FC236}">
                <a16:creationId xmlns:a16="http://schemas.microsoft.com/office/drawing/2014/main" id="{7BB293B6-973F-8941-BB08-56AFF680BDD3}"/>
              </a:ext>
            </a:extLst>
          </p:cNvPr>
          <p:cNvSpPr/>
          <p:nvPr/>
        </p:nvSpPr>
        <p:spPr>
          <a:xfrm rot="5400000">
            <a:off x="4555641" y="3586460"/>
            <a:ext cx="1370320" cy="1767066"/>
          </a:xfrm>
          <a:prstGeom prst="homePlate">
            <a:avLst>
              <a:gd name="adj" fmla="val 14009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7" name="Signalisation droite 106">
            <a:extLst>
              <a:ext uri="{FF2B5EF4-FFF2-40B4-BE49-F238E27FC236}">
                <a16:creationId xmlns:a16="http://schemas.microsoft.com/office/drawing/2014/main" id="{568C852C-C500-ED46-9088-952CF6E081A3}"/>
              </a:ext>
            </a:extLst>
          </p:cNvPr>
          <p:cNvSpPr/>
          <p:nvPr/>
        </p:nvSpPr>
        <p:spPr>
          <a:xfrm rot="5400000">
            <a:off x="6590181" y="3586460"/>
            <a:ext cx="1370320" cy="1767066"/>
          </a:xfrm>
          <a:prstGeom prst="homePlate">
            <a:avLst>
              <a:gd name="adj" fmla="val 14461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8" name="Signalisation droite 107">
            <a:extLst>
              <a:ext uri="{FF2B5EF4-FFF2-40B4-BE49-F238E27FC236}">
                <a16:creationId xmlns:a16="http://schemas.microsoft.com/office/drawing/2014/main" id="{0B03730D-D7CE-1844-9D4A-E2678E34A07A}"/>
              </a:ext>
            </a:extLst>
          </p:cNvPr>
          <p:cNvSpPr/>
          <p:nvPr/>
        </p:nvSpPr>
        <p:spPr>
          <a:xfrm rot="5400000">
            <a:off x="8624722" y="3586459"/>
            <a:ext cx="1370319" cy="1767066"/>
          </a:xfrm>
          <a:prstGeom prst="homePlate">
            <a:avLst>
              <a:gd name="adj" fmla="val 14913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0" name="Groupe 109">
            <a:extLst>
              <a:ext uri="{FF2B5EF4-FFF2-40B4-BE49-F238E27FC236}">
                <a16:creationId xmlns:a16="http://schemas.microsoft.com/office/drawing/2014/main" id="{185C6CBF-3FA8-1D4F-8EDA-9CEE218EC8F7}"/>
              </a:ext>
            </a:extLst>
          </p:cNvPr>
          <p:cNvGrpSpPr/>
          <p:nvPr/>
        </p:nvGrpSpPr>
        <p:grpSpPr>
          <a:xfrm>
            <a:off x="3370527" y="3485412"/>
            <a:ext cx="589077" cy="589077"/>
            <a:chOff x="1983279" y="2885819"/>
            <a:chExt cx="653143" cy="653143"/>
          </a:xfrm>
        </p:grpSpPr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6E6FE494-6F0B-104E-94B1-E0EF4DEA7793}"/>
                </a:ext>
              </a:extLst>
            </p:cNvPr>
            <p:cNvSpPr/>
            <p:nvPr/>
          </p:nvSpPr>
          <p:spPr>
            <a:xfrm>
              <a:off x="1983279" y="2885819"/>
              <a:ext cx="653143" cy="65314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17" name="Graphique 116">
              <a:extLst>
                <a:ext uri="{FF2B5EF4-FFF2-40B4-BE49-F238E27FC236}">
                  <a16:creationId xmlns:a16="http://schemas.microsoft.com/office/drawing/2014/main" id="{3069088D-84A5-B849-B57D-84AD55EC846D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078913" y="2970375"/>
              <a:ext cx="478036" cy="490617"/>
            </a:xfrm>
            <a:prstGeom prst="rect">
              <a:avLst/>
            </a:prstGeom>
          </p:spPr>
        </p:pic>
      </p:grpSp>
      <p:grpSp>
        <p:nvGrpSpPr>
          <p:cNvPr id="118" name="Groupe 117">
            <a:extLst>
              <a:ext uri="{FF2B5EF4-FFF2-40B4-BE49-F238E27FC236}">
                <a16:creationId xmlns:a16="http://schemas.microsoft.com/office/drawing/2014/main" id="{68836BA1-CD5B-754E-9F9B-29F2A2AEEEDA}"/>
              </a:ext>
            </a:extLst>
          </p:cNvPr>
          <p:cNvGrpSpPr/>
          <p:nvPr/>
        </p:nvGrpSpPr>
        <p:grpSpPr>
          <a:xfrm>
            <a:off x="5418339" y="3518569"/>
            <a:ext cx="589077" cy="589077"/>
            <a:chOff x="1983279" y="3654445"/>
            <a:chExt cx="653143" cy="653143"/>
          </a:xfrm>
        </p:grpSpPr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1EB5737B-4335-CC45-9BE1-739197CF6319}"/>
                </a:ext>
              </a:extLst>
            </p:cNvPr>
            <p:cNvSpPr/>
            <p:nvPr/>
          </p:nvSpPr>
          <p:spPr>
            <a:xfrm>
              <a:off x="1983279" y="3654445"/>
              <a:ext cx="653143" cy="65314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20" name="Groupe 119">
              <a:extLst>
                <a:ext uri="{FF2B5EF4-FFF2-40B4-BE49-F238E27FC236}">
                  <a16:creationId xmlns:a16="http://schemas.microsoft.com/office/drawing/2014/main" id="{5D20D2A7-F879-9144-A92B-9F8E83C6E421}"/>
                </a:ext>
              </a:extLst>
            </p:cNvPr>
            <p:cNvGrpSpPr/>
            <p:nvPr/>
          </p:nvGrpSpPr>
          <p:grpSpPr>
            <a:xfrm>
              <a:off x="2078913" y="3742269"/>
              <a:ext cx="461834" cy="416852"/>
              <a:chOff x="3436185" y="-1138697"/>
              <a:chExt cx="671248" cy="605869"/>
            </a:xfrm>
            <a:solidFill>
              <a:schemeClr val="bg1"/>
            </a:solidFill>
          </p:grpSpPr>
          <p:sp>
            <p:nvSpPr>
              <p:cNvPr id="121" name="Forme libre 120">
                <a:extLst>
                  <a:ext uri="{FF2B5EF4-FFF2-40B4-BE49-F238E27FC236}">
                    <a16:creationId xmlns:a16="http://schemas.microsoft.com/office/drawing/2014/main" id="{94ED61B0-801D-6E4B-910F-BF7F5653825E}"/>
                  </a:ext>
                </a:extLst>
              </p:cNvPr>
              <p:cNvSpPr/>
              <p:nvPr/>
            </p:nvSpPr>
            <p:spPr>
              <a:xfrm>
                <a:off x="3715663" y="-854022"/>
                <a:ext cx="124767" cy="124493"/>
              </a:xfrm>
              <a:custGeom>
                <a:avLst/>
                <a:gdLst>
                  <a:gd name="connsiteX0" fmla="*/ 0 w 142351"/>
                  <a:gd name="connsiteY0" fmla="*/ 147721 h 142039"/>
                  <a:gd name="connsiteX1" fmla="*/ 148046 w 142351"/>
                  <a:gd name="connsiteY1" fmla="*/ 147721 h 142039"/>
                  <a:gd name="connsiteX2" fmla="*/ 148046 w 142351"/>
                  <a:gd name="connsiteY2" fmla="*/ 0 h 142039"/>
                  <a:gd name="connsiteX3" fmla="*/ 0 w 142351"/>
                  <a:gd name="connsiteY3" fmla="*/ 0 h 142039"/>
                  <a:gd name="connsiteX4" fmla="*/ 0 w 142351"/>
                  <a:gd name="connsiteY4" fmla="*/ 147721 h 142039"/>
                  <a:gd name="connsiteX5" fmla="*/ 29419 w 142351"/>
                  <a:gd name="connsiteY5" fmla="*/ 29355 h 142039"/>
                  <a:gd name="connsiteX6" fmla="*/ 118626 w 142351"/>
                  <a:gd name="connsiteY6" fmla="*/ 29355 h 142039"/>
                  <a:gd name="connsiteX7" fmla="*/ 118626 w 142351"/>
                  <a:gd name="connsiteY7" fmla="*/ 118366 h 142039"/>
                  <a:gd name="connsiteX8" fmla="*/ 29419 w 142351"/>
                  <a:gd name="connsiteY8" fmla="*/ 118366 h 142039"/>
                  <a:gd name="connsiteX9" fmla="*/ 29419 w 142351"/>
                  <a:gd name="connsiteY9" fmla="*/ 29355 h 142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2351" h="142039">
                    <a:moveTo>
                      <a:pt x="0" y="147721"/>
                    </a:moveTo>
                    <a:lnTo>
                      <a:pt x="148046" y="147721"/>
                    </a:lnTo>
                    <a:lnTo>
                      <a:pt x="148046" y="0"/>
                    </a:lnTo>
                    <a:lnTo>
                      <a:pt x="0" y="0"/>
                    </a:lnTo>
                    <a:lnTo>
                      <a:pt x="0" y="147721"/>
                    </a:lnTo>
                    <a:close/>
                    <a:moveTo>
                      <a:pt x="29419" y="29355"/>
                    </a:moveTo>
                    <a:lnTo>
                      <a:pt x="118626" y="29355"/>
                    </a:lnTo>
                    <a:lnTo>
                      <a:pt x="118626" y="118366"/>
                    </a:lnTo>
                    <a:lnTo>
                      <a:pt x="29419" y="118366"/>
                    </a:lnTo>
                    <a:lnTo>
                      <a:pt x="29419" y="29355"/>
                    </a:lnTo>
                    <a:close/>
                  </a:path>
                </a:pathLst>
              </a:custGeom>
              <a:grpFill/>
              <a:ln w="94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22" name="Forme libre 121">
                <a:extLst>
                  <a:ext uri="{FF2B5EF4-FFF2-40B4-BE49-F238E27FC236}">
                    <a16:creationId xmlns:a16="http://schemas.microsoft.com/office/drawing/2014/main" id="{FCECD049-3BBA-0C4B-B3F8-8945AC8C24BF}"/>
                  </a:ext>
                </a:extLst>
              </p:cNvPr>
              <p:cNvSpPr/>
              <p:nvPr/>
            </p:nvSpPr>
            <p:spPr>
              <a:xfrm>
                <a:off x="4040890" y="-825803"/>
                <a:ext cx="66543" cy="66396"/>
              </a:xfrm>
              <a:custGeom>
                <a:avLst/>
                <a:gdLst>
                  <a:gd name="connsiteX0" fmla="*/ 41756 w 75920"/>
                  <a:gd name="connsiteY0" fmla="*/ 0 h 75754"/>
                  <a:gd name="connsiteX1" fmla="*/ 0 w 75920"/>
                  <a:gd name="connsiteY1" fmla="*/ 41665 h 75754"/>
                  <a:gd name="connsiteX2" fmla="*/ 41756 w 75920"/>
                  <a:gd name="connsiteY2" fmla="*/ 83330 h 75754"/>
                  <a:gd name="connsiteX3" fmla="*/ 83513 w 75920"/>
                  <a:gd name="connsiteY3" fmla="*/ 41665 h 75754"/>
                  <a:gd name="connsiteX4" fmla="*/ 41756 w 75920"/>
                  <a:gd name="connsiteY4" fmla="*/ 0 h 75754"/>
                  <a:gd name="connsiteX5" fmla="*/ 41756 w 75920"/>
                  <a:gd name="connsiteY5" fmla="*/ 53975 h 75754"/>
                  <a:gd name="connsiteX6" fmla="*/ 29419 w 75920"/>
                  <a:gd name="connsiteY6" fmla="*/ 41665 h 75754"/>
                  <a:gd name="connsiteX7" fmla="*/ 41756 w 75920"/>
                  <a:gd name="connsiteY7" fmla="*/ 29355 h 75754"/>
                  <a:gd name="connsiteX8" fmla="*/ 54094 w 75920"/>
                  <a:gd name="connsiteY8" fmla="*/ 41665 h 75754"/>
                  <a:gd name="connsiteX9" fmla="*/ 41756 w 75920"/>
                  <a:gd name="connsiteY9" fmla="*/ 53975 h 75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5920" h="75754">
                    <a:moveTo>
                      <a:pt x="41756" y="0"/>
                    </a:moveTo>
                    <a:cubicBezTo>
                      <a:pt x="18980" y="0"/>
                      <a:pt x="0" y="18939"/>
                      <a:pt x="0" y="41665"/>
                    </a:cubicBezTo>
                    <a:cubicBezTo>
                      <a:pt x="0" y="64391"/>
                      <a:pt x="18980" y="83330"/>
                      <a:pt x="41756" y="83330"/>
                    </a:cubicBezTo>
                    <a:cubicBezTo>
                      <a:pt x="64533" y="83330"/>
                      <a:pt x="83513" y="64391"/>
                      <a:pt x="83513" y="41665"/>
                    </a:cubicBezTo>
                    <a:cubicBezTo>
                      <a:pt x="83513" y="18939"/>
                      <a:pt x="64533" y="0"/>
                      <a:pt x="41756" y="0"/>
                    </a:cubicBezTo>
                    <a:close/>
                    <a:moveTo>
                      <a:pt x="41756" y="53975"/>
                    </a:moveTo>
                    <a:cubicBezTo>
                      <a:pt x="35113" y="53975"/>
                      <a:pt x="29419" y="48293"/>
                      <a:pt x="29419" y="41665"/>
                    </a:cubicBezTo>
                    <a:cubicBezTo>
                      <a:pt x="29419" y="35036"/>
                      <a:pt x="35113" y="29355"/>
                      <a:pt x="41756" y="29355"/>
                    </a:cubicBezTo>
                    <a:cubicBezTo>
                      <a:pt x="48400" y="29355"/>
                      <a:pt x="54094" y="35036"/>
                      <a:pt x="54094" y="41665"/>
                    </a:cubicBezTo>
                    <a:cubicBezTo>
                      <a:pt x="54094" y="48293"/>
                      <a:pt x="48400" y="53975"/>
                      <a:pt x="41756" y="53975"/>
                    </a:cubicBezTo>
                    <a:close/>
                  </a:path>
                </a:pathLst>
              </a:custGeom>
              <a:grpFill/>
              <a:ln w="94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42" name="Forme libre 141">
                <a:extLst>
                  <a:ext uri="{FF2B5EF4-FFF2-40B4-BE49-F238E27FC236}">
                    <a16:creationId xmlns:a16="http://schemas.microsoft.com/office/drawing/2014/main" id="{3E9E41AB-8DD9-8445-BE7B-20FF53D30BD2}"/>
                  </a:ext>
                </a:extLst>
              </p:cNvPr>
              <p:cNvSpPr/>
              <p:nvPr/>
            </p:nvSpPr>
            <p:spPr>
              <a:xfrm>
                <a:off x="3436185" y="-1138697"/>
                <a:ext cx="598882" cy="605869"/>
              </a:xfrm>
              <a:custGeom>
                <a:avLst/>
                <a:gdLst>
                  <a:gd name="connsiteX0" fmla="*/ 541885 w 683287"/>
                  <a:gd name="connsiteY0" fmla="*/ 159084 h 691258"/>
                  <a:gd name="connsiteX1" fmla="*/ 606418 w 683287"/>
                  <a:gd name="connsiteY1" fmla="*/ 159084 h 691258"/>
                  <a:gd name="connsiteX2" fmla="*/ 645328 w 683287"/>
                  <a:gd name="connsiteY2" fmla="*/ 185598 h 691258"/>
                  <a:gd name="connsiteX3" fmla="*/ 687084 w 683287"/>
                  <a:gd name="connsiteY3" fmla="*/ 143933 h 691258"/>
                  <a:gd name="connsiteX4" fmla="*/ 645328 w 683287"/>
                  <a:gd name="connsiteY4" fmla="*/ 102268 h 691258"/>
                  <a:gd name="connsiteX5" fmla="*/ 606418 w 683287"/>
                  <a:gd name="connsiteY5" fmla="*/ 128782 h 691258"/>
                  <a:gd name="connsiteX6" fmla="*/ 541885 w 683287"/>
                  <a:gd name="connsiteY6" fmla="*/ 128782 h 691258"/>
                  <a:gd name="connsiteX7" fmla="*/ 520058 w 683287"/>
                  <a:gd name="connsiteY7" fmla="*/ 117419 h 691258"/>
                  <a:gd name="connsiteX8" fmla="*/ 493486 w 683287"/>
                  <a:gd name="connsiteY8" fmla="*/ 143933 h 691258"/>
                  <a:gd name="connsiteX9" fmla="*/ 504874 w 683287"/>
                  <a:gd name="connsiteY9" fmla="*/ 165713 h 691258"/>
                  <a:gd name="connsiteX10" fmla="*/ 504874 w 683287"/>
                  <a:gd name="connsiteY10" fmla="*/ 212112 h 691258"/>
                  <a:gd name="connsiteX11" fmla="*/ 411871 w 683287"/>
                  <a:gd name="connsiteY11" fmla="*/ 212112 h 691258"/>
                  <a:gd name="connsiteX12" fmla="*/ 411871 w 683287"/>
                  <a:gd name="connsiteY12" fmla="*/ 165713 h 691258"/>
                  <a:gd name="connsiteX13" fmla="*/ 423259 w 683287"/>
                  <a:gd name="connsiteY13" fmla="*/ 143933 h 691258"/>
                  <a:gd name="connsiteX14" fmla="*/ 396687 w 683287"/>
                  <a:gd name="connsiteY14" fmla="*/ 117419 h 691258"/>
                  <a:gd name="connsiteX15" fmla="*/ 370114 w 683287"/>
                  <a:gd name="connsiteY15" fmla="*/ 143933 h 691258"/>
                  <a:gd name="connsiteX16" fmla="*/ 381502 w 683287"/>
                  <a:gd name="connsiteY16" fmla="*/ 165713 h 691258"/>
                  <a:gd name="connsiteX17" fmla="*/ 381502 w 683287"/>
                  <a:gd name="connsiteY17" fmla="*/ 212112 h 691258"/>
                  <a:gd name="connsiteX18" fmla="*/ 288499 w 683287"/>
                  <a:gd name="connsiteY18" fmla="*/ 212112 h 691258"/>
                  <a:gd name="connsiteX19" fmla="*/ 288499 w 683287"/>
                  <a:gd name="connsiteY19" fmla="*/ 165713 h 691258"/>
                  <a:gd name="connsiteX20" fmla="*/ 299887 w 683287"/>
                  <a:gd name="connsiteY20" fmla="*/ 143933 h 691258"/>
                  <a:gd name="connsiteX21" fmla="*/ 288499 w 683287"/>
                  <a:gd name="connsiteY21" fmla="*/ 122154 h 691258"/>
                  <a:gd name="connsiteX22" fmla="*/ 288499 w 683287"/>
                  <a:gd name="connsiteY22" fmla="*/ 80489 h 691258"/>
                  <a:gd name="connsiteX23" fmla="*/ 315072 w 683287"/>
                  <a:gd name="connsiteY23" fmla="*/ 41665 h 691258"/>
                  <a:gd name="connsiteX24" fmla="*/ 273315 w 683287"/>
                  <a:gd name="connsiteY24" fmla="*/ 0 h 691258"/>
                  <a:gd name="connsiteX25" fmla="*/ 231559 w 683287"/>
                  <a:gd name="connsiteY25" fmla="*/ 41665 h 691258"/>
                  <a:gd name="connsiteX26" fmla="*/ 258131 w 683287"/>
                  <a:gd name="connsiteY26" fmla="*/ 80489 h 691258"/>
                  <a:gd name="connsiteX27" fmla="*/ 258131 w 683287"/>
                  <a:gd name="connsiteY27" fmla="*/ 122154 h 691258"/>
                  <a:gd name="connsiteX28" fmla="*/ 246743 w 683287"/>
                  <a:gd name="connsiteY28" fmla="*/ 143933 h 691258"/>
                  <a:gd name="connsiteX29" fmla="*/ 258131 w 683287"/>
                  <a:gd name="connsiteY29" fmla="*/ 165713 h 691258"/>
                  <a:gd name="connsiteX30" fmla="*/ 258131 w 683287"/>
                  <a:gd name="connsiteY30" fmla="*/ 212112 h 691258"/>
                  <a:gd name="connsiteX31" fmla="*/ 204037 w 683287"/>
                  <a:gd name="connsiteY31" fmla="*/ 212112 h 691258"/>
                  <a:gd name="connsiteX32" fmla="*/ 204037 w 683287"/>
                  <a:gd name="connsiteY32" fmla="*/ 261353 h 691258"/>
                  <a:gd name="connsiteX33" fmla="*/ 161332 w 683287"/>
                  <a:gd name="connsiteY33" fmla="*/ 261353 h 691258"/>
                  <a:gd name="connsiteX34" fmla="*/ 139505 w 683287"/>
                  <a:gd name="connsiteY34" fmla="*/ 249989 h 691258"/>
                  <a:gd name="connsiteX35" fmla="*/ 117677 w 683287"/>
                  <a:gd name="connsiteY35" fmla="*/ 261353 h 691258"/>
                  <a:gd name="connsiteX36" fmla="*/ 27521 w 683287"/>
                  <a:gd name="connsiteY36" fmla="*/ 261353 h 691258"/>
                  <a:gd name="connsiteX37" fmla="*/ 27521 w 683287"/>
                  <a:gd name="connsiteY37" fmla="*/ 312487 h 691258"/>
                  <a:gd name="connsiteX38" fmla="*/ 0 w 683287"/>
                  <a:gd name="connsiteY38" fmla="*/ 351311 h 691258"/>
                  <a:gd name="connsiteX39" fmla="*/ 41756 w 683287"/>
                  <a:gd name="connsiteY39" fmla="*/ 392976 h 691258"/>
                  <a:gd name="connsiteX40" fmla="*/ 83513 w 683287"/>
                  <a:gd name="connsiteY40" fmla="*/ 351311 h 691258"/>
                  <a:gd name="connsiteX41" fmla="*/ 56941 w 683287"/>
                  <a:gd name="connsiteY41" fmla="*/ 312487 h 691258"/>
                  <a:gd name="connsiteX42" fmla="*/ 56941 w 683287"/>
                  <a:gd name="connsiteY42" fmla="*/ 291654 h 691258"/>
                  <a:gd name="connsiteX43" fmla="*/ 118626 w 683287"/>
                  <a:gd name="connsiteY43" fmla="*/ 291654 h 691258"/>
                  <a:gd name="connsiteX44" fmla="*/ 140454 w 683287"/>
                  <a:gd name="connsiteY44" fmla="*/ 303018 h 691258"/>
                  <a:gd name="connsiteX45" fmla="*/ 162281 w 683287"/>
                  <a:gd name="connsiteY45" fmla="*/ 291654 h 691258"/>
                  <a:gd name="connsiteX46" fmla="*/ 204986 w 683287"/>
                  <a:gd name="connsiteY46" fmla="*/ 291654 h 691258"/>
                  <a:gd name="connsiteX47" fmla="*/ 204986 w 683287"/>
                  <a:gd name="connsiteY47" fmla="*/ 384454 h 691258"/>
                  <a:gd name="connsiteX48" fmla="*/ 162281 w 683287"/>
                  <a:gd name="connsiteY48" fmla="*/ 384454 h 691258"/>
                  <a:gd name="connsiteX49" fmla="*/ 140454 w 683287"/>
                  <a:gd name="connsiteY49" fmla="*/ 373090 h 691258"/>
                  <a:gd name="connsiteX50" fmla="*/ 113881 w 683287"/>
                  <a:gd name="connsiteY50" fmla="*/ 399604 h 691258"/>
                  <a:gd name="connsiteX51" fmla="*/ 140454 w 683287"/>
                  <a:gd name="connsiteY51" fmla="*/ 426118 h 691258"/>
                  <a:gd name="connsiteX52" fmla="*/ 162281 w 683287"/>
                  <a:gd name="connsiteY52" fmla="*/ 414755 h 691258"/>
                  <a:gd name="connsiteX53" fmla="*/ 204986 w 683287"/>
                  <a:gd name="connsiteY53" fmla="*/ 414755 h 691258"/>
                  <a:gd name="connsiteX54" fmla="*/ 204986 w 683287"/>
                  <a:gd name="connsiteY54" fmla="*/ 507554 h 691258"/>
                  <a:gd name="connsiteX55" fmla="*/ 162281 w 683287"/>
                  <a:gd name="connsiteY55" fmla="*/ 507554 h 691258"/>
                  <a:gd name="connsiteX56" fmla="*/ 140454 w 683287"/>
                  <a:gd name="connsiteY56" fmla="*/ 496191 h 691258"/>
                  <a:gd name="connsiteX57" fmla="*/ 118626 w 683287"/>
                  <a:gd name="connsiteY57" fmla="*/ 507554 h 691258"/>
                  <a:gd name="connsiteX58" fmla="*/ 80666 w 683287"/>
                  <a:gd name="connsiteY58" fmla="*/ 507554 h 691258"/>
                  <a:gd name="connsiteX59" fmla="*/ 41756 w 683287"/>
                  <a:gd name="connsiteY59" fmla="*/ 481040 h 691258"/>
                  <a:gd name="connsiteX60" fmla="*/ 0 w 683287"/>
                  <a:gd name="connsiteY60" fmla="*/ 521758 h 691258"/>
                  <a:gd name="connsiteX61" fmla="*/ 41756 w 683287"/>
                  <a:gd name="connsiteY61" fmla="*/ 563423 h 691258"/>
                  <a:gd name="connsiteX62" fmla="*/ 80666 w 683287"/>
                  <a:gd name="connsiteY62" fmla="*/ 536909 h 691258"/>
                  <a:gd name="connsiteX63" fmla="*/ 118626 w 683287"/>
                  <a:gd name="connsiteY63" fmla="*/ 536909 h 691258"/>
                  <a:gd name="connsiteX64" fmla="*/ 140454 w 683287"/>
                  <a:gd name="connsiteY64" fmla="*/ 548272 h 691258"/>
                  <a:gd name="connsiteX65" fmla="*/ 162281 w 683287"/>
                  <a:gd name="connsiteY65" fmla="*/ 536909 h 691258"/>
                  <a:gd name="connsiteX66" fmla="*/ 204986 w 683287"/>
                  <a:gd name="connsiteY66" fmla="*/ 536909 h 691258"/>
                  <a:gd name="connsiteX67" fmla="*/ 204986 w 683287"/>
                  <a:gd name="connsiteY67" fmla="*/ 584256 h 691258"/>
                  <a:gd name="connsiteX68" fmla="*/ 259080 w 683287"/>
                  <a:gd name="connsiteY68" fmla="*/ 584256 h 691258"/>
                  <a:gd name="connsiteX69" fmla="*/ 259080 w 683287"/>
                  <a:gd name="connsiteY69" fmla="*/ 630655 h 691258"/>
                  <a:gd name="connsiteX70" fmla="*/ 255284 w 683287"/>
                  <a:gd name="connsiteY70" fmla="*/ 634443 h 691258"/>
                  <a:gd name="connsiteX71" fmla="*/ 179363 w 683287"/>
                  <a:gd name="connsiteY71" fmla="*/ 634443 h 691258"/>
                  <a:gd name="connsiteX72" fmla="*/ 140454 w 683287"/>
                  <a:gd name="connsiteY72" fmla="*/ 607929 h 691258"/>
                  <a:gd name="connsiteX73" fmla="*/ 98697 w 683287"/>
                  <a:gd name="connsiteY73" fmla="*/ 649594 h 691258"/>
                  <a:gd name="connsiteX74" fmla="*/ 140454 w 683287"/>
                  <a:gd name="connsiteY74" fmla="*/ 691259 h 691258"/>
                  <a:gd name="connsiteX75" fmla="*/ 179363 w 683287"/>
                  <a:gd name="connsiteY75" fmla="*/ 664745 h 691258"/>
                  <a:gd name="connsiteX76" fmla="*/ 250539 w 683287"/>
                  <a:gd name="connsiteY76" fmla="*/ 664745 h 691258"/>
                  <a:gd name="connsiteX77" fmla="*/ 274264 w 683287"/>
                  <a:gd name="connsiteY77" fmla="*/ 679896 h 691258"/>
                  <a:gd name="connsiteX78" fmla="*/ 300837 w 683287"/>
                  <a:gd name="connsiteY78" fmla="*/ 653382 h 691258"/>
                  <a:gd name="connsiteX79" fmla="*/ 289448 w 683287"/>
                  <a:gd name="connsiteY79" fmla="*/ 631602 h 691258"/>
                  <a:gd name="connsiteX80" fmla="*/ 289448 w 683287"/>
                  <a:gd name="connsiteY80" fmla="*/ 585203 h 691258"/>
                  <a:gd name="connsiteX81" fmla="*/ 382451 w 683287"/>
                  <a:gd name="connsiteY81" fmla="*/ 585203 h 691258"/>
                  <a:gd name="connsiteX82" fmla="*/ 382451 w 683287"/>
                  <a:gd name="connsiteY82" fmla="*/ 631602 h 691258"/>
                  <a:gd name="connsiteX83" fmla="*/ 371063 w 683287"/>
                  <a:gd name="connsiteY83" fmla="*/ 653382 h 691258"/>
                  <a:gd name="connsiteX84" fmla="*/ 397636 w 683287"/>
                  <a:gd name="connsiteY84" fmla="*/ 679896 h 691258"/>
                  <a:gd name="connsiteX85" fmla="*/ 424208 w 683287"/>
                  <a:gd name="connsiteY85" fmla="*/ 653382 h 691258"/>
                  <a:gd name="connsiteX86" fmla="*/ 412820 w 683287"/>
                  <a:gd name="connsiteY86" fmla="*/ 631602 h 691258"/>
                  <a:gd name="connsiteX87" fmla="*/ 412820 w 683287"/>
                  <a:gd name="connsiteY87" fmla="*/ 585203 h 691258"/>
                  <a:gd name="connsiteX88" fmla="*/ 505823 w 683287"/>
                  <a:gd name="connsiteY88" fmla="*/ 585203 h 691258"/>
                  <a:gd name="connsiteX89" fmla="*/ 505823 w 683287"/>
                  <a:gd name="connsiteY89" fmla="*/ 631602 h 691258"/>
                  <a:gd name="connsiteX90" fmla="*/ 494435 w 683287"/>
                  <a:gd name="connsiteY90" fmla="*/ 653382 h 691258"/>
                  <a:gd name="connsiteX91" fmla="*/ 521007 w 683287"/>
                  <a:gd name="connsiteY91" fmla="*/ 679896 h 691258"/>
                  <a:gd name="connsiteX92" fmla="*/ 547579 w 683287"/>
                  <a:gd name="connsiteY92" fmla="*/ 653382 h 691258"/>
                  <a:gd name="connsiteX93" fmla="*/ 536191 w 683287"/>
                  <a:gd name="connsiteY93" fmla="*/ 631602 h 691258"/>
                  <a:gd name="connsiteX94" fmla="*/ 536191 w 683287"/>
                  <a:gd name="connsiteY94" fmla="*/ 585203 h 691258"/>
                  <a:gd name="connsiteX95" fmla="*/ 581744 w 683287"/>
                  <a:gd name="connsiteY95" fmla="*/ 538803 h 691258"/>
                  <a:gd name="connsiteX96" fmla="*/ 581744 w 683287"/>
                  <a:gd name="connsiteY96" fmla="*/ 537856 h 691258"/>
                  <a:gd name="connsiteX97" fmla="*/ 624449 w 683287"/>
                  <a:gd name="connsiteY97" fmla="*/ 537856 h 691258"/>
                  <a:gd name="connsiteX98" fmla="*/ 631092 w 683287"/>
                  <a:gd name="connsiteY98" fmla="*/ 544485 h 691258"/>
                  <a:gd name="connsiteX99" fmla="*/ 631092 w 683287"/>
                  <a:gd name="connsiteY99" fmla="*/ 610770 h 691258"/>
                  <a:gd name="connsiteX100" fmla="*/ 604520 w 683287"/>
                  <a:gd name="connsiteY100" fmla="*/ 649594 h 691258"/>
                  <a:gd name="connsiteX101" fmla="*/ 646277 w 683287"/>
                  <a:gd name="connsiteY101" fmla="*/ 691259 h 691258"/>
                  <a:gd name="connsiteX102" fmla="*/ 688033 w 683287"/>
                  <a:gd name="connsiteY102" fmla="*/ 649594 h 691258"/>
                  <a:gd name="connsiteX103" fmla="*/ 661461 w 683287"/>
                  <a:gd name="connsiteY103" fmla="*/ 610770 h 691258"/>
                  <a:gd name="connsiteX104" fmla="*/ 661461 w 683287"/>
                  <a:gd name="connsiteY104" fmla="*/ 544485 h 691258"/>
                  <a:gd name="connsiteX105" fmla="*/ 672849 w 683287"/>
                  <a:gd name="connsiteY105" fmla="*/ 522705 h 691258"/>
                  <a:gd name="connsiteX106" fmla="*/ 646277 w 683287"/>
                  <a:gd name="connsiteY106" fmla="*/ 496191 h 691258"/>
                  <a:gd name="connsiteX107" fmla="*/ 624449 w 683287"/>
                  <a:gd name="connsiteY107" fmla="*/ 507554 h 691258"/>
                  <a:gd name="connsiteX108" fmla="*/ 581744 w 683287"/>
                  <a:gd name="connsiteY108" fmla="*/ 507554 h 691258"/>
                  <a:gd name="connsiteX109" fmla="*/ 581744 w 683287"/>
                  <a:gd name="connsiteY109" fmla="*/ 414755 h 691258"/>
                  <a:gd name="connsiteX110" fmla="*/ 624449 w 683287"/>
                  <a:gd name="connsiteY110" fmla="*/ 414755 h 691258"/>
                  <a:gd name="connsiteX111" fmla="*/ 646277 w 683287"/>
                  <a:gd name="connsiteY111" fmla="*/ 426118 h 691258"/>
                  <a:gd name="connsiteX112" fmla="*/ 672849 w 683287"/>
                  <a:gd name="connsiteY112" fmla="*/ 399604 h 691258"/>
                  <a:gd name="connsiteX113" fmla="*/ 646277 w 683287"/>
                  <a:gd name="connsiteY113" fmla="*/ 373090 h 691258"/>
                  <a:gd name="connsiteX114" fmla="*/ 624449 w 683287"/>
                  <a:gd name="connsiteY114" fmla="*/ 384454 h 691258"/>
                  <a:gd name="connsiteX115" fmla="*/ 581744 w 683287"/>
                  <a:gd name="connsiteY115" fmla="*/ 384454 h 691258"/>
                  <a:gd name="connsiteX116" fmla="*/ 581744 w 683287"/>
                  <a:gd name="connsiteY116" fmla="*/ 291654 h 691258"/>
                  <a:gd name="connsiteX117" fmla="*/ 624449 w 683287"/>
                  <a:gd name="connsiteY117" fmla="*/ 291654 h 691258"/>
                  <a:gd name="connsiteX118" fmla="*/ 646277 w 683287"/>
                  <a:gd name="connsiteY118" fmla="*/ 303018 h 691258"/>
                  <a:gd name="connsiteX119" fmla="*/ 672849 w 683287"/>
                  <a:gd name="connsiteY119" fmla="*/ 276504 h 691258"/>
                  <a:gd name="connsiteX120" fmla="*/ 646277 w 683287"/>
                  <a:gd name="connsiteY120" fmla="*/ 249989 h 691258"/>
                  <a:gd name="connsiteX121" fmla="*/ 624449 w 683287"/>
                  <a:gd name="connsiteY121" fmla="*/ 261353 h 691258"/>
                  <a:gd name="connsiteX122" fmla="*/ 581744 w 683287"/>
                  <a:gd name="connsiteY122" fmla="*/ 261353 h 691258"/>
                  <a:gd name="connsiteX123" fmla="*/ 581744 w 683287"/>
                  <a:gd name="connsiteY123" fmla="*/ 212112 h 691258"/>
                  <a:gd name="connsiteX124" fmla="*/ 536191 w 683287"/>
                  <a:gd name="connsiteY124" fmla="*/ 212112 h 691258"/>
                  <a:gd name="connsiteX125" fmla="*/ 536191 w 683287"/>
                  <a:gd name="connsiteY125" fmla="*/ 165713 h 691258"/>
                  <a:gd name="connsiteX126" fmla="*/ 541885 w 683287"/>
                  <a:gd name="connsiteY126" fmla="*/ 159084 h 691258"/>
                  <a:gd name="connsiteX127" fmla="*/ 274264 w 683287"/>
                  <a:gd name="connsiteY127" fmla="*/ 30302 h 691258"/>
                  <a:gd name="connsiteX128" fmla="*/ 286601 w 683287"/>
                  <a:gd name="connsiteY128" fmla="*/ 42612 h 691258"/>
                  <a:gd name="connsiteX129" fmla="*/ 281856 w 683287"/>
                  <a:gd name="connsiteY129" fmla="*/ 52081 h 691258"/>
                  <a:gd name="connsiteX130" fmla="*/ 275213 w 683287"/>
                  <a:gd name="connsiteY130" fmla="*/ 50187 h 691258"/>
                  <a:gd name="connsiteX131" fmla="*/ 268570 w 683287"/>
                  <a:gd name="connsiteY131" fmla="*/ 52081 h 691258"/>
                  <a:gd name="connsiteX132" fmla="*/ 263825 w 683287"/>
                  <a:gd name="connsiteY132" fmla="*/ 42612 h 691258"/>
                  <a:gd name="connsiteX133" fmla="*/ 274264 w 683287"/>
                  <a:gd name="connsiteY133" fmla="*/ 30302 h 691258"/>
                  <a:gd name="connsiteX134" fmla="*/ 41756 w 683287"/>
                  <a:gd name="connsiteY134" fmla="*/ 362674 h 691258"/>
                  <a:gd name="connsiteX135" fmla="*/ 29419 w 683287"/>
                  <a:gd name="connsiteY135" fmla="*/ 350364 h 691258"/>
                  <a:gd name="connsiteX136" fmla="*/ 41756 w 683287"/>
                  <a:gd name="connsiteY136" fmla="*/ 338054 h 691258"/>
                  <a:gd name="connsiteX137" fmla="*/ 54094 w 683287"/>
                  <a:gd name="connsiteY137" fmla="*/ 350364 h 691258"/>
                  <a:gd name="connsiteX138" fmla="*/ 41756 w 683287"/>
                  <a:gd name="connsiteY138" fmla="*/ 362674 h 691258"/>
                  <a:gd name="connsiteX139" fmla="*/ 41756 w 683287"/>
                  <a:gd name="connsiteY139" fmla="*/ 533122 h 691258"/>
                  <a:gd name="connsiteX140" fmla="*/ 29419 w 683287"/>
                  <a:gd name="connsiteY140" fmla="*/ 520811 h 691258"/>
                  <a:gd name="connsiteX141" fmla="*/ 41756 w 683287"/>
                  <a:gd name="connsiteY141" fmla="*/ 508501 h 691258"/>
                  <a:gd name="connsiteX142" fmla="*/ 54094 w 683287"/>
                  <a:gd name="connsiteY142" fmla="*/ 520811 h 691258"/>
                  <a:gd name="connsiteX143" fmla="*/ 41756 w 683287"/>
                  <a:gd name="connsiteY143" fmla="*/ 533122 h 691258"/>
                  <a:gd name="connsiteX144" fmla="*/ 140454 w 683287"/>
                  <a:gd name="connsiteY144" fmla="*/ 660010 h 691258"/>
                  <a:gd name="connsiteX145" fmla="*/ 128116 w 683287"/>
                  <a:gd name="connsiteY145" fmla="*/ 647700 h 691258"/>
                  <a:gd name="connsiteX146" fmla="*/ 140454 w 683287"/>
                  <a:gd name="connsiteY146" fmla="*/ 635390 h 691258"/>
                  <a:gd name="connsiteX147" fmla="*/ 152791 w 683287"/>
                  <a:gd name="connsiteY147" fmla="*/ 647700 h 691258"/>
                  <a:gd name="connsiteX148" fmla="*/ 140454 w 683287"/>
                  <a:gd name="connsiteY148" fmla="*/ 660010 h 691258"/>
                  <a:gd name="connsiteX149" fmla="*/ 645328 w 683287"/>
                  <a:gd name="connsiteY149" fmla="*/ 660010 h 691258"/>
                  <a:gd name="connsiteX150" fmla="*/ 632990 w 683287"/>
                  <a:gd name="connsiteY150" fmla="*/ 647700 h 691258"/>
                  <a:gd name="connsiteX151" fmla="*/ 645328 w 683287"/>
                  <a:gd name="connsiteY151" fmla="*/ 635390 h 691258"/>
                  <a:gd name="connsiteX152" fmla="*/ 657665 w 683287"/>
                  <a:gd name="connsiteY152" fmla="*/ 647700 h 691258"/>
                  <a:gd name="connsiteX153" fmla="*/ 645328 w 683287"/>
                  <a:gd name="connsiteY153" fmla="*/ 660010 h 691258"/>
                  <a:gd name="connsiteX154" fmla="*/ 550426 w 683287"/>
                  <a:gd name="connsiteY154" fmla="*/ 536909 h 691258"/>
                  <a:gd name="connsiteX155" fmla="*/ 533344 w 683287"/>
                  <a:gd name="connsiteY155" fmla="*/ 553954 h 691258"/>
                  <a:gd name="connsiteX156" fmla="*/ 235355 w 683287"/>
                  <a:gd name="connsiteY156" fmla="*/ 553954 h 691258"/>
                  <a:gd name="connsiteX157" fmla="*/ 235355 w 683287"/>
                  <a:gd name="connsiteY157" fmla="*/ 241467 h 691258"/>
                  <a:gd name="connsiteX158" fmla="*/ 550426 w 683287"/>
                  <a:gd name="connsiteY158" fmla="*/ 241467 h 691258"/>
                  <a:gd name="connsiteX159" fmla="*/ 550426 w 683287"/>
                  <a:gd name="connsiteY159" fmla="*/ 536909 h 691258"/>
                  <a:gd name="connsiteX160" fmla="*/ 645328 w 683287"/>
                  <a:gd name="connsiteY160" fmla="*/ 131623 h 691258"/>
                  <a:gd name="connsiteX161" fmla="*/ 657665 w 683287"/>
                  <a:gd name="connsiteY161" fmla="*/ 143933 h 691258"/>
                  <a:gd name="connsiteX162" fmla="*/ 645328 w 683287"/>
                  <a:gd name="connsiteY162" fmla="*/ 156243 h 691258"/>
                  <a:gd name="connsiteX163" fmla="*/ 632990 w 683287"/>
                  <a:gd name="connsiteY163" fmla="*/ 143933 h 691258"/>
                  <a:gd name="connsiteX164" fmla="*/ 645328 w 683287"/>
                  <a:gd name="connsiteY164" fmla="*/ 131623 h 691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</a:cxnLst>
                <a:rect l="l" t="t" r="r" b="b"/>
                <a:pathLst>
                  <a:path w="683287" h="691258">
                    <a:moveTo>
                      <a:pt x="541885" y="159084"/>
                    </a:moveTo>
                    <a:lnTo>
                      <a:pt x="606418" y="159084"/>
                    </a:lnTo>
                    <a:cubicBezTo>
                      <a:pt x="612112" y="175182"/>
                      <a:pt x="627296" y="185598"/>
                      <a:pt x="645328" y="185598"/>
                    </a:cubicBezTo>
                    <a:cubicBezTo>
                      <a:pt x="668104" y="185598"/>
                      <a:pt x="687084" y="166660"/>
                      <a:pt x="687084" y="143933"/>
                    </a:cubicBezTo>
                    <a:cubicBezTo>
                      <a:pt x="687084" y="121207"/>
                      <a:pt x="668104" y="102268"/>
                      <a:pt x="645328" y="102268"/>
                    </a:cubicBezTo>
                    <a:cubicBezTo>
                      <a:pt x="627296" y="102268"/>
                      <a:pt x="612112" y="113632"/>
                      <a:pt x="606418" y="128782"/>
                    </a:cubicBezTo>
                    <a:lnTo>
                      <a:pt x="541885" y="128782"/>
                    </a:lnTo>
                    <a:cubicBezTo>
                      <a:pt x="537140" y="122154"/>
                      <a:pt x="529548" y="117419"/>
                      <a:pt x="520058" y="117419"/>
                    </a:cubicBezTo>
                    <a:cubicBezTo>
                      <a:pt x="505823" y="117419"/>
                      <a:pt x="493486" y="128782"/>
                      <a:pt x="493486" y="143933"/>
                    </a:cubicBezTo>
                    <a:cubicBezTo>
                      <a:pt x="493486" y="153403"/>
                      <a:pt x="498231" y="160978"/>
                      <a:pt x="504874" y="165713"/>
                    </a:cubicBezTo>
                    <a:lnTo>
                      <a:pt x="504874" y="212112"/>
                    </a:lnTo>
                    <a:lnTo>
                      <a:pt x="411871" y="212112"/>
                    </a:lnTo>
                    <a:lnTo>
                      <a:pt x="411871" y="165713"/>
                    </a:lnTo>
                    <a:cubicBezTo>
                      <a:pt x="418514" y="160978"/>
                      <a:pt x="423259" y="153403"/>
                      <a:pt x="423259" y="143933"/>
                    </a:cubicBezTo>
                    <a:cubicBezTo>
                      <a:pt x="423259" y="129729"/>
                      <a:pt x="411871" y="117419"/>
                      <a:pt x="396687" y="117419"/>
                    </a:cubicBezTo>
                    <a:cubicBezTo>
                      <a:pt x="381502" y="117419"/>
                      <a:pt x="370114" y="129729"/>
                      <a:pt x="370114" y="143933"/>
                    </a:cubicBezTo>
                    <a:cubicBezTo>
                      <a:pt x="370114" y="153403"/>
                      <a:pt x="374859" y="160978"/>
                      <a:pt x="381502" y="165713"/>
                    </a:cubicBezTo>
                    <a:lnTo>
                      <a:pt x="381502" y="212112"/>
                    </a:lnTo>
                    <a:lnTo>
                      <a:pt x="288499" y="212112"/>
                    </a:lnTo>
                    <a:lnTo>
                      <a:pt x="288499" y="165713"/>
                    </a:lnTo>
                    <a:cubicBezTo>
                      <a:pt x="295142" y="160978"/>
                      <a:pt x="299887" y="153403"/>
                      <a:pt x="299887" y="143933"/>
                    </a:cubicBezTo>
                    <a:cubicBezTo>
                      <a:pt x="299887" y="134464"/>
                      <a:pt x="295142" y="126889"/>
                      <a:pt x="288499" y="122154"/>
                    </a:cubicBezTo>
                    <a:lnTo>
                      <a:pt x="288499" y="80489"/>
                    </a:lnTo>
                    <a:cubicBezTo>
                      <a:pt x="304633" y="74807"/>
                      <a:pt x="315072" y="59657"/>
                      <a:pt x="315072" y="41665"/>
                    </a:cubicBezTo>
                    <a:cubicBezTo>
                      <a:pt x="315072" y="18939"/>
                      <a:pt x="296091" y="0"/>
                      <a:pt x="273315" y="0"/>
                    </a:cubicBezTo>
                    <a:cubicBezTo>
                      <a:pt x="250539" y="0"/>
                      <a:pt x="231559" y="18939"/>
                      <a:pt x="231559" y="41665"/>
                    </a:cubicBezTo>
                    <a:cubicBezTo>
                      <a:pt x="231559" y="59657"/>
                      <a:pt x="242947" y="74807"/>
                      <a:pt x="258131" y="80489"/>
                    </a:cubicBezTo>
                    <a:lnTo>
                      <a:pt x="258131" y="122154"/>
                    </a:lnTo>
                    <a:cubicBezTo>
                      <a:pt x="251488" y="126889"/>
                      <a:pt x="246743" y="134464"/>
                      <a:pt x="246743" y="143933"/>
                    </a:cubicBezTo>
                    <a:cubicBezTo>
                      <a:pt x="246743" y="153403"/>
                      <a:pt x="251488" y="160978"/>
                      <a:pt x="258131" y="165713"/>
                    </a:cubicBezTo>
                    <a:lnTo>
                      <a:pt x="258131" y="212112"/>
                    </a:lnTo>
                    <a:lnTo>
                      <a:pt x="204037" y="212112"/>
                    </a:lnTo>
                    <a:lnTo>
                      <a:pt x="204037" y="261353"/>
                    </a:lnTo>
                    <a:lnTo>
                      <a:pt x="161332" y="261353"/>
                    </a:lnTo>
                    <a:cubicBezTo>
                      <a:pt x="156587" y="254724"/>
                      <a:pt x="148995" y="249989"/>
                      <a:pt x="139505" y="249989"/>
                    </a:cubicBezTo>
                    <a:cubicBezTo>
                      <a:pt x="130015" y="249989"/>
                      <a:pt x="122422" y="254724"/>
                      <a:pt x="117677" y="261353"/>
                    </a:cubicBezTo>
                    <a:lnTo>
                      <a:pt x="27521" y="261353"/>
                    </a:lnTo>
                    <a:lnTo>
                      <a:pt x="27521" y="312487"/>
                    </a:lnTo>
                    <a:cubicBezTo>
                      <a:pt x="11388" y="318168"/>
                      <a:pt x="0" y="333319"/>
                      <a:pt x="0" y="351311"/>
                    </a:cubicBezTo>
                    <a:cubicBezTo>
                      <a:pt x="0" y="374037"/>
                      <a:pt x="18980" y="392976"/>
                      <a:pt x="41756" y="392976"/>
                    </a:cubicBezTo>
                    <a:cubicBezTo>
                      <a:pt x="64533" y="392976"/>
                      <a:pt x="83513" y="374037"/>
                      <a:pt x="83513" y="351311"/>
                    </a:cubicBezTo>
                    <a:cubicBezTo>
                      <a:pt x="83513" y="333319"/>
                      <a:pt x="72125" y="318168"/>
                      <a:pt x="56941" y="312487"/>
                    </a:cubicBezTo>
                    <a:lnTo>
                      <a:pt x="56941" y="291654"/>
                    </a:lnTo>
                    <a:lnTo>
                      <a:pt x="118626" y="291654"/>
                    </a:lnTo>
                    <a:cubicBezTo>
                      <a:pt x="123371" y="298283"/>
                      <a:pt x="130964" y="303018"/>
                      <a:pt x="140454" y="303018"/>
                    </a:cubicBezTo>
                    <a:cubicBezTo>
                      <a:pt x="149944" y="303018"/>
                      <a:pt x="157536" y="298283"/>
                      <a:pt x="162281" y="291654"/>
                    </a:cubicBezTo>
                    <a:lnTo>
                      <a:pt x="204986" y="291654"/>
                    </a:lnTo>
                    <a:lnTo>
                      <a:pt x="204986" y="384454"/>
                    </a:lnTo>
                    <a:lnTo>
                      <a:pt x="162281" y="384454"/>
                    </a:lnTo>
                    <a:cubicBezTo>
                      <a:pt x="157536" y="377825"/>
                      <a:pt x="149944" y="373090"/>
                      <a:pt x="140454" y="373090"/>
                    </a:cubicBezTo>
                    <a:cubicBezTo>
                      <a:pt x="126218" y="373090"/>
                      <a:pt x="113881" y="384454"/>
                      <a:pt x="113881" y="399604"/>
                    </a:cubicBezTo>
                    <a:cubicBezTo>
                      <a:pt x="113881" y="414755"/>
                      <a:pt x="125269" y="426118"/>
                      <a:pt x="140454" y="426118"/>
                    </a:cubicBezTo>
                    <a:cubicBezTo>
                      <a:pt x="149944" y="426118"/>
                      <a:pt x="157536" y="421384"/>
                      <a:pt x="162281" y="414755"/>
                    </a:cubicBezTo>
                    <a:lnTo>
                      <a:pt x="204986" y="414755"/>
                    </a:lnTo>
                    <a:lnTo>
                      <a:pt x="204986" y="507554"/>
                    </a:lnTo>
                    <a:lnTo>
                      <a:pt x="162281" y="507554"/>
                    </a:lnTo>
                    <a:cubicBezTo>
                      <a:pt x="157536" y="500926"/>
                      <a:pt x="149944" y="496191"/>
                      <a:pt x="140454" y="496191"/>
                    </a:cubicBezTo>
                    <a:cubicBezTo>
                      <a:pt x="130964" y="496191"/>
                      <a:pt x="123371" y="500926"/>
                      <a:pt x="118626" y="507554"/>
                    </a:cubicBezTo>
                    <a:lnTo>
                      <a:pt x="80666" y="507554"/>
                    </a:lnTo>
                    <a:cubicBezTo>
                      <a:pt x="74972" y="491457"/>
                      <a:pt x="59788" y="481040"/>
                      <a:pt x="41756" y="481040"/>
                    </a:cubicBezTo>
                    <a:cubicBezTo>
                      <a:pt x="18980" y="480093"/>
                      <a:pt x="0" y="498085"/>
                      <a:pt x="0" y="521758"/>
                    </a:cubicBezTo>
                    <a:cubicBezTo>
                      <a:pt x="0" y="545432"/>
                      <a:pt x="18980" y="563423"/>
                      <a:pt x="41756" y="563423"/>
                    </a:cubicBezTo>
                    <a:cubicBezTo>
                      <a:pt x="59788" y="563423"/>
                      <a:pt x="74972" y="552060"/>
                      <a:pt x="80666" y="536909"/>
                    </a:cubicBezTo>
                    <a:lnTo>
                      <a:pt x="118626" y="536909"/>
                    </a:lnTo>
                    <a:cubicBezTo>
                      <a:pt x="123371" y="543538"/>
                      <a:pt x="130964" y="548272"/>
                      <a:pt x="140454" y="548272"/>
                    </a:cubicBezTo>
                    <a:cubicBezTo>
                      <a:pt x="149944" y="548272"/>
                      <a:pt x="157536" y="543538"/>
                      <a:pt x="162281" y="536909"/>
                    </a:cubicBezTo>
                    <a:lnTo>
                      <a:pt x="204986" y="536909"/>
                    </a:lnTo>
                    <a:lnTo>
                      <a:pt x="204986" y="584256"/>
                    </a:lnTo>
                    <a:lnTo>
                      <a:pt x="259080" y="584256"/>
                    </a:lnTo>
                    <a:lnTo>
                      <a:pt x="259080" y="630655"/>
                    </a:lnTo>
                    <a:cubicBezTo>
                      <a:pt x="257182" y="631602"/>
                      <a:pt x="256233" y="632549"/>
                      <a:pt x="255284" y="634443"/>
                    </a:cubicBezTo>
                    <a:lnTo>
                      <a:pt x="179363" y="634443"/>
                    </a:lnTo>
                    <a:cubicBezTo>
                      <a:pt x="173669" y="618345"/>
                      <a:pt x="158485" y="607929"/>
                      <a:pt x="140454" y="607929"/>
                    </a:cubicBezTo>
                    <a:cubicBezTo>
                      <a:pt x="117677" y="607929"/>
                      <a:pt x="98697" y="626868"/>
                      <a:pt x="98697" y="649594"/>
                    </a:cubicBezTo>
                    <a:cubicBezTo>
                      <a:pt x="98697" y="672320"/>
                      <a:pt x="117677" y="691259"/>
                      <a:pt x="140454" y="691259"/>
                    </a:cubicBezTo>
                    <a:cubicBezTo>
                      <a:pt x="158485" y="691259"/>
                      <a:pt x="173669" y="679896"/>
                      <a:pt x="179363" y="664745"/>
                    </a:cubicBezTo>
                    <a:lnTo>
                      <a:pt x="250539" y="664745"/>
                    </a:lnTo>
                    <a:cubicBezTo>
                      <a:pt x="254335" y="673267"/>
                      <a:pt x="263825" y="679896"/>
                      <a:pt x="274264" y="679896"/>
                    </a:cubicBezTo>
                    <a:cubicBezTo>
                      <a:pt x="288499" y="679896"/>
                      <a:pt x="300837" y="668532"/>
                      <a:pt x="300837" y="653382"/>
                    </a:cubicBezTo>
                    <a:cubicBezTo>
                      <a:pt x="300837" y="643912"/>
                      <a:pt x="296091" y="636337"/>
                      <a:pt x="289448" y="631602"/>
                    </a:cubicBezTo>
                    <a:lnTo>
                      <a:pt x="289448" y="585203"/>
                    </a:lnTo>
                    <a:lnTo>
                      <a:pt x="382451" y="585203"/>
                    </a:lnTo>
                    <a:lnTo>
                      <a:pt x="382451" y="631602"/>
                    </a:lnTo>
                    <a:cubicBezTo>
                      <a:pt x="375808" y="636337"/>
                      <a:pt x="371063" y="643912"/>
                      <a:pt x="371063" y="653382"/>
                    </a:cubicBezTo>
                    <a:cubicBezTo>
                      <a:pt x="371063" y="667586"/>
                      <a:pt x="382451" y="679896"/>
                      <a:pt x="397636" y="679896"/>
                    </a:cubicBezTo>
                    <a:cubicBezTo>
                      <a:pt x="412820" y="679896"/>
                      <a:pt x="424208" y="668532"/>
                      <a:pt x="424208" y="653382"/>
                    </a:cubicBezTo>
                    <a:cubicBezTo>
                      <a:pt x="424208" y="643912"/>
                      <a:pt x="419463" y="636337"/>
                      <a:pt x="412820" y="631602"/>
                    </a:cubicBezTo>
                    <a:lnTo>
                      <a:pt x="412820" y="585203"/>
                    </a:lnTo>
                    <a:lnTo>
                      <a:pt x="505823" y="585203"/>
                    </a:lnTo>
                    <a:lnTo>
                      <a:pt x="505823" y="631602"/>
                    </a:lnTo>
                    <a:cubicBezTo>
                      <a:pt x="499180" y="636337"/>
                      <a:pt x="494435" y="643912"/>
                      <a:pt x="494435" y="653382"/>
                    </a:cubicBezTo>
                    <a:cubicBezTo>
                      <a:pt x="494435" y="667586"/>
                      <a:pt x="505823" y="679896"/>
                      <a:pt x="521007" y="679896"/>
                    </a:cubicBezTo>
                    <a:cubicBezTo>
                      <a:pt x="536191" y="679896"/>
                      <a:pt x="547579" y="668532"/>
                      <a:pt x="547579" y="653382"/>
                    </a:cubicBezTo>
                    <a:cubicBezTo>
                      <a:pt x="547579" y="643912"/>
                      <a:pt x="542834" y="636337"/>
                      <a:pt x="536191" y="631602"/>
                    </a:cubicBezTo>
                    <a:lnTo>
                      <a:pt x="536191" y="585203"/>
                    </a:lnTo>
                    <a:cubicBezTo>
                      <a:pt x="561815" y="585203"/>
                      <a:pt x="581744" y="564370"/>
                      <a:pt x="581744" y="538803"/>
                    </a:cubicBezTo>
                    <a:lnTo>
                      <a:pt x="581744" y="537856"/>
                    </a:lnTo>
                    <a:lnTo>
                      <a:pt x="624449" y="537856"/>
                    </a:lnTo>
                    <a:cubicBezTo>
                      <a:pt x="626347" y="540697"/>
                      <a:pt x="628245" y="542591"/>
                      <a:pt x="631092" y="544485"/>
                    </a:cubicBezTo>
                    <a:lnTo>
                      <a:pt x="631092" y="610770"/>
                    </a:lnTo>
                    <a:cubicBezTo>
                      <a:pt x="614959" y="616451"/>
                      <a:pt x="604520" y="631602"/>
                      <a:pt x="604520" y="649594"/>
                    </a:cubicBezTo>
                    <a:cubicBezTo>
                      <a:pt x="604520" y="672320"/>
                      <a:pt x="623500" y="691259"/>
                      <a:pt x="646277" y="691259"/>
                    </a:cubicBezTo>
                    <a:cubicBezTo>
                      <a:pt x="669053" y="691259"/>
                      <a:pt x="688033" y="672320"/>
                      <a:pt x="688033" y="649594"/>
                    </a:cubicBezTo>
                    <a:cubicBezTo>
                      <a:pt x="688033" y="631602"/>
                      <a:pt x="676645" y="616451"/>
                      <a:pt x="661461" y="610770"/>
                    </a:cubicBezTo>
                    <a:lnTo>
                      <a:pt x="661461" y="544485"/>
                    </a:lnTo>
                    <a:cubicBezTo>
                      <a:pt x="668104" y="539750"/>
                      <a:pt x="672849" y="532175"/>
                      <a:pt x="672849" y="522705"/>
                    </a:cubicBezTo>
                    <a:cubicBezTo>
                      <a:pt x="672849" y="508501"/>
                      <a:pt x="661461" y="496191"/>
                      <a:pt x="646277" y="496191"/>
                    </a:cubicBezTo>
                    <a:cubicBezTo>
                      <a:pt x="636786" y="496191"/>
                      <a:pt x="629194" y="500926"/>
                      <a:pt x="624449" y="507554"/>
                    </a:cubicBezTo>
                    <a:lnTo>
                      <a:pt x="581744" y="507554"/>
                    </a:lnTo>
                    <a:lnTo>
                      <a:pt x="581744" y="414755"/>
                    </a:lnTo>
                    <a:lnTo>
                      <a:pt x="624449" y="414755"/>
                    </a:lnTo>
                    <a:cubicBezTo>
                      <a:pt x="629194" y="421384"/>
                      <a:pt x="636786" y="426118"/>
                      <a:pt x="646277" y="426118"/>
                    </a:cubicBezTo>
                    <a:cubicBezTo>
                      <a:pt x="660512" y="426118"/>
                      <a:pt x="672849" y="414755"/>
                      <a:pt x="672849" y="399604"/>
                    </a:cubicBezTo>
                    <a:cubicBezTo>
                      <a:pt x="672849" y="384454"/>
                      <a:pt x="661461" y="373090"/>
                      <a:pt x="646277" y="373090"/>
                    </a:cubicBezTo>
                    <a:cubicBezTo>
                      <a:pt x="636786" y="373090"/>
                      <a:pt x="629194" y="377825"/>
                      <a:pt x="624449" y="384454"/>
                    </a:cubicBezTo>
                    <a:lnTo>
                      <a:pt x="581744" y="384454"/>
                    </a:lnTo>
                    <a:lnTo>
                      <a:pt x="581744" y="291654"/>
                    </a:lnTo>
                    <a:lnTo>
                      <a:pt x="624449" y="291654"/>
                    </a:lnTo>
                    <a:cubicBezTo>
                      <a:pt x="629194" y="298283"/>
                      <a:pt x="636786" y="303018"/>
                      <a:pt x="646277" y="303018"/>
                    </a:cubicBezTo>
                    <a:cubicBezTo>
                      <a:pt x="660512" y="303018"/>
                      <a:pt x="672849" y="291654"/>
                      <a:pt x="672849" y="276504"/>
                    </a:cubicBezTo>
                    <a:cubicBezTo>
                      <a:pt x="672849" y="261353"/>
                      <a:pt x="661461" y="249989"/>
                      <a:pt x="646277" y="249989"/>
                    </a:cubicBezTo>
                    <a:cubicBezTo>
                      <a:pt x="636786" y="249989"/>
                      <a:pt x="629194" y="254724"/>
                      <a:pt x="624449" y="261353"/>
                    </a:cubicBezTo>
                    <a:lnTo>
                      <a:pt x="581744" y="261353"/>
                    </a:lnTo>
                    <a:lnTo>
                      <a:pt x="581744" y="212112"/>
                    </a:lnTo>
                    <a:lnTo>
                      <a:pt x="536191" y="212112"/>
                    </a:lnTo>
                    <a:lnTo>
                      <a:pt x="536191" y="165713"/>
                    </a:lnTo>
                    <a:cubicBezTo>
                      <a:pt x="537140" y="163819"/>
                      <a:pt x="539987" y="161925"/>
                      <a:pt x="541885" y="159084"/>
                    </a:cubicBezTo>
                    <a:close/>
                    <a:moveTo>
                      <a:pt x="274264" y="30302"/>
                    </a:moveTo>
                    <a:cubicBezTo>
                      <a:pt x="280907" y="30302"/>
                      <a:pt x="286601" y="35983"/>
                      <a:pt x="286601" y="42612"/>
                    </a:cubicBezTo>
                    <a:cubicBezTo>
                      <a:pt x="286601" y="46400"/>
                      <a:pt x="284703" y="50187"/>
                      <a:pt x="281856" y="52081"/>
                    </a:cubicBezTo>
                    <a:cubicBezTo>
                      <a:pt x="279958" y="51134"/>
                      <a:pt x="277111" y="50187"/>
                      <a:pt x="275213" y="50187"/>
                    </a:cubicBezTo>
                    <a:cubicBezTo>
                      <a:pt x="272366" y="50187"/>
                      <a:pt x="270468" y="51134"/>
                      <a:pt x="268570" y="52081"/>
                    </a:cubicBezTo>
                    <a:cubicBezTo>
                      <a:pt x="265723" y="50187"/>
                      <a:pt x="263825" y="46400"/>
                      <a:pt x="263825" y="42612"/>
                    </a:cubicBezTo>
                    <a:cubicBezTo>
                      <a:pt x="261927" y="35983"/>
                      <a:pt x="267621" y="30302"/>
                      <a:pt x="274264" y="30302"/>
                    </a:cubicBezTo>
                    <a:close/>
                    <a:moveTo>
                      <a:pt x="41756" y="362674"/>
                    </a:moveTo>
                    <a:cubicBezTo>
                      <a:pt x="35113" y="362674"/>
                      <a:pt x="29419" y="356993"/>
                      <a:pt x="29419" y="350364"/>
                    </a:cubicBezTo>
                    <a:cubicBezTo>
                      <a:pt x="29419" y="343736"/>
                      <a:pt x="35113" y="338054"/>
                      <a:pt x="41756" y="338054"/>
                    </a:cubicBezTo>
                    <a:cubicBezTo>
                      <a:pt x="48400" y="338054"/>
                      <a:pt x="54094" y="343736"/>
                      <a:pt x="54094" y="350364"/>
                    </a:cubicBezTo>
                    <a:cubicBezTo>
                      <a:pt x="54094" y="357939"/>
                      <a:pt x="48400" y="362674"/>
                      <a:pt x="41756" y="362674"/>
                    </a:cubicBezTo>
                    <a:close/>
                    <a:moveTo>
                      <a:pt x="41756" y="533122"/>
                    </a:moveTo>
                    <a:cubicBezTo>
                      <a:pt x="35113" y="533122"/>
                      <a:pt x="29419" y="527440"/>
                      <a:pt x="29419" y="520811"/>
                    </a:cubicBezTo>
                    <a:cubicBezTo>
                      <a:pt x="29419" y="514183"/>
                      <a:pt x="35113" y="508501"/>
                      <a:pt x="41756" y="508501"/>
                    </a:cubicBezTo>
                    <a:cubicBezTo>
                      <a:pt x="48400" y="508501"/>
                      <a:pt x="54094" y="514183"/>
                      <a:pt x="54094" y="520811"/>
                    </a:cubicBezTo>
                    <a:cubicBezTo>
                      <a:pt x="54094" y="527440"/>
                      <a:pt x="48400" y="533122"/>
                      <a:pt x="41756" y="533122"/>
                    </a:cubicBezTo>
                    <a:close/>
                    <a:moveTo>
                      <a:pt x="140454" y="660010"/>
                    </a:moveTo>
                    <a:cubicBezTo>
                      <a:pt x="133811" y="660010"/>
                      <a:pt x="128116" y="654329"/>
                      <a:pt x="128116" y="647700"/>
                    </a:cubicBezTo>
                    <a:cubicBezTo>
                      <a:pt x="128116" y="641072"/>
                      <a:pt x="133811" y="635390"/>
                      <a:pt x="140454" y="635390"/>
                    </a:cubicBezTo>
                    <a:cubicBezTo>
                      <a:pt x="147097" y="635390"/>
                      <a:pt x="152791" y="641072"/>
                      <a:pt x="152791" y="647700"/>
                    </a:cubicBezTo>
                    <a:cubicBezTo>
                      <a:pt x="152791" y="655275"/>
                      <a:pt x="147097" y="660010"/>
                      <a:pt x="140454" y="660010"/>
                    </a:cubicBezTo>
                    <a:close/>
                    <a:moveTo>
                      <a:pt x="645328" y="660010"/>
                    </a:moveTo>
                    <a:cubicBezTo>
                      <a:pt x="638684" y="660010"/>
                      <a:pt x="632990" y="654329"/>
                      <a:pt x="632990" y="647700"/>
                    </a:cubicBezTo>
                    <a:cubicBezTo>
                      <a:pt x="632990" y="641072"/>
                      <a:pt x="638684" y="635390"/>
                      <a:pt x="645328" y="635390"/>
                    </a:cubicBezTo>
                    <a:cubicBezTo>
                      <a:pt x="651971" y="635390"/>
                      <a:pt x="657665" y="641072"/>
                      <a:pt x="657665" y="647700"/>
                    </a:cubicBezTo>
                    <a:cubicBezTo>
                      <a:pt x="656716" y="655275"/>
                      <a:pt x="651971" y="660010"/>
                      <a:pt x="645328" y="660010"/>
                    </a:cubicBezTo>
                    <a:close/>
                    <a:moveTo>
                      <a:pt x="550426" y="536909"/>
                    </a:moveTo>
                    <a:cubicBezTo>
                      <a:pt x="550426" y="546379"/>
                      <a:pt x="542834" y="553954"/>
                      <a:pt x="533344" y="553954"/>
                    </a:cubicBezTo>
                    <a:lnTo>
                      <a:pt x="235355" y="553954"/>
                    </a:lnTo>
                    <a:lnTo>
                      <a:pt x="235355" y="241467"/>
                    </a:lnTo>
                    <a:lnTo>
                      <a:pt x="550426" y="241467"/>
                    </a:lnTo>
                    <a:lnTo>
                      <a:pt x="550426" y="536909"/>
                    </a:lnTo>
                    <a:close/>
                    <a:moveTo>
                      <a:pt x="645328" y="131623"/>
                    </a:moveTo>
                    <a:cubicBezTo>
                      <a:pt x="651971" y="131623"/>
                      <a:pt x="657665" y="137305"/>
                      <a:pt x="657665" y="143933"/>
                    </a:cubicBezTo>
                    <a:cubicBezTo>
                      <a:pt x="657665" y="150562"/>
                      <a:pt x="651971" y="156243"/>
                      <a:pt x="645328" y="156243"/>
                    </a:cubicBezTo>
                    <a:cubicBezTo>
                      <a:pt x="638684" y="156243"/>
                      <a:pt x="632990" y="150562"/>
                      <a:pt x="632990" y="143933"/>
                    </a:cubicBezTo>
                    <a:cubicBezTo>
                      <a:pt x="632990" y="137305"/>
                      <a:pt x="637735" y="131623"/>
                      <a:pt x="645328" y="131623"/>
                    </a:cubicBezTo>
                    <a:close/>
                  </a:path>
                </a:pathLst>
              </a:custGeom>
              <a:grpFill/>
              <a:ln w="94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</p:grpSp>
      <p:grpSp>
        <p:nvGrpSpPr>
          <p:cNvPr id="143" name="Groupe 142">
            <a:extLst>
              <a:ext uri="{FF2B5EF4-FFF2-40B4-BE49-F238E27FC236}">
                <a16:creationId xmlns:a16="http://schemas.microsoft.com/office/drawing/2014/main" id="{DB693E79-8532-5E4A-9F64-EC8DFAED370E}"/>
              </a:ext>
            </a:extLst>
          </p:cNvPr>
          <p:cNvGrpSpPr/>
          <p:nvPr/>
        </p:nvGrpSpPr>
        <p:grpSpPr>
          <a:xfrm>
            <a:off x="7450869" y="3502743"/>
            <a:ext cx="589077" cy="589077"/>
            <a:chOff x="1983279" y="4423071"/>
            <a:chExt cx="653143" cy="653143"/>
          </a:xfrm>
        </p:grpSpPr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9CE08FC7-795D-7B48-84E8-B34CF5C34312}"/>
                </a:ext>
              </a:extLst>
            </p:cNvPr>
            <p:cNvSpPr/>
            <p:nvPr/>
          </p:nvSpPr>
          <p:spPr>
            <a:xfrm>
              <a:off x="1983279" y="4423071"/>
              <a:ext cx="653143" cy="65314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5" name="Groupe 144">
              <a:extLst>
                <a:ext uri="{FF2B5EF4-FFF2-40B4-BE49-F238E27FC236}">
                  <a16:creationId xmlns:a16="http://schemas.microsoft.com/office/drawing/2014/main" id="{E94F035B-F978-D247-AEF2-EDE2B016E8C5}"/>
                </a:ext>
              </a:extLst>
            </p:cNvPr>
            <p:cNvGrpSpPr/>
            <p:nvPr/>
          </p:nvGrpSpPr>
          <p:grpSpPr>
            <a:xfrm>
              <a:off x="2136666" y="4573709"/>
              <a:ext cx="346368" cy="351866"/>
              <a:chOff x="6101131" y="3509429"/>
              <a:chExt cx="600075" cy="609600"/>
            </a:xfrm>
            <a:solidFill>
              <a:schemeClr val="bg1"/>
            </a:solidFill>
          </p:grpSpPr>
          <p:sp>
            <p:nvSpPr>
              <p:cNvPr id="146" name="Forme libre 145">
                <a:extLst>
                  <a:ext uri="{FF2B5EF4-FFF2-40B4-BE49-F238E27FC236}">
                    <a16:creationId xmlns:a16="http://schemas.microsoft.com/office/drawing/2014/main" id="{29D4C86D-ECFB-0344-8E12-8D85488BC67A}"/>
                  </a:ext>
                </a:extLst>
              </p:cNvPr>
              <p:cNvSpPr/>
              <p:nvPr/>
            </p:nvSpPr>
            <p:spPr>
              <a:xfrm>
                <a:off x="6101131" y="3509429"/>
                <a:ext cx="600075" cy="609600"/>
              </a:xfrm>
              <a:custGeom>
                <a:avLst/>
                <a:gdLst>
                  <a:gd name="connsiteX0" fmla="*/ 540839 w 600075"/>
                  <a:gd name="connsiteY0" fmla="*/ 609600 h 609600"/>
                  <a:gd name="connsiteX1" fmla="*/ 68751 w 600075"/>
                  <a:gd name="connsiteY1" fmla="*/ 609600 h 609600"/>
                  <a:gd name="connsiteX2" fmla="*/ 0 w 600075"/>
                  <a:gd name="connsiteY2" fmla="*/ 540839 h 609600"/>
                  <a:gd name="connsiteX3" fmla="*/ 0 w 600075"/>
                  <a:gd name="connsiteY3" fmla="*/ 68761 h 609600"/>
                  <a:gd name="connsiteX4" fmla="*/ 68751 w 600075"/>
                  <a:gd name="connsiteY4" fmla="*/ 0 h 609600"/>
                  <a:gd name="connsiteX5" fmla="*/ 540839 w 600075"/>
                  <a:gd name="connsiteY5" fmla="*/ 0 h 609600"/>
                  <a:gd name="connsiteX6" fmla="*/ 609600 w 600075"/>
                  <a:gd name="connsiteY6" fmla="*/ 68751 h 609600"/>
                  <a:gd name="connsiteX7" fmla="*/ 609600 w 600075"/>
                  <a:gd name="connsiteY7" fmla="*/ 540839 h 609600"/>
                  <a:gd name="connsiteX8" fmla="*/ 540839 w 600075"/>
                  <a:gd name="connsiteY8" fmla="*/ 609600 h 609600"/>
                  <a:gd name="connsiteX9" fmla="*/ 68751 w 600075"/>
                  <a:gd name="connsiteY9" fmla="*/ 28575 h 609600"/>
                  <a:gd name="connsiteX10" fmla="*/ 28575 w 600075"/>
                  <a:gd name="connsiteY10" fmla="*/ 68761 h 609600"/>
                  <a:gd name="connsiteX11" fmla="*/ 28575 w 600075"/>
                  <a:gd name="connsiteY11" fmla="*/ 540839 h 609600"/>
                  <a:gd name="connsiteX12" fmla="*/ 68751 w 600075"/>
                  <a:gd name="connsiteY12" fmla="*/ 581025 h 609600"/>
                  <a:gd name="connsiteX13" fmla="*/ 540839 w 600075"/>
                  <a:gd name="connsiteY13" fmla="*/ 581025 h 609600"/>
                  <a:gd name="connsiteX14" fmla="*/ 581025 w 600075"/>
                  <a:gd name="connsiteY14" fmla="*/ 540839 h 609600"/>
                  <a:gd name="connsiteX15" fmla="*/ 581025 w 600075"/>
                  <a:gd name="connsiteY15" fmla="*/ 68761 h 609600"/>
                  <a:gd name="connsiteX16" fmla="*/ 540839 w 600075"/>
                  <a:gd name="connsiteY16" fmla="*/ 28575 h 609600"/>
                  <a:gd name="connsiteX17" fmla="*/ 68751 w 600075"/>
                  <a:gd name="connsiteY17" fmla="*/ 28575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00075" h="609600">
                    <a:moveTo>
                      <a:pt x="540839" y="609600"/>
                    </a:moveTo>
                    <a:lnTo>
                      <a:pt x="68751" y="609600"/>
                    </a:lnTo>
                    <a:cubicBezTo>
                      <a:pt x="30842" y="609600"/>
                      <a:pt x="0" y="578758"/>
                      <a:pt x="0" y="540839"/>
                    </a:cubicBezTo>
                    <a:lnTo>
                      <a:pt x="0" y="68761"/>
                    </a:lnTo>
                    <a:cubicBezTo>
                      <a:pt x="0" y="30851"/>
                      <a:pt x="30842" y="0"/>
                      <a:pt x="68751" y="0"/>
                    </a:cubicBezTo>
                    <a:lnTo>
                      <a:pt x="540839" y="0"/>
                    </a:lnTo>
                    <a:cubicBezTo>
                      <a:pt x="578749" y="0"/>
                      <a:pt x="609600" y="30842"/>
                      <a:pt x="609600" y="68751"/>
                    </a:cubicBezTo>
                    <a:lnTo>
                      <a:pt x="609600" y="540839"/>
                    </a:lnTo>
                    <a:cubicBezTo>
                      <a:pt x="609600" y="578758"/>
                      <a:pt x="578758" y="609600"/>
                      <a:pt x="540839" y="609600"/>
                    </a:cubicBezTo>
                    <a:close/>
                    <a:moveTo>
                      <a:pt x="68751" y="28575"/>
                    </a:moveTo>
                    <a:cubicBezTo>
                      <a:pt x="46596" y="28575"/>
                      <a:pt x="28575" y="46606"/>
                      <a:pt x="28575" y="68761"/>
                    </a:cubicBezTo>
                    <a:lnTo>
                      <a:pt x="28575" y="540839"/>
                    </a:lnTo>
                    <a:cubicBezTo>
                      <a:pt x="28575" y="562994"/>
                      <a:pt x="46596" y="581025"/>
                      <a:pt x="68751" y="581025"/>
                    </a:cubicBezTo>
                    <a:lnTo>
                      <a:pt x="540839" y="581025"/>
                    </a:lnTo>
                    <a:cubicBezTo>
                      <a:pt x="562994" y="581025"/>
                      <a:pt x="581025" y="562994"/>
                      <a:pt x="581025" y="540839"/>
                    </a:cubicBezTo>
                    <a:lnTo>
                      <a:pt x="581025" y="68761"/>
                    </a:lnTo>
                    <a:cubicBezTo>
                      <a:pt x="581025" y="46606"/>
                      <a:pt x="562994" y="28575"/>
                      <a:pt x="540839" y="28575"/>
                    </a:cubicBezTo>
                    <a:lnTo>
                      <a:pt x="68751" y="2857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47" name="Forme libre 146">
                <a:extLst>
                  <a:ext uri="{FF2B5EF4-FFF2-40B4-BE49-F238E27FC236}">
                    <a16:creationId xmlns:a16="http://schemas.microsoft.com/office/drawing/2014/main" id="{A529D5A7-D1A5-6D4C-8797-4BA520236FCE}"/>
                  </a:ext>
                </a:extLst>
              </p:cNvPr>
              <p:cNvSpPr/>
              <p:nvPr/>
            </p:nvSpPr>
            <p:spPr>
              <a:xfrm>
                <a:off x="6223601" y="3619443"/>
                <a:ext cx="358070" cy="381172"/>
              </a:xfrm>
              <a:custGeom>
                <a:avLst/>
                <a:gdLst>
                  <a:gd name="connsiteX0" fmla="*/ 209769 w 295275"/>
                  <a:gd name="connsiteY0" fmla="*/ 166230 h 314325"/>
                  <a:gd name="connsiteX1" fmla="*/ 206702 w 295275"/>
                  <a:gd name="connsiteY1" fmla="*/ 187014 h 314325"/>
                  <a:gd name="connsiteX2" fmla="*/ 209188 w 295275"/>
                  <a:gd name="connsiteY2" fmla="*/ 199749 h 314325"/>
                  <a:gd name="connsiteX3" fmla="*/ 215941 w 295275"/>
                  <a:gd name="connsiteY3" fmla="*/ 206197 h 314325"/>
                  <a:gd name="connsiteX4" fmla="*/ 225885 w 295275"/>
                  <a:gd name="connsiteY4" fmla="*/ 207988 h 314325"/>
                  <a:gd name="connsiteX5" fmla="*/ 241697 w 295275"/>
                  <a:gd name="connsiteY5" fmla="*/ 202721 h 314325"/>
                  <a:gd name="connsiteX6" fmla="*/ 254708 w 295275"/>
                  <a:gd name="connsiteY6" fmla="*/ 187890 h 314325"/>
                  <a:gd name="connsiteX7" fmla="*/ 263566 w 295275"/>
                  <a:gd name="connsiteY7" fmla="*/ 165230 h 314325"/>
                  <a:gd name="connsiteX8" fmla="*/ 266852 w 295275"/>
                  <a:gd name="connsiteY8" fmla="*/ 136608 h 314325"/>
                  <a:gd name="connsiteX9" fmla="*/ 258794 w 295275"/>
                  <a:gd name="connsiteY9" fmla="*/ 91069 h 314325"/>
                  <a:gd name="connsiteX10" fmla="*/ 236220 w 295275"/>
                  <a:gd name="connsiteY10" fmla="*/ 58169 h 314325"/>
                  <a:gd name="connsiteX11" fmla="*/ 201720 w 295275"/>
                  <a:gd name="connsiteY11" fmla="*/ 38281 h 314325"/>
                  <a:gd name="connsiteX12" fmla="*/ 157877 w 295275"/>
                  <a:gd name="connsiteY12" fmla="*/ 31613 h 314325"/>
                  <a:gd name="connsiteX13" fmla="*/ 109366 w 295275"/>
                  <a:gd name="connsiteY13" fmla="*/ 41462 h 314325"/>
                  <a:gd name="connsiteX14" fmla="*/ 70695 w 295275"/>
                  <a:gd name="connsiteY14" fmla="*/ 68399 h 314325"/>
                  <a:gd name="connsiteX15" fmla="*/ 45044 w 295275"/>
                  <a:gd name="connsiteY15" fmla="*/ 108766 h 314325"/>
                  <a:gd name="connsiteX16" fmla="*/ 35795 w 295275"/>
                  <a:gd name="connsiteY16" fmla="*/ 158867 h 314325"/>
                  <a:gd name="connsiteX17" fmla="*/ 45930 w 295275"/>
                  <a:gd name="connsiteY17" fmla="*/ 216237 h 314325"/>
                  <a:gd name="connsiteX18" fmla="*/ 73762 w 295275"/>
                  <a:gd name="connsiteY18" fmla="*/ 257604 h 314325"/>
                  <a:gd name="connsiteX19" fmla="*/ 115424 w 295275"/>
                  <a:gd name="connsiteY19" fmla="*/ 282540 h 314325"/>
                  <a:gd name="connsiteX20" fmla="*/ 167211 w 295275"/>
                  <a:gd name="connsiteY20" fmla="*/ 290894 h 314325"/>
                  <a:gd name="connsiteX21" fmla="*/ 195853 w 295275"/>
                  <a:gd name="connsiteY21" fmla="*/ 289208 h 314325"/>
                  <a:gd name="connsiteX22" fmla="*/ 220313 w 295275"/>
                  <a:gd name="connsiteY22" fmla="*/ 284636 h 314325"/>
                  <a:gd name="connsiteX23" fmla="*/ 240592 w 295275"/>
                  <a:gd name="connsiteY23" fmla="*/ 278082 h 314325"/>
                  <a:gd name="connsiteX24" fmla="*/ 256899 w 295275"/>
                  <a:gd name="connsiteY24" fmla="*/ 270234 h 314325"/>
                  <a:gd name="connsiteX25" fmla="*/ 266043 w 295275"/>
                  <a:gd name="connsiteY25" fmla="*/ 268443 h 314325"/>
                  <a:gd name="connsiteX26" fmla="*/ 271805 w 295275"/>
                  <a:gd name="connsiteY26" fmla="*/ 274396 h 314325"/>
                  <a:gd name="connsiteX27" fmla="*/ 278568 w 295275"/>
                  <a:gd name="connsiteY27" fmla="*/ 292113 h 314325"/>
                  <a:gd name="connsiteX28" fmla="*/ 230257 w 295275"/>
                  <a:gd name="connsiteY28" fmla="*/ 314173 h 314325"/>
                  <a:gd name="connsiteX29" fmla="*/ 167211 w 295275"/>
                  <a:gd name="connsiteY29" fmla="*/ 322717 h 314325"/>
                  <a:gd name="connsiteX30" fmla="*/ 100613 w 295275"/>
                  <a:gd name="connsiteY30" fmla="*/ 311391 h 314325"/>
                  <a:gd name="connsiteX31" fmla="*/ 47625 w 295275"/>
                  <a:gd name="connsiteY31" fmla="*/ 278883 h 314325"/>
                  <a:gd name="connsiteX32" fmla="*/ 12621 w 295275"/>
                  <a:gd name="connsiteY32" fmla="*/ 227276 h 314325"/>
                  <a:gd name="connsiteX33" fmla="*/ 0 w 295275"/>
                  <a:gd name="connsiteY33" fmla="*/ 158867 h 314325"/>
                  <a:gd name="connsiteX34" fmla="*/ 5467 w 295275"/>
                  <a:gd name="connsiteY34" fmla="*/ 117510 h 314325"/>
                  <a:gd name="connsiteX35" fmla="*/ 21079 w 295275"/>
                  <a:gd name="connsiteY35" fmla="*/ 79829 h 314325"/>
                  <a:gd name="connsiteX36" fmla="*/ 45539 w 295275"/>
                  <a:gd name="connsiteY36" fmla="*/ 47511 h 314325"/>
                  <a:gd name="connsiteX37" fmla="*/ 77353 w 295275"/>
                  <a:gd name="connsiteY37" fmla="*/ 22269 h 314325"/>
                  <a:gd name="connsiteX38" fmla="*/ 115233 w 295275"/>
                  <a:gd name="connsiteY38" fmla="*/ 5858 h 314325"/>
                  <a:gd name="connsiteX39" fmla="*/ 157886 w 295275"/>
                  <a:gd name="connsiteY39" fmla="*/ 0 h 314325"/>
                  <a:gd name="connsiteX40" fmla="*/ 212065 w 295275"/>
                  <a:gd name="connsiteY40" fmla="*/ 9439 h 314325"/>
                  <a:gd name="connsiteX41" fmla="*/ 258004 w 295275"/>
                  <a:gd name="connsiteY41" fmla="*/ 36481 h 314325"/>
                  <a:gd name="connsiteX42" fmla="*/ 289912 w 295275"/>
                  <a:gd name="connsiteY42" fmla="*/ 79439 h 314325"/>
                  <a:gd name="connsiteX43" fmla="*/ 301847 w 295275"/>
                  <a:gd name="connsiteY43" fmla="*/ 136608 h 314325"/>
                  <a:gd name="connsiteX44" fmla="*/ 295580 w 295275"/>
                  <a:gd name="connsiteY44" fmla="*/ 176470 h 314325"/>
                  <a:gd name="connsiteX45" fmla="*/ 278082 w 295275"/>
                  <a:gd name="connsiteY45" fmla="*/ 208788 h 314325"/>
                  <a:gd name="connsiteX46" fmla="*/ 251641 w 295275"/>
                  <a:gd name="connsiteY46" fmla="*/ 230362 h 314325"/>
                  <a:gd name="connsiteX47" fmla="*/ 218532 w 295275"/>
                  <a:gd name="connsiteY47" fmla="*/ 238220 h 314325"/>
                  <a:gd name="connsiteX48" fmla="*/ 194281 w 295275"/>
                  <a:gd name="connsiteY48" fmla="*/ 231848 h 314325"/>
                  <a:gd name="connsiteX49" fmla="*/ 179765 w 295275"/>
                  <a:gd name="connsiteY49" fmla="*/ 211379 h 314325"/>
                  <a:gd name="connsiteX50" fmla="*/ 154915 w 295275"/>
                  <a:gd name="connsiteY50" fmla="*/ 231848 h 314325"/>
                  <a:gd name="connsiteX51" fmla="*/ 126473 w 295275"/>
                  <a:gd name="connsiteY51" fmla="*/ 238020 h 314325"/>
                  <a:gd name="connsiteX52" fmla="*/ 104708 w 295275"/>
                  <a:gd name="connsiteY52" fmla="*/ 233639 h 314325"/>
                  <a:gd name="connsiteX53" fmla="*/ 89192 w 295275"/>
                  <a:gd name="connsiteY53" fmla="*/ 221618 h 314325"/>
                  <a:gd name="connsiteX54" fmla="*/ 79858 w 295275"/>
                  <a:gd name="connsiteY54" fmla="*/ 203521 h 314325"/>
                  <a:gd name="connsiteX55" fmla="*/ 76771 w 295275"/>
                  <a:gd name="connsiteY55" fmla="*/ 180746 h 314325"/>
                  <a:gd name="connsiteX56" fmla="*/ 79658 w 295275"/>
                  <a:gd name="connsiteY56" fmla="*/ 157782 h 314325"/>
                  <a:gd name="connsiteX57" fmla="*/ 88306 w 295275"/>
                  <a:gd name="connsiteY57" fmla="*/ 135312 h 314325"/>
                  <a:gd name="connsiteX58" fmla="*/ 102718 w 295275"/>
                  <a:gd name="connsiteY58" fmla="*/ 115033 h 314325"/>
                  <a:gd name="connsiteX59" fmla="*/ 122996 w 295275"/>
                  <a:gd name="connsiteY59" fmla="*/ 98536 h 314325"/>
                  <a:gd name="connsiteX60" fmla="*/ 149247 w 295275"/>
                  <a:gd name="connsiteY60" fmla="*/ 87401 h 314325"/>
                  <a:gd name="connsiteX61" fmla="*/ 181375 w 295275"/>
                  <a:gd name="connsiteY61" fmla="*/ 83315 h 314325"/>
                  <a:gd name="connsiteX62" fmla="*/ 207807 w 295275"/>
                  <a:gd name="connsiteY62" fmla="*/ 85706 h 314325"/>
                  <a:gd name="connsiteX63" fmla="*/ 228876 w 295275"/>
                  <a:gd name="connsiteY63" fmla="*/ 92469 h 314325"/>
                  <a:gd name="connsiteX64" fmla="*/ 209769 w 295275"/>
                  <a:gd name="connsiteY64" fmla="*/ 166230 h 314325"/>
                  <a:gd name="connsiteX65" fmla="*/ 186500 w 295275"/>
                  <a:gd name="connsiteY65" fmla="*/ 115329 h 314325"/>
                  <a:gd name="connsiteX66" fmla="*/ 173384 w 295275"/>
                  <a:gd name="connsiteY66" fmla="*/ 114138 h 314325"/>
                  <a:gd name="connsiteX67" fmla="*/ 150314 w 295275"/>
                  <a:gd name="connsiteY67" fmla="*/ 119501 h 314325"/>
                  <a:gd name="connsiteX68" fmla="*/ 131712 w 295275"/>
                  <a:gd name="connsiteY68" fmla="*/ 134007 h 314325"/>
                  <a:gd name="connsiteX69" fmla="*/ 119282 w 295275"/>
                  <a:gd name="connsiteY69" fmla="*/ 154981 h 314325"/>
                  <a:gd name="connsiteX70" fmla="*/ 114710 w 295275"/>
                  <a:gd name="connsiteY70" fmla="*/ 179537 h 314325"/>
                  <a:gd name="connsiteX71" fmla="*/ 120177 w 295275"/>
                  <a:gd name="connsiteY71" fmla="*/ 199320 h 314325"/>
                  <a:gd name="connsiteX72" fmla="*/ 136188 w 295275"/>
                  <a:gd name="connsiteY72" fmla="*/ 206397 h 314325"/>
                  <a:gd name="connsiteX73" fmla="*/ 146637 w 295275"/>
                  <a:gd name="connsiteY73" fmla="*/ 204797 h 314325"/>
                  <a:gd name="connsiteX74" fmla="*/ 156677 w 295275"/>
                  <a:gd name="connsiteY74" fmla="*/ 199120 h 314325"/>
                  <a:gd name="connsiteX75" fmla="*/ 165421 w 295275"/>
                  <a:gd name="connsiteY75" fmla="*/ 188290 h 314325"/>
                  <a:gd name="connsiteX76" fmla="*/ 171983 w 295275"/>
                  <a:gd name="connsiteY76" fmla="*/ 171383 h 314325"/>
                  <a:gd name="connsiteX77" fmla="*/ 186500 w 295275"/>
                  <a:gd name="connsiteY77" fmla="*/ 115329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295275" h="314325">
                    <a:moveTo>
                      <a:pt x="209769" y="166230"/>
                    </a:moveTo>
                    <a:cubicBezTo>
                      <a:pt x="207645" y="174717"/>
                      <a:pt x="206626" y="181642"/>
                      <a:pt x="206702" y="187014"/>
                    </a:cubicBezTo>
                    <a:cubicBezTo>
                      <a:pt x="206769" y="192386"/>
                      <a:pt x="207588" y="196644"/>
                      <a:pt x="209188" y="199749"/>
                    </a:cubicBezTo>
                    <a:cubicBezTo>
                      <a:pt x="210769" y="202854"/>
                      <a:pt x="213027" y="205016"/>
                      <a:pt x="215941" y="206197"/>
                    </a:cubicBezTo>
                    <a:cubicBezTo>
                      <a:pt x="218856" y="207407"/>
                      <a:pt x="222171" y="207988"/>
                      <a:pt x="225885" y="207988"/>
                    </a:cubicBezTo>
                    <a:cubicBezTo>
                      <a:pt x="231448" y="207988"/>
                      <a:pt x="236715" y="206235"/>
                      <a:pt x="241697" y="202721"/>
                    </a:cubicBezTo>
                    <a:cubicBezTo>
                      <a:pt x="246659" y="199206"/>
                      <a:pt x="251003" y="194262"/>
                      <a:pt x="254708" y="187890"/>
                    </a:cubicBezTo>
                    <a:cubicBezTo>
                      <a:pt x="258432" y="181537"/>
                      <a:pt x="261376" y="173974"/>
                      <a:pt x="263566" y="165230"/>
                    </a:cubicBezTo>
                    <a:cubicBezTo>
                      <a:pt x="265757" y="156486"/>
                      <a:pt x="266852" y="146933"/>
                      <a:pt x="266852" y="136608"/>
                    </a:cubicBezTo>
                    <a:cubicBezTo>
                      <a:pt x="266852" y="119367"/>
                      <a:pt x="264166" y="104194"/>
                      <a:pt x="258794" y="91069"/>
                    </a:cubicBezTo>
                    <a:cubicBezTo>
                      <a:pt x="253432" y="77953"/>
                      <a:pt x="245897" y="66980"/>
                      <a:pt x="236220" y="58169"/>
                    </a:cubicBezTo>
                    <a:cubicBezTo>
                      <a:pt x="226552" y="49349"/>
                      <a:pt x="215055" y="42720"/>
                      <a:pt x="201720" y="38281"/>
                    </a:cubicBezTo>
                    <a:cubicBezTo>
                      <a:pt x="188414" y="33833"/>
                      <a:pt x="173793" y="31613"/>
                      <a:pt x="157877" y="31613"/>
                    </a:cubicBezTo>
                    <a:cubicBezTo>
                      <a:pt x="140379" y="31613"/>
                      <a:pt x="124206" y="34909"/>
                      <a:pt x="109366" y="41462"/>
                    </a:cubicBezTo>
                    <a:cubicBezTo>
                      <a:pt x="94507" y="48016"/>
                      <a:pt x="81620" y="57007"/>
                      <a:pt x="70695" y="68399"/>
                    </a:cubicBezTo>
                    <a:cubicBezTo>
                      <a:pt x="59760" y="79800"/>
                      <a:pt x="51197" y="93250"/>
                      <a:pt x="45044" y="108766"/>
                    </a:cubicBezTo>
                    <a:cubicBezTo>
                      <a:pt x="38881" y="124273"/>
                      <a:pt x="35795" y="140980"/>
                      <a:pt x="35795" y="158867"/>
                    </a:cubicBezTo>
                    <a:cubicBezTo>
                      <a:pt x="35795" y="180613"/>
                      <a:pt x="39167" y="199739"/>
                      <a:pt x="45930" y="216237"/>
                    </a:cubicBezTo>
                    <a:cubicBezTo>
                      <a:pt x="52692" y="232743"/>
                      <a:pt x="61979" y="246536"/>
                      <a:pt x="73762" y="257604"/>
                    </a:cubicBezTo>
                    <a:cubicBezTo>
                      <a:pt x="85563" y="268672"/>
                      <a:pt x="99441" y="276977"/>
                      <a:pt x="115424" y="282540"/>
                    </a:cubicBezTo>
                    <a:cubicBezTo>
                      <a:pt x="131397" y="288112"/>
                      <a:pt x="148666" y="290894"/>
                      <a:pt x="167211" y="290894"/>
                    </a:cubicBezTo>
                    <a:cubicBezTo>
                      <a:pt x="177413" y="290894"/>
                      <a:pt x="186976" y="290322"/>
                      <a:pt x="195853" y="289208"/>
                    </a:cubicBezTo>
                    <a:cubicBezTo>
                      <a:pt x="204740" y="288084"/>
                      <a:pt x="212893" y="286560"/>
                      <a:pt x="220313" y="284636"/>
                    </a:cubicBezTo>
                    <a:cubicBezTo>
                      <a:pt x="227724" y="282721"/>
                      <a:pt x="234477" y="280530"/>
                      <a:pt x="240592" y="278082"/>
                    </a:cubicBezTo>
                    <a:cubicBezTo>
                      <a:pt x="246688" y="275625"/>
                      <a:pt x="252127" y="273015"/>
                      <a:pt x="256899" y="270234"/>
                    </a:cubicBezTo>
                    <a:cubicBezTo>
                      <a:pt x="260337" y="268243"/>
                      <a:pt x="263385" y="267643"/>
                      <a:pt x="266043" y="268443"/>
                    </a:cubicBezTo>
                    <a:cubicBezTo>
                      <a:pt x="268691" y="269243"/>
                      <a:pt x="270605" y="271224"/>
                      <a:pt x="271805" y="274396"/>
                    </a:cubicBezTo>
                    <a:lnTo>
                      <a:pt x="278568" y="292113"/>
                    </a:lnTo>
                    <a:cubicBezTo>
                      <a:pt x="264776" y="301104"/>
                      <a:pt x="248679" y="308467"/>
                      <a:pt x="230257" y="314173"/>
                    </a:cubicBezTo>
                    <a:cubicBezTo>
                      <a:pt x="211826" y="319878"/>
                      <a:pt x="190814" y="322717"/>
                      <a:pt x="167211" y="322717"/>
                    </a:cubicBezTo>
                    <a:cubicBezTo>
                      <a:pt x="143218" y="322717"/>
                      <a:pt x="121015" y="318945"/>
                      <a:pt x="100613" y="311391"/>
                    </a:cubicBezTo>
                    <a:cubicBezTo>
                      <a:pt x="80191" y="303819"/>
                      <a:pt x="62532" y="292989"/>
                      <a:pt x="47625" y="278883"/>
                    </a:cubicBezTo>
                    <a:cubicBezTo>
                      <a:pt x="32709" y="264757"/>
                      <a:pt x="21041" y="247555"/>
                      <a:pt x="12621" y="227276"/>
                    </a:cubicBezTo>
                    <a:cubicBezTo>
                      <a:pt x="4210" y="206988"/>
                      <a:pt x="0" y="184204"/>
                      <a:pt x="0" y="158867"/>
                    </a:cubicBezTo>
                    <a:cubicBezTo>
                      <a:pt x="0" y="144694"/>
                      <a:pt x="1819" y="130902"/>
                      <a:pt x="5467" y="117510"/>
                    </a:cubicBezTo>
                    <a:cubicBezTo>
                      <a:pt x="9115" y="104127"/>
                      <a:pt x="14316" y="91564"/>
                      <a:pt x="21079" y="79829"/>
                    </a:cubicBezTo>
                    <a:cubicBezTo>
                      <a:pt x="27842" y="68104"/>
                      <a:pt x="35985" y="57331"/>
                      <a:pt x="45539" y="47511"/>
                    </a:cubicBezTo>
                    <a:cubicBezTo>
                      <a:pt x="55083" y="37709"/>
                      <a:pt x="65684" y="29299"/>
                      <a:pt x="77353" y="22269"/>
                    </a:cubicBezTo>
                    <a:cubicBezTo>
                      <a:pt x="89011" y="15240"/>
                      <a:pt x="101641" y="9773"/>
                      <a:pt x="115233" y="5858"/>
                    </a:cubicBezTo>
                    <a:cubicBezTo>
                      <a:pt x="128826" y="1953"/>
                      <a:pt x="143037" y="0"/>
                      <a:pt x="157886" y="0"/>
                    </a:cubicBezTo>
                    <a:cubicBezTo>
                      <a:pt x="176717" y="0"/>
                      <a:pt x="194777" y="3143"/>
                      <a:pt x="212065" y="9439"/>
                    </a:cubicBezTo>
                    <a:cubicBezTo>
                      <a:pt x="229352" y="15735"/>
                      <a:pt x="244678" y="24746"/>
                      <a:pt x="258004" y="36481"/>
                    </a:cubicBezTo>
                    <a:cubicBezTo>
                      <a:pt x="271320" y="48206"/>
                      <a:pt x="281959" y="62532"/>
                      <a:pt x="289912" y="79439"/>
                    </a:cubicBezTo>
                    <a:cubicBezTo>
                      <a:pt x="297866" y="96345"/>
                      <a:pt x="301847" y="115395"/>
                      <a:pt x="301847" y="136608"/>
                    </a:cubicBezTo>
                    <a:cubicBezTo>
                      <a:pt x="301847" y="150781"/>
                      <a:pt x="299761" y="164078"/>
                      <a:pt x="295580" y="176470"/>
                    </a:cubicBezTo>
                    <a:cubicBezTo>
                      <a:pt x="291408" y="188871"/>
                      <a:pt x="285579" y="199634"/>
                      <a:pt x="278082" y="208788"/>
                    </a:cubicBezTo>
                    <a:cubicBezTo>
                      <a:pt x="270596" y="217932"/>
                      <a:pt x="261776" y="225123"/>
                      <a:pt x="251641" y="230362"/>
                    </a:cubicBezTo>
                    <a:cubicBezTo>
                      <a:pt x="241506" y="235610"/>
                      <a:pt x="230467" y="238220"/>
                      <a:pt x="218532" y="238220"/>
                    </a:cubicBezTo>
                    <a:cubicBezTo>
                      <a:pt x="209388" y="238220"/>
                      <a:pt x="201292" y="236096"/>
                      <a:pt x="194281" y="231848"/>
                    </a:cubicBezTo>
                    <a:cubicBezTo>
                      <a:pt x="187252" y="227628"/>
                      <a:pt x="182413" y="220780"/>
                      <a:pt x="179765" y="211379"/>
                    </a:cubicBezTo>
                    <a:cubicBezTo>
                      <a:pt x="171936" y="220913"/>
                      <a:pt x="163659" y="227762"/>
                      <a:pt x="154915" y="231848"/>
                    </a:cubicBezTo>
                    <a:cubicBezTo>
                      <a:pt x="146161" y="235972"/>
                      <a:pt x="136684" y="238020"/>
                      <a:pt x="126473" y="238020"/>
                    </a:cubicBezTo>
                    <a:cubicBezTo>
                      <a:pt x="118129" y="238020"/>
                      <a:pt x="110861" y="236553"/>
                      <a:pt x="104708" y="233639"/>
                    </a:cubicBezTo>
                    <a:cubicBezTo>
                      <a:pt x="98536" y="230724"/>
                      <a:pt x="93374" y="226705"/>
                      <a:pt x="89192" y="221618"/>
                    </a:cubicBezTo>
                    <a:cubicBezTo>
                      <a:pt x="85020" y="216503"/>
                      <a:pt x="81896" y="210464"/>
                      <a:pt x="79858" y="203521"/>
                    </a:cubicBezTo>
                    <a:cubicBezTo>
                      <a:pt x="77800" y="196558"/>
                      <a:pt x="76771" y="188976"/>
                      <a:pt x="76771" y="180746"/>
                    </a:cubicBezTo>
                    <a:cubicBezTo>
                      <a:pt x="76771" y="173184"/>
                      <a:pt x="77734" y="165525"/>
                      <a:pt x="79658" y="157782"/>
                    </a:cubicBezTo>
                    <a:cubicBezTo>
                      <a:pt x="81572" y="150028"/>
                      <a:pt x="84458" y="142542"/>
                      <a:pt x="88306" y="135312"/>
                    </a:cubicBezTo>
                    <a:cubicBezTo>
                      <a:pt x="92145" y="128092"/>
                      <a:pt x="96955" y="121329"/>
                      <a:pt x="102718" y="115033"/>
                    </a:cubicBezTo>
                    <a:cubicBezTo>
                      <a:pt x="108490" y="108737"/>
                      <a:pt x="115243" y="103241"/>
                      <a:pt x="122996" y="98536"/>
                    </a:cubicBezTo>
                    <a:cubicBezTo>
                      <a:pt x="130750" y="93831"/>
                      <a:pt x="139513" y="90116"/>
                      <a:pt x="149247" y="87401"/>
                    </a:cubicBezTo>
                    <a:cubicBezTo>
                      <a:pt x="158991" y="84687"/>
                      <a:pt x="169697" y="83315"/>
                      <a:pt x="181375" y="83315"/>
                    </a:cubicBezTo>
                    <a:cubicBezTo>
                      <a:pt x="191710" y="83315"/>
                      <a:pt x="200520" y="84115"/>
                      <a:pt x="207807" y="85706"/>
                    </a:cubicBezTo>
                    <a:cubicBezTo>
                      <a:pt x="215094" y="87297"/>
                      <a:pt x="222123" y="89545"/>
                      <a:pt x="228876" y="92469"/>
                    </a:cubicBezTo>
                    <a:lnTo>
                      <a:pt x="209769" y="166230"/>
                    </a:lnTo>
                    <a:close/>
                    <a:moveTo>
                      <a:pt x="186500" y="115329"/>
                    </a:moveTo>
                    <a:cubicBezTo>
                      <a:pt x="182261" y="114538"/>
                      <a:pt x="177889" y="114138"/>
                      <a:pt x="173384" y="114138"/>
                    </a:cubicBezTo>
                    <a:cubicBezTo>
                      <a:pt x="165163" y="114138"/>
                      <a:pt x="157477" y="115929"/>
                      <a:pt x="150314" y="119501"/>
                    </a:cubicBezTo>
                    <a:cubicBezTo>
                      <a:pt x="143151" y="123073"/>
                      <a:pt x="136960" y="127921"/>
                      <a:pt x="131712" y="134007"/>
                    </a:cubicBezTo>
                    <a:cubicBezTo>
                      <a:pt x="126482" y="140113"/>
                      <a:pt x="122339" y="147104"/>
                      <a:pt x="119282" y="154981"/>
                    </a:cubicBezTo>
                    <a:cubicBezTo>
                      <a:pt x="116234" y="162878"/>
                      <a:pt x="114710" y="171059"/>
                      <a:pt x="114710" y="179537"/>
                    </a:cubicBezTo>
                    <a:cubicBezTo>
                      <a:pt x="114710" y="188043"/>
                      <a:pt x="116529" y="194615"/>
                      <a:pt x="120177" y="199320"/>
                    </a:cubicBezTo>
                    <a:cubicBezTo>
                      <a:pt x="123825" y="204045"/>
                      <a:pt x="129159" y="206397"/>
                      <a:pt x="136188" y="206397"/>
                    </a:cubicBezTo>
                    <a:cubicBezTo>
                      <a:pt x="139627" y="206397"/>
                      <a:pt x="143123" y="205854"/>
                      <a:pt x="146637" y="204797"/>
                    </a:cubicBezTo>
                    <a:cubicBezTo>
                      <a:pt x="150143" y="203740"/>
                      <a:pt x="153495" y="201835"/>
                      <a:pt x="156677" y="199120"/>
                    </a:cubicBezTo>
                    <a:cubicBezTo>
                      <a:pt x="159849" y="196406"/>
                      <a:pt x="162782" y="192796"/>
                      <a:pt x="165421" y="188290"/>
                    </a:cubicBezTo>
                    <a:cubicBezTo>
                      <a:pt x="168069" y="183775"/>
                      <a:pt x="170259" y="178146"/>
                      <a:pt x="171983" y="171383"/>
                    </a:cubicBezTo>
                    <a:lnTo>
                      <a:pt x="186500" y="11532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grpSp>
        <p:nvGrpSpPr>
          <p:cNvPr id="148" name="Groupe 147">
            <a:extLst>
              <a:ext uri="{FF2B5EF4-FFF2-40B4-BE49-F238E27FC236}">
                <a16:creationId xmlns:a16="http://schemas.microsoft.com/office/drawing/2014/main" id="{89F8E498-3175-5B44-B220-2D38F11F576E}"/>
              </a:ext>
            </a:extLst>
          </p:cNvPr>
          <p:cNvGrpSpPr/>
          <p:nvPr/>
        </p:nvGrpSpPr>
        <p:grpSpPr>
          <a:xfrm>
            <a:off x="9477201" y="3481120"/>
            <a:ext cx="589077" cy="589077"/>
            <a:chOff x="1983279" y="5191697"/>
            <a:chExt cx="653143" cy="653143"/>
          </a:xfrm>
        </p:grpSpPr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B9D904B1-F141-BC49-8C90-6CCA3BC287D7}"/>
                </a:ext>
              </a:extLst>
            </p:cNvPr>
            <p:cNvSpPr/>
            <p:nvPr/>
          </p:nvSpPr>
          <p:spPr>
            <a:xfrm>
              <a:off x="1983279" y="5191697"/>
              <a:ext cx="653143" cy="65314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50" name="Graphique 149" descr="Feuille">
              <a:extLst>
                <a:ext uri="{FF2B5EF4-FFF2-40B4-BE49-F238E27FC236}">
                  <a16:creationId xmlns:a16="http://schemas.microsoft.com/office/drawing/2014/main" id="{881F7FA8-6021-9D41-852B-DB473042F8ED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87014" y="5291862"/>
              <a:ext cx="461834" cy="461834"/>
            </a:xfrm>
            <a:prstGeom prst="rect">
              <a:avLst/>
            </a:prstGeom>
          </p:spPr>
        </p:pic>
      </p:grpSp>
      <p:sp>
        <p:nvSpPr>
          <p:cNvPr id="46" name="Espace réservé du contenu 2">
            <a:extLst>
              <a:ext uri="{FF2B5EF4-FFF2-40B4-BE49-F238E27FC236}">
                <a16:creationId xmlns:a16="http://schemas.microsoft.com/office/drawing/2014/main" id="{603C7B31-5DB5-A94F-9332-128708579572}"/>
              </a:ext>
            </a:extLst>
          </p:cNvPr>
          <p:cNvSpPr txBox="1">
            <a:spLocks/>
          </p:cNvSpPr>
          <p:nvPr/>
        </p:nvSpPr>
        <p:spPr>
          <a:xfrm>
            <a:off x="2387351" y="4144893"/>
            <a:ext cx="1500575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defRPr/>
            </a:pPr>
            <a:r>
              <a:rPr lang="fr-FR" sz="1400" b="1" dirty="0">
                <a:solidFill>
                  <a:schemeClr val="tx2"/>
                </a:solidFill>
                <a:latin typeface="Arial" panose="020B0604020202020204"/>
              </a:rPr>
              <a:t>Un secteur </a:t>
            </a:r>
            <a:br>
              <a:rPr lang="fr-FR" sz="1400" b="1" dirty="0">
                <a:solidFill>
                  <a:schemeClr val="tx2"/>
                </a:solidFill>
                <a:latin typeface="Arial" panose="020B0604020202020204"/>
              </a:rPr>
            </a:br>
            <a:r>
              <a:rPr lang="fr-FR" sz="1400" b="1" dirty="0">
                <a:solidFill>
                  <a:schemeClr val="tx2"/>
                </a:solidFill>
                <a:latin typeface="Arial" panose="020B0604020202020204"/>
              </a:rPr>
              <a:t>centré </a:t>
            </a:r>
            <a:br>
              <a:rPr lang="fr-FR" sz="1400" b="1" dirty="0">
                <a:solidFill>
                  <a:schemeClr val="tx2"/>
                </a:solidFill>
                <a:latin typeface="Arial" panose="020B0604020202020204"/>
              </a:rPr>
            </a:br>
            <a:r>
              <a:rPr lang="fr-FR" sz="1400" b="1" dirty="0">
                <a:solidFill>
                  <a:schemeClr val="tx2"/>
                </a:solidFill>
                <a:latin typeface="Arial" panose="020B0604020202020204"/>
              </a:rPr>
              <a:t>sur la demande </a:t>
            </a:r>
            <a:br>
              <a:rPr lang="fr-FR" sz="1400" b="1" dirty="0">
                <a:solidFill>
                  <a:schemeClr val="tx2"/>
                </a:solidFill>
                <a:latin typeface="Arial" panose="020B0604020202020204"/>
              </a:rPr>
            </a:br>
            <a:r>
              <a:rPr lang="fr-FR" sz="1400" b="1" dirty="0">
                <a:solidFill>
                  <a:schemeClr val="tx2"/>
                </a:solidFill>
                <a:latin typeface="Arial" panose="020B0604020202020204"/>
              </a:rPr>
              <a:t>et l’exigence </a:t>
            </a:r>
            <a:br>
              <a:rPr lang="fr-FR" sz="1400" b="1" dirty="0">
                <a:solidFill>
                  <a:schemeClr val="tx2"/>
                </a:solidFill>
                <a:latin typeface="Arial" panose="020B0604020202020204"/>
              </a:rPr>
            </a:br>
            <a:r>
              <a:rPr lang="fr-FR" sz="1400" b="1" dirty="0">
                <a:solidFill>
                  <a:schemeClr val="tx2"/>
                </a:solidFill>
                <a:latin typeface="Arial" panose="020B0604020202020204"/>
              </a:rPr>
              <a:t>du client</a:t>
            </a:r>
            <a:endParaRPr lang="fr-FR" sz="1100" dirty="0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51" name="Espace réservé du contenu 2">
            <a:extLst>
              <a:ext uri="{FF2B5EF4-FFF2-40B4-BE49-F238E27FC236}">
                <a16:creationId xmlns:a16="http://schemas.microsoft.com/office/drawing/2014/main" id="{E8A17EF4-C202-034E-9D02-1926D61F515B}"/>
              </a:ext>
            </a:extLst>
          </p:cNvPr>
          <p:cNvSpPr txBox="1">
            <a:spLocks/>
          </p:cNvSpPr>
          <p:nvPr/>
        </p:nvSpPr>
        <p:spPr>
          <a:xfrm>
            <a:off x="4635824" y="4310083"/>
            <a:ext cx="1264655" cy="34939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80000"/>
              </a:lnSpc>
              <a:defRPr/>
            </a:pPr>
            <a:r>
              <a:rPr lang="fr-FR" sz="1400" b="1" dirty="0">
                <a:solidFill>
                  <a:schemeClr val="tx2"/>
                </a:solidFill>
              </a:rPr>
              <a:t>Nouvelles technologies</a:t>
            </a:r>
            <a:endParaRPr lang="fr-FR" sz="1100" dirty="0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89" name="Espace réservé du contenu 2">
            <a:extLst>
              <a:ext uri="{FF2B5EF4-FFF2-40B4-BE49-F238E27FC236}">
                <a16:creationId xmlns:a16="http://schemas.microsoft.com/office/drawing/2014/main" id="{9B9F1EA8-3C3A-7846-956B-228BDA1D0BC4}"/>
              </a:ext>
            </a:extLst>
          </p:cNvPr>
          <p:cNvSpPr txBox="1">
            <a:spLocks/>
          </p:cNvSpPr>
          <p:nvPr/>
        </p:nvSpPr>
        <p:spPr>
          <a:xfrm>
            <a:off x="6688019" y="4198686"/>
            <a:ext cx="1286246" cy="68942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80000"/>
              </a:lnSpc>
              <a:defRPr/>
            </a:pPr>
            <a:r>
              <a:rPr lang="fr-FR" sz="1400" b="1" dirty="0">
                <a:solidFill>
                  <a:schemeClr val="tx2"/>
                </a:solidFill>
              </a:rPr>
              <a:t>Mobilité </a:t>
            </a:r>
            <a:br>
              <a:rPr lang="fr-FR" sz="1400" b="1" dirty="0">
                <a:solidFill>
                  <a:schemeClr val="tx2"/>
                </a:solidFill>
              </a:rPr>
            </a:br>
            <a:r>
              <a:rPr lang="fr-FR" sz="1400" b="1" dirty="0">
                <a:solidFill>
                  <a:schemeClr val="tx2"/>
                </a:solidFill>
              </a:rPr>
              <a:t>des biens </a:t>
            </a:r>
            <a:br>
              <a:rPr lang="fr-FR" sz="1400" b="1" dirty="0">
                <a:solidFill>
                  <a:schemeClr val="tx2"/>
                </a:solidFill>
              </a:rPr>
            </a:br>
            <a:r>
              <a:rPr lang="fr-FR" sz="1400" b="1" dirty="0">
                <a:solidFill>
                  <a:schemeClr val="tx2"/>
                </a:solidFill>
              </a:rPr>
              <a:t>et des personnes</a:t>
            </a:r>
            <a:endParaRPr lang="fr-FR" sz="1100" dirty="0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106" name="Espace réservé du contenu 2">
            <a:extLst>
              <a:ext uri="{FF2B5EF4-FFF2-40B4-BE49-F238E27FC236}">
                <a16:creationId xmlns:a16="http://schemas.microsoft.com/office/drawing/2014/main" id="{538C9120-B8F4-9745-A111-0715D0186106}"/>
              </a:ext>
            </a:extLst>
          </p:cNvPr>
          <p:cNvSpPr txBox="1">
            <a:spLocks/>
          </p:cNvSpPr>
          <p:nvPr/>
        </p:nvSpPr>
        <p:spPr>
          <a:xfrm>
            <a:off x="8546775" y="4173263"/>
            <a:ext cx="1526212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80000"/>
              </a:lnSpc>
              <a:defRPr/>
            </a:pPr>
            <a:r>
              <a:rPr lang="fr-FR" sz="1400" b="1" dirty="0">
                <a:solidFill>
                  <a:schemeClr val="tx2"/>
                </a:solidFill>
              </a:rPr>
              <a:t>Nouvelles </a:t>
            </a:r>
            <a:br>
              <a:rPr lang="fr-FR" sz="1400" b="1" dirty="0">
                <a:solidFill>
                  <a:schemeClr val="tx2"/>
                </a:solidFill>
              </a:rPr>
            </a:br>
            <a:r>
              <a:rPr lang="fr-FR" sz="1400" b="1" dirty="0">
                <a:solidFill>
                  <a:schemeClr val="tx2"/>
                </a:solidFill>
              </a:rPr>
              <a:t>valeurs sociétales </a:t>
            </a:r>
            <a:br>
              <a:rPr lang="fr-FR" sz="1400" b="1" dirty="0">
                <a:solidFill>
                  <a:schemeClr val="tx2"/>
                </a:solidFill>
              </a:rPr>
            </a:br>
            <a:r>
              <a:rPr lang="fr-FR" sz="1400" b="1" dirty="0">
                <a:solidFill>
                  <a:schemeClr val="tx2"/>
                </a:solidFill>
              </a:rPr>
              <a:t>dont le développement durable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44BDEBC-7018-E44D-9DCC-42C641E32686}"/>
              </a:ext>
            </a:extLst>
          </p:cNvPr>
          <p:cNvSpPr/>
          <p:nvPr/>
        </p:nvSpPr>
        <p:spPr>
          <a:xfrm>
            <a:off x="3626678" y="3165400"/>
            <a:ext cx="6161442" cy="264060"/>
          </a:xfrm>
          <a:custGeom>
            <a:avLst/>
            <a:gdLst>
              <a:gd name="connsiteX0" fmla="*/ 0 w 6155709"/>
              <a:gd name="connsiteY0" fmla="*/ 182239 h 1093413"/>
              <a:gd name="connsiteX1" fmla="*/ 182239 w 6155709"/>
              <a:gd name="connsiteY1" fmla="*/ 0 h 1093413"/>
              <a:gd name="connsiteX2" fmla="*/ 5973470 w 6155709"/>
              <a:gd name="connsiteY2" fmla="*/ 0 h 1093413"/>
              <a:gd name="connsiteX3" fmla="*/ 6155709 w 6155709"/>
              <a:gd name="connsiteY3" fmla="*/ 182239 h 1093413"/>
              <a:gd name="connsiteX4" fmla="*/ 6155709 w 6155709"/>
              <a:gd name="connsiteY4" fmla="*/ 911174 h 1093413"/>
              <a:gd name="connsiteX5" fmla="*/ 5973470 w 6155709"/>
              <a:gd name="connsiteY5" fmla="*/ 1093413 h 1093413"/>
              <a:gd name="connsiteX6" fmla="*/ 182239 w 6155709"/>
              <a:gd name="connsiteY6" fmla="*/ 1093413 h 1093413"/>
              <a:gd name="connsiteX7" fmla="*/ 0 w 6155709"/>
              <a:gd name="connsiteY7" fmla="*/ 911174 h 1093413"/>
              <a:gd name="connsiteX8" fmla="*/ 0 w 6155709"/>
              <a:gd name="connsiteY8" fmla="*/ 182239 h 1093413"/>
              <a:gd name="connsiteX0" fmla="*/ 5733 w 6161442"/>
              <a:gd name="connsiteY0" fmla="*/ 182239 h 1093413"/>
              <a:gd name="connsiteX1" fmla="*/ 187972 w 6161442"/>
              <a:gd name="connsiteY1" fmla="*/ 0 h 1093413"/>
              <a:gd name="connsiteX2" fmla="*/ 5979203 w 6161442"/>
              <a:gd name="connsiteY2" fmla="*/ 0 h 1093413"/>
              <a:gd name="connsiteX3" fmla="*/ 6161442 w 6161442"/>
              <a:gd name="connsiteY3" fmla="*/ 182239 h 1093413"/>
              <a:gd name="connsiteX4" fmla="*/ 6161442 w 6161442"/>
              <a:gd name="connsiteY4" fmla="*/ 911174 h 1093413"/>
              <a:gd name="connsiteX5" fmla="*/ 5979203 w 6161442"/>
              <a:gd name="connsiteY5" fmla="*/ 1093413 h 1093413"/>
              <a:gd name="connsiteX6" fmla="*/ 187972 w 6161442"/>
              <a:gd name="connsiteY6" fmla="*/ 1093413 h 1093413"/>
              <a:gd name="connsiteX7" fmla="*/ 5733 w 6161442"/>
              <a:gd name="connsiteY7" fmla="*/ 911174 h 1093413"/>
              <a:gd name="connsiteX8" fmla="*/ 0 w 6161442"/>
              <a:gd name="connsiteY8" fmla="*/ 257710 h 1093413"/>
              <a:gd name="connsiteX9" fmla="*/ 5733 w 6161442"/>
              <a:gd name="connsiteY9" fmla="*/ 182239 h 1093413"/>
              <a:gd name="connsiteX0" fmla="*/ 5733 w 6161442"/>
              <a:gd name="connsiteY0" fmla="*/ 182239 h 1093413"/>
              <a:gd name="connsiteX1" fmla="*/ 187972 w 6161442"/>
              <a:gd name="connsiteY1" fmla="*/ 0 h 1093413"/>
              <a:gd name="connsiteX2" fmla="*/ 5979203 w 6161442"/>
              <a:gd name="connsiteY2" fmla="*/ 0 h 1093413"/>
              <a:gd name="connsiteX3" fmla="*/ 6161442 w 6161442"/>
              <a:gd name="connsiteY3" fmla="*/ 182239 h 1093413"/>
              <a:gd name="connsiteX4" fmla="*/ 6157844 w 6161442"/>
              <a:gd name="connsiteY4" fmla="*/ 248875 h 1093413"/>
              <a:gd name="connsiteX5" fmla="*/ 6161442 w 6161442"/>
              <a:gd name="connsiteY5" fmla="*/ 911174 h 1093413"/>
              <a:gd name="connsiteX6" fmla="*/ 5979203 w 6161442"/>
              <a:gd name="connsiteY6" fmla="*/ 1093413 h 1093413"/>
              <a:gd name="connsiteX7" fmla="*/ 187972 w 6161442"/>
              <a:gd name="connsiteY7" fmla="*/ 1093413 h 1093413"/>
              <a:gd name="connsiteX8" fmla="*/ 5733 w 6161442"/>
              <a:gd name="connsiteY8" fmla="*/ 911174 h 1093413"/>
              <a:gd name="connsiteX9" fmla="*/ 0 w 6161442"/>
              <a:gd name="connsiteY9" fmla="*/ 257710 h 1093413"/>
              <a:gd name="connsiteX10" fmla="*/ 5733 w 6161442"/>
              <a:gd name="connsiteY10" fmla="*/ 182239 h 1093413"/>
              <a:gd name="connsiteX0" fmla="*/ 6161442 w 6252882"/>
              <a:gd name="connsiteY0" fmla="*/ 911174 h 1093413"/>
              <a:gd name="connsiteX1" fmla="*/ 5979203 w 6252882"/>
              <a:gd name="connsiteY1" fmla="*/ 1093413 h 1093413"/>
              <a:gd name="connsiteX2" fmla="*/ 187972 w 6252882"/>
              <a:gd name="connsiteY2" fmla="*/ 1093413 h 1093413"/>
              <a:gd name="connsiteX3" fmla="*/ 5733 w 6252882"/>
              <a:gd name="connsiteY3" fmla="*/ 911174 h 1093413"/>
              <a:gd name="connsiteX4" fmla="*/ 0 w 6252882"/>
              <a:gd name="connsiteY4" fmla="*/ 257710 h 1093413"/>
              <a:gd name="connsiteX5" fmla="*/ 5733 w 6252882"/>
              <a:gd name="connsiteY5" fmla="*/ 182239 h 1093413"/>
              <a:gd name="connsiteX6" fmla="*/ 187972 w 6252882"/>
              <a:gd name="connsiteY6" fmla="*/ 0 h 1093413"/>
              <a:gd name="connsiteX7" fmla="*/ 5979203 w 6252882"/>
              <a:gd name="connsiteY7" fmla="*/ 0 h 1093413"/>
              <a:gd name="connsiteX8" fmla="*/ 6161442 w 6252882"/>
              <a:gd name="connsiteY8" fmla="*/ 182239 h 1093413"/>
              <a:gd name="connsiteX9" fmla="*/ 6157844 w 6252882"/>
              <a:gd name="connsiteY9" fmla="*/ 248875 h 1093413"/>
              <a:gd name="connsiteX10" fmla="*/ 6252882 w 6252882"/>
              <a:gd name="connsiteY10" fmla="*/ 1002614 h 1093413"/>
              <a:gd name="connsiteX0" fmla="*/ 6161442 w 6161442"/>
              <a:gd name="connsiteY0" fmla="*/ 911174 h 1093413"/>
              <a:gd name="connsiteX1" fmla="*/ 5979203 w 6161442"/>
              <a:gd name="connsiteY1" fmla="*/ 1093413 h 1093413"/>
              <a:gd name="connsiteX2" fmla="*/ 187972 w 6161442"/>
              <a:gd name="connsiteY2" fmla="*/ 1093413 h 1093413"/>
              <a:gd name="connsiteX3" fmla="*/ 5733 w 6161442"/>
              <a:gd name="connsiteY3" fmla="*/ 911174 h 1093413"/>
              <a:gd name="connsiteX4" fmla="*/ 0 w 6161442"/>
              <a:gd name="connsiteY4" fmla="*/ 257710 h 1093413"/>
              <a:gd name="connsiteX5" fmla="*/ 5733 w 6161442"/>
              <a:gd name="connsiteY5" fmla="*/ 182239 h 1093413"/>
              <a:gd name="connsiteX6" fmla="*/ 187972 w 6161442"/>
              <a:gd name="connsiteY6" fmla="*/ 0 h 1093413"/>
              <a:gd name="connsiteX7" fmla="*/ 5979203 w 6161442"/>
              <a:gd name="connsiteY7" fmla="*/ 0 h 1093413"/>
              <a:gd name="connsiteX8" fmla="*/ 6161442 w 6161442"/>
              <a:gd name="connsiteY8" fmla="*/ 182239 h 1093413"/>
              <a:gd name="connsiteX9" fmla="*/ 6157844 w 6161442"/>
              <a:gd name="connsiteY9" fmla="*/ 248875 h 1093413"/>
              <a:gd name="connsiteX0" fmla="*/ 5979203 w 6161442"/>
              <a:gd name="connsiteY0" fmla="*/ 1093413 h 1093413"/>
              <a:gd name="connsiteX1" fmla="*/ 187972 w 6161442"/>
              <a:gd name="connsiteY1" fmla="*/ 1093413 h 1093413"/>
              <a:gd name="connsiteX2" fmla="*/ 5733 w 6161442"/>
              <a:gd name="connsiteY2" fmla="*/ 911174 h 1093413"/>
              <a:gd name="connsiteX3" fmla="*/ 0 w 6161442"/>
              <a:gd name="connsiteY3" fmla="*/ 257710 h 1093413"/>
              <a:gd name="connsiteX4" fmla="*/ 5733 w 6161442"/>
              <a:gd name="connsiteY4" fmla="*/ 182239 h 1093413"/>
              <a:gd name="connsiteX5" fmla="*/ 187972 w 6161442"/>
              <a:gd name="connsiteY5" fmla="*/ 0 h 1093413"/>
              <a:gd name="connsiteX6" fmla="*/ 5979203 w 6161442"/>
              <a:gd name="connsiteY6" fmla="*/ 0 h 1093413"/>
              <a:gd name="connsiteX7" fmla="*/ 6161442 w 6161442"/>
              <a:gd name="connsiteY7" fmla="*/ 182239 h 1093413"/>
              <a:gd name="connsiteX8" fmla="*/ 6157844 w 6161442"/>
              <a:gd name="connsiteY8" fmla="*/ 248875 h 1093413"/>
              <a:gd name="connsiteX0" fmla="*/ 187972 w 6161442"/>
              <a:gd name="connsiteY0" fmla="*/ 1093413 h 1093413"/>
              <a:gd name="connsiteX1" fmla="*/ 5733 w 6161442"/>
              <a:gd name="connsiteY1" fmla="*/ 911174 h 1093413"/>
              <a:gd name="connsiteX2" fmla="*/ 0 w 6161442"/>
              <a:gd name="connsiteY2" fmla="*/ 257710 h 1093413"/>
              <a:gd name="connsiteX3" fmla="*/ 5733 w 6161442"/>
              <a:gd name="connsiteY3" fmla="*/ 182239 h 1093413"/>
              <a:gd name="connsiteX4" fmla="*/ 187972 w 6161442"/>
              <a:gd name="connsiteY4" fmla="*/ 0 h 1093413"/>
              <a:gd name="connsiteX5" fmla="*/ 5979203 w 6161442"/>
              <a:gd name="connsiteY5" fmla="*/ 0 h 1093413"/>
              <a:gd name="connsiteX6" fmla="*/ 6161442 w 6161442"/>
              <a:gd name="connsiteY6" fmla="*/ 182239 h 1093413"/>
              <a:gd name="connsiteX7" fmla="*/ 6157844 w 6161442"/>
              <a:gd name="connsiteY7" fmla="*/ 248875 h 1093413"/>
              <a:gd name="connsiteX0" fmla="*/ 5733 w 6161442"/>
              <a:gd name="connsiteY0" fmla="*/ 911174 h 911174"/>
              <a:gd name="connsiteX1" fmla="*/ 0 w 6161442"/>
              <a:gd name="connsiteY1" fmla="*/ 257710 h 911174"/>
              <a:gd name="connsiteX2" fmla="*/ 5733 w 6161442"/>
              <a:gd name="connsiteY2" fmla="*/ 182239 h 911174"/>
              <a:gd name="connsiteX3" fmla="*/ 187972 w 6161442"/>
              <a:gd name="connsiteY3" fmla="*/ 0 h 911174"/>
              <a:gd name="connsiteX4" fmla="*/ 5979203 w 6161442"/>
              <a:gd name="connsiteY4" fmla="*/ 0 h 911174"/>
              <a:gd name="connsiteX5" fmla="*/ 6161442 w 6161442"/>
              <a:gd name="connsiteY5" fmla="*/ 182239 h 911174"/>
              <a:gd name="connsiteX6" fmla="*/ 6157844 w 6161442"/>
              <a:gd name="connsiteY6" fmla="*/ 248875 h 911174"/>
              <a:gd name="connsiteX0" fmla="*/ 0 w 6161442"/>
              <a:gd name="connsiteY0" fmla="*/ 257710 h 257710"/>
              <a:gd name="connsiteX1" fmla="*/ 5733 w 6161442"/>
              <a:gd name="connsiteY1" fmla="*/ 182239 h 257710"/>
              <a:gd name="connsiteX2" fmla="*/ 187972 w 6161442"/>
              <a:gd name="connsiteY2" fmla="*/ 0 h 257710"/>
              <a:gd name="connsiteX3" fmla="*/ 5979203 w 6161442"/>
              <a:gd name="connsiteY3" fmla="*/ 0 h 257710"/>
              <a:gd name="connsiteX4" fmla="*/ 6161442 w 6161442"/>
              <a:gd name="connsiteY4" fmla="*/ 182239 h 257710"/>
              <a:gd name="connsiteX5" fmla="*/ 6157844 w 6161442"/>
              <a:gd name="connsiteY5" fmla="*/ 248875 h 257710"/>
              <a:gd name="connsiteX0" fmla="*/ 3792 w 6155709"/>
              <a:gd name="connsiteY0" fmla="*/ 260885 h 260885"/>
              <a:gd name="connsiteX1" fmla="*/ 0 w 6155709"/>
              <a:gd name="connsiteY1" fmla="*/ 182239 h 260885"/>
              <a:gd name="connsiteX2" fmla="*/ 182239 w 6155709"/>
              <a:gd name="connsiteY2" fmla="*/ 0 h 260885"/>
              <a:gd name="connsiteX3" fmla="*/ 5973470 w 6155709"/>
              <a:gd name="connsiteY3" fmla="*/ 0 h 260885"/>
              <a:gd name="connsiteX4" fmla="*/ 6155709 w 6155709"/>
              <a:gd name="connsiteY4" fmla="*/ 182239 h 260885"/>
              <a:gd name="connsiteX5" fmla="*/ 6152111 w 6155709"/>
              <a:gd name="connsiteY5" fmla="*/ 248875 h 260885"/>
              <a:gd name="connsiteX0" fmla="*/ 0 w 6161442"/>
              <a:gd name="connsiteY0" fmla="*/ 264060 h 264060"/>
              <a:gd name="connsiteX1" fmla="*/ 5733 w 6161442"/>
              <a:gd name="connsiteY1" fmla="*/ 182239 h 264060"/>
              <a:gd name="connsiteX2" fmla="*/ 187972 w 6161442"/>
              <a:gd name="connsiteY2" fmla="*/ 0 h 264060"/>
              <a:gd name="connsiteX3" fmla="*/ 5979203 w 6161442"/>
              <a:gd name="connsiteY3" fmla="*/ 0 h 264060"/>
              <a:gd name="connsiteX4" fmla="*/ 6161442 w 6161442"/>
              <a:gd name="connsiteY4" fmla="*/ 182239 h 264060"/>
              <a:gd name="connsiteX5" fmla="*/ 6157844 w 6161442"/>
              <a:gd name="connsiteY5" fmla="*/ 248875 h 264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61442" h="264060">
                <a:moveTo>
                  <a:pt x="0" y="264060"/>
                </a:moveTo>
                <a:lnTo>
                  <a:pt x="5733" y="182239"/>
                </a:lnTo>
                <a:cubicBezTo>
                  <a:pt x="5733" y="81591"/>
                  <a:pt x="87324" y="0"/>
                  <a:pt x="187972" y="0"/>
                </a:cubicBezTo>
                <a:lnTo>
                  <a:pt x="5979203" y="0"/>
                </a:lnTo>
                <a:cubicBezTo>
                  <a:pt x="6079851" y="0"/>
                  <a:pt x="6161442" y="81591"/>
                  <a:pt x="6161442" y="182239"/>
                </a:cubicBezTo>
                <a:lnTo>
                  <a:pt x="6157844" y="248875"/>
                </a:lnTo>
              </a:path>
            </a:pathLst>
          </a:custGeom>
          <a:noFill/>
          <a:ln w="15875">
            <a:solidFill>
              <a:schemeClr val="accent1"/>
            </a:solidFill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34F36B6C-55E5-C549-BDD4-E41ABBD5AACA}"/>
              </a:ext>
            </a:extLst>
          </p:cNvPr>
          <p:cNvCxnSpPr/>
          <p:nvPr/>
        </p:nvCxnSpPr>
        <p:spPr>
          <a:xfrm>
            <a:off x="5755439" y="3163777"/>
            <a:ext cx="0" cy="256883"/>
          </a:xfrm>
          <a:prstGeom prst="straightConnector1">
            <a:avLst/>
          </a:prstGeom>
          <a:ln w="222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Connecteur droit avec flèche 159">
            <a:extLst>
              <a:ext uri="{FF2B5EF4-FFF2-40B4-BE49-F238E27FC236}">
                <a16:creationId xmlns:a16="http://schemas.microsoft.com/office/drawing/2014/main" id="{A1C32D56-3F56-EF45-ABC6-C32B2832AD04}"/>
              </a:ext>
            </a:extLst>
          </p:cNvPr>
          <p:cNvCxnSpPr/>
          <p:nvPr/>
        </p:nvCxnSpPr>
        <p:spPr>
          <a:xfrm>
            <a:off x="7762039" y="3163777"/>
            <a:ext cx="0" cy="256883"/>
          </a:xfrm>
          <a:prstGeom prst="straightConnector1">
            <a:avLst/>
          </a:prstGeom>
          <a:ln w="222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phique 3">
            <a:extLst>
              <a:ext uri="{FF2B5EF4-FFF2-40B4-BE49-F238E27FC236}">
                <a16:creationId xmlns:a16="http://schemas.microsoft.com/office/drawing/2014/main" id="{96A4D550-03A8-6C45-85D3-CF2FD8625D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15239" y="1605068"/>
            <a:ext cx="952500" cy="952500"/>
          </a:xfrm>
          <a:prstGeom prst="rect">
            <a:avLst/>
          </a:prstGeom>
        </p:spPr>
      </p:pic>
      <p:sp>
        <p:nvSpPr>
          <p:cNvPr id="72" name="Rectangle : avec coins arrondis en haut 71">
            <a:extLst>
              <a:ext uri="{FF2B5EF4-FFF2-40B4-BE49-F238E27FC236}">
                <a16:creationId xmlns:a16="http://schemas.microsoft.com/office/drawing/2014/main" id="{3C320E54-242E-6341-AA46-27940484F14F}"/>
              </a:ext>
            </a:extLst>
          </p:cNvPr>
          <p:cNvSpPr/>
          <p:nvPr/>
        </p:nvSpPr>
        <p:spPr>
          <a:xfrm rot="16200000" flipH="1">
            <a:off x="3915037" y="-706375"/>
            <a:ext cx="446572" cy="416761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fr-FR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3" name="Rectangle : avec coins arrondis en haut 72">
            <a:extLst>
              <a:ext uri="{FF2B5EF4-FFF2-40B4-BE49-F238E27FC236}">
                <a16:creationId xmlns:a16="http://schemas.microsoft.com/office/drawing/2014/main" id="{49B37FF2-7300-1749-B8CB-E4433F89ACDD}"/>
              </a:ext>
            </a:extLst>
          </p:cNvPr>
          <p:cNvSpPr/>
          <p:nvPr/>
        </p:nvSpPr>
        <p:spPr>
          <a:xfrm rot="16200000" flipH="1">
            <a:off x="2357007" y="30854"/>
            <a:ext cx="446572" cy="2112579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fr-FR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4" name="Titre 1">
            <a:extLst>
              <a:ext uri="{FF2B5EF4-FFF2-40B4-BE49-F238E27FC236}">
                <a16:creationId xmlns:a16="http://schemas.microsoft.com/office/drawing/2014/main" id="{FB31379F-41D0-084D-9FD5-4B270D2EAE00}"/>
              </a:ext>
            </a:extLst>
          </p:cNvPr>
          <p:cNvSpPr txBox="1">
            <a:spLocks/>
          </p:cNvSpPr>
          <p:nvPr/>
        </p:nvSpPr>
        <p:spPr>
          <a:xfrm>
            <a:off x="1870416" y="932032"/>
            <a:ext cx="4212826" cy="61555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000" dirty="0">
                <a:solidFill>
                  <a:schemeClr val="bg1"/>
                </a:solidFill>
              </a:rPr>
              <a:t>LES </a:t>
            </a:r>
            <a:r>
              <a:rPr lang="fr-FR" sz="2000" b="1" dirty="0">
                <a:solidFill>
                  <a:schemeClr val="bg1"/>
                </a:solidFill>
              </a:rPr>
              <a:t>ENJEUX</a:t>
            </a:r>
            <a:br>
              <a:rPr lang="fr-FR" sz="2000" dirty="0">
                <a:solidFill>
                  <a:schemeClr val="bg1"/>
                </a:solidFill>
              </a:rPr>
            </a:br>
            <a:r>
              <a:rPr lang="fr-FR" sz="2000" dirty="0">
                <a:solidFill>
                  <a:schemeClr val="bg1"/>
                </a:solidFill>
              </a:rPr>
              <a:t>      </a:t>
            </a:r>
            <a:r>
              <a:rPr lang="fr-FR" sz="2000" dirty="0">
                <a:solidFill>
                  <a:srgbClr val="FFFFFF"/>
                </a:solidFill>
                <a:ea typeface="+mn-ea"/>
                <a:cs typeface="+mn-cs"/>
              </a:rPr>
              <a:t>ET </a:t>
            </a:r>
            <a:r>
              <a:rPr lang="fr-FR" sz="2000" b="1" dirty="0">
                <a:solidFill>
                  <a:srgbClr val="FFFFFF"/>
                </a:solidFill>
                <a:ea typeface="+mn-ea"/>
                <a:cs typeface="+mn-cs"/>
              </a:rPr>
              <a:t>ÉVOLUTIONS</a:t>
            </a:r>
            <a:r>
              <a:rPr lang="fr-FR" sz="2000" dirty="0">
                <a:solidFill>
                  <a:srgbClr val="FFFFFF"/>
                </a:solidFill>
                <a:ea typeface="+mn-ea"/>
                <a:cs typeface="+mn-cs"/>
              </a:rPr>
              <a:t> DU SECTEUR</a:t>
            </a:r>
            <a:endParaRPr lang="fr-FR" sz="2000" dirty="0">
              <a:solidFill>
                <a:schemeClr val="bg1"/>
              </a:solidFill>
              <a:latin typeface="Arial" panose="020B0604020202020204"/>
            </a:endParaRP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F6FB009F-4A4B-A4A6-78AB-677079728FEC}"/>
              </a:ext>
            </a:extLst>
          </p:cNvPr>
          <p:cNvSpPr txBox="1">
            <a:spLocks/>
          </p:cNvSpPr>
          <p:nvPr/>
        </p:nvSpPr>
        <p:spPr>
          <a:xfrm>
            <a:off x="8707312" y="5282971"/>
            <a:ext cx="1161960" cy="47256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85000"/>
              </a:lnSpc>
              <a:defRPr/>
            </a:pPr>
            <a:r>
              <a:rPr lang="fr-FR" sz="1200" dirty="0">
                <a:solidFill>
                  <a:schemeClr val="bg1"/>
                </a:solidFill>
              </a:rPr>
              <a:t>Label de certification, RSE,..</a:t>
            </a:r>
            <a:endParaRPr lang="fr-FR" sz="1200" dirty="0">
              <a:solidFill>
                <a:schemeClr val="bg1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393115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F7DC934D2F5740BC625C073AC3B512" ma:contentTypeVersion="11" ma:contentTypeDescription="Crée un document." ma:contentTypeScope="" ma:versionID="d1a36bdb3282ab54b75630ecb8e5bd62">
  <xsd:schema xmlns:xsd="http://www.w3.org/2001/XMLSchema" xmlns:xs="http://www.w3.org/2001/XMLSchema" xmlns:p="http://schemas.microsoft.com/office/2006/metadata/properties" xmlns:ns2="afa7a5fd-d52e-43fc-9233-b51477e7edbf" targetNamespace="http://schemas.microsoft.com/office/2006/metadata/properties" ma:root="true" ma:fieldsID="f3a6183788dd235b92dc81ece56d29ae" ns2:_="">
    <xsd:import namespace="afa7a5fd-d52e-43fc-9233-b51477e7ed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a7a5fd-d52e-43fc-9233-b51477e7ed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2c8ec50d-a6e7-4034-8ffc-c26cba4a5e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fa7a5fd-d52e-43fc-9233-b51477e7edb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9B52C83-1BD3-4F9E-B615-369D4CA7C5C9}"/>
</file>

<file path=customXml/itemProps2.xml><?xml version="1.0" encoding="utf-8"?>
<ds:datastoreItem xmlns:ds="http://schemas.openxmlformats.org/officeDocument/2006/customXml" ds:itemID="{BCC4BB42-14C8-4CF5-914D-92ED373CD8C5}"/>
</file>

<file path=customXml/itemProps3.xml><?xml version="1.0" encoding="utf-8"?>
<ds:datastoreItem xmlns:ds="http://schemas.openxmlformats.org/officeDocument/2006/customXml" ds:itemID="{BE16AEC7-5765-44D6-8AFD-339A98D62F27}"/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639</Words>
  <Application>Microsoft Office PowerPoint</Application>
  <PresentationFormat>Grand écran</PresentationFormat>
  <Paragraphs>133</Paragraphs>
  <Slides>11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Helvetica</vt:lpstr>
      <vt:lpstr>Poppins</vt:lpstr>
      <vt:lpstr>Wingdings</vt:lpstr>
      <vt:lpstr>Thème Office</vt:lpstr>
      <vt:lpstr>Qu’est-ce que la logistique ?</vt:lpstr>
      <vt:lpstr>Comprendre l’environnement :</vt:lpstr>
      <vt:lpstr>Comprendre l’environnement :</vt:lpstr>
      <vt:lpstr>Un secteur transversal au cœur de l’économie</vt:lpstr>
      <vt:lpstr>Présentation PowerPoint</vt:lpstr>
      <vt:lpstr>Présentation PowerPoint</vt:lpstr>
      <vt:lpstr>Présentation PowerPoint</vt:lpstr>
      <vt:lpstr>La logistique en BFC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Isabelle BROSSE</dc:creator>
  <cp:lastModifiedBy>Isabelle BROSSE</cp:lastModifiedBy>
  <cp:revision>13</cp:revision>
  <dcterms:created xsi:type="dcterms:W3CDTF">2026-09-14T13:58:29Z</dcterms:created>
  <dcterms:modified xsi:type="dcterms:W3CDTF">2026-09-14T21:23:28Z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0x010100F2F7DC934D2F5740BC625C073AC3B512</vt:lpwstr>
  </property>
</Properties>
</file>